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6" r:id="rId61"/>
    <p:sldId id="315"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3" r:id="rId128"/>
    <p:sldId id="382" r:id="rId129"/>
    <p:sldId id="384" r:id="rId130"/>
    <p:sldId id="385"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F0F7"/>
    <a:srgbClr val="00EA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20" autoAdjust="0"/>
  </p:normalViewPr>
  <p:slideViewPr>
    <p:cSldViewPr snapToGrid="0">
      <p:cViewPr varScale="1">
        <p:scale>
          <a:sx n="48" d="100"/>
          <a:sy n="48" d="100"/>
        </p:scale>
        <p:origin x="67" y="8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5D7CC-A567-4307-80F0-E665EA22355E}" type="datetimeFigureOut">
              <a:rPr lang="fr-FR" smtClean="0"/>
              <a:t>19/06/2023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32C93-BDA2-49F3-AC1D-0F115FB6EBD5}" type="slidenum">
              <a:rPr lang="fr-FR" smtClean="0"/>
              <a:t>‹N°›</a:t>
            </a:fld>
            <a:endParaRPr lang="fr-FR"/>
          </a:p>
        </p:txBody>
      </p:sp>
    </p:spTree>
    <p:extLst>
      <p:ext uri="{BB962C8B-B14F-4D97-AF65-F5344CB8AC3E}">
        <p14:creationId xmlns:p14="http://schemas.microsoft.com/office/powerpoint/2010/main" val="417069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A632C93-BDA2-49F3-AC1D-0F115FB6EBD5}" type="slidenum">
              <a:rPr lang="fr-FR" smtClean="0"/>
              <a:t>14</a:t>
            </a:fld>
            <a:endParaRPr lang="fr-FR"/>
          </a:p>
        </p:txBody>
      </p:sp>
    </p:spTree>
    <p:extLst>
      <p:ext uri="{BB962C8B-B14F-4D97-AF65-F5344CB8AC3E}">
        <p14:creationId xmlns:p14="http://schemas.microsoft.com/office/powerpoint/2010/main" val="9532128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82C07B-BC7A-4E9B-95E9-1CD189B5A41B}"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CB5FCC2-FDB8-403E-827C-BC020EE0D189}" type="slidenum">
              <a:rPr lang="fr-FR" smtClean="0"/>
              <a:t>‹N°›</a:t>
            </a:fld>
            <a:endParaRPr lang="fr-FR"/>
          </a:p>
        </p:txBody>
      </p:sp>
      <p:pic>
        <p:nvPicPr>
          <p:cNvPr id="14" name="Picture 13">
            <a:extLst>
              <a:ext uri="{FF2B5EF4-FFF2-40B4-BE49-F238E27FC236}">
                <a16:creationId xmlns:a16="http://schemas.microsoft.com/office/drawing/2014/main" id="{5E8A05B6-0C9F-0948-3376-74C95E9E97B7}"/>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0203123" y="6301808"/>
            <a:ext cx="1562342" cy="382774"/>
          </a:xfrm>
          <a:prstGeom prst="rect">
            <a:avLst/>
          </a:prstGeom>
        </p:spPr>
      </p:pic>
    </p:spTree>
    <p:extLst>
      <p:ext uri="{BB962C8B-B14F-4D97-AF65-F5344CB8AC3E}">
        <p14:creationId xmlns:p14="http://schemas.microsoft.com/office/powerpoint/2010/main" val="217504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2C07B-BC7A-4E9B-95E9-1CD189B5A41B}"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156829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2C07B-BC7A-4E9B-95E9-1CD189B5A41B}"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356747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2C07B-BC7A-4E9B-95E9-1CD189B5A41B}"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405535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282C07B-BC7A-4E9B-95E9-1CD189B5A41B}" type="datetimeFigureOut">
              <a:rPr lang="fr-FR" smtClean="0"/>
              <a:t>19/06/2023</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CB5FCC2-FDB8-403E-827C-BC020EE0D189}" type="slidenum">
              <a:rPr lang="fr-FR" smtClean="0"/>
              <a:t>‹N°›</a:t>
            </a:fld>
            <a:endParaRPr lang="fr-FR"/>
          </a:p>
        </p:txBody>
      </p:sp>
    </p:spTree>
    <p:extLst>
      <p:ext uri="{BB962C8B-B14F-4D97-AF65-F5344CB8AC3E}">
        <p14:creationId xmlns:p14="http://schemas.microsoft.com/office/powerpoint/2010/main" val="800009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82C07B-BC7A-4E9B-95E9-1CD189B5A41B}" type="datetimeFigureOut">
              <a:rPr lang="fr-FR" smtClean="0"/>
              <a:t>19/06/2023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981874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82C07B-BC7A-4E9B-95E9-1CD189B5A41B}" type="datetimeFigureOut">
              <a:rPr lang="fr-FR" smtClean="0"/>
              <a:t>19/06/2023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325867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82C07B-BC7A-4E9B-95E9-1CD189B5A41B}" type="datetimeFigureOut">
              <a:rPr lang="fr-FR" smtClean="0"/>
              <a:t>19/06/2023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3328692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82C07B-BC7A-4E9B-95E9-1CD189B5A41B}" type="datetimeFigureOut">
              <a:rPr lang="fr-FR" smtClean="0"/>
              <a:t>19/06/2023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225511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2C07B-BC7A-4E9B-95E9-1CD189B5A41B}" type="datetimeFigureOut">
              <a:rPr lang="fr-FR" smtClean="0"/>
              <a:t>19/06/2023</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976551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82C07B-BC7A-4E9B-95E9-1CD189B5A41B}" type="datetimeFigureOut">
              <a:rPr lang="fr-FR" smtClean="0"/>
              <a:t>19/06/2023</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CB5FCC2-FDB8-403E-827C-BC020EE0D189}" type="slidenum">
              <a:rPr lang="fr-FR" smtClean="0"/>
              <a:t>‹N°›</a:t>
            </a:fld>
            <a:endParaRPr lang="fr-FR"/>
          </a:p>
        </p:txBody>
      </p:sp>
    </p:spTree>
    <p:extLst>
      <p:ext uri="{BB962C8B-B14F-4D97-AF65-F5344CB8AC3E}">
        <p14:creationId xmlns:p14="http://schemas.microsoft.com/office/powerpoint/2010/main" val="1010225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282C07B-BC7A-4E9B-95E9-1CD189B5A41B}" type="datetimeFigureOut">
              <a:rPr lang="fr-FR" smtClean="0"/>
              <a:t>19/06/2023</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356616" y="6226746"/>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250305"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CB5FCC2-FDB8-403E-827C-BC020EE0D189}" type="slidenum">
              <a:rPr lang="fr-FR" smtClean="0"/>
              <a:t>‹N°›</a:t>
            </a:fld>
            <a:endParaRPr lang="fr-FR"/>
          </a:p>
        </p:txBody>
      </p:sp>
      <p:pic>
        <p:nvPicPr>
          <p:cNvPr id="11" name="Picture 10">
            <a:extLst>
              <a:ext uri="{FF2B5EF4-FFF2-40B4-BE49-F238E27FC236}">
                <a16:creationId xmlns:a16="http://schemas.microsoft.com/office/drawing/2014/main" id="{1E78BC7A-341E-7B2F-302F-0B4624024435}"/>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081174" y="6296441"/>
            <a:ext cx="1677265" cy="410930"/>
          </a:xfrm>
          <a:prstGeom prst="rect">
            <a:avLst/>
          </a:prstGeom>
        </p:spPr>
      </p:pic>
    </p:spTree>
    <p:extLst>
      <p:ext uri="{BB962C8B-B14F-4D97-AF65-F5344CB8AC3E}">
        <p14:creationId xmlns:p14="http://schemas.microsoft.com/office/powerpoint/2010/main" val="1221905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0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0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0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codepen.io/nicolaspatschkowski/pen/abGyNJW?editors=1100" TargetMode="Externa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hyperlink" Target="https://codepen.io/nicolaspatschkowski/pen/GRdvZMw?editors=1100" TargetMode="External"/><Relationship Id="rId4" Type="http://schemas.openxmlformats.org/officeDocument/2006/relationships/image" Target="../media/image228.png"/></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KFOKAM48/Create-your-website-with-html5-and-css3/tree/P4C1-exercise" TargetMode="External"/><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hyperlink" Target="https://github.com/KFOKAM48/Create-your-website-with-html5-and-css3/tree/P4C1-solution"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0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0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1.xml.rels><?xml version="1.0" encoding="UTF-8" standalone="yes"?>
<Relationships xmlns="http://schemas.openxmlformats.org/package/2006/relationships"><Relationship Id="rId2" Type="http://schemas.openxmlformats.org/officeDocument/2006/relationships/hyperlink" Target="https://chrispederick.com/work/web-developer/"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hyperlink" Target="https://caniuse.com/input-datetime"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11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1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hyperlink" Target="https://codepen.io/nicolaspatschkowski/pen/WNJEwyb?editors=1100" TargetMode="External"/><Relationship Id="rId5" Type="http://schemas.openxmlformats.org/officeDocument/2006/relationships/image" Target="../media/image264.png"/><Relationship Id="rId4" Type="http://schemas.openxmlformats.org/officeDocument/2006/relationships/image" Target="../media/image2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codepen.io/nicolaspatschkowski/pen/yLjoJNb" TargetMode="External"/><Relationship Id="rId7" Type="http://schemas.openxmlformats.org/officeDocument/2006/relationships/image" Target="../media/image270.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1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mozilla.org/en-US/docs/Learn/Common_questions/Tools_and_setup/What_are_browser_developer_tool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github.com/KFOKAM48/Create-your-website-with-html5-and-css3/tree/P4C3-solution" TargetMode="External"/><Relationship Id="rId2" Type="http://schemas.openxmlformats.org/officeDocument/2006/relationships/hyperlink" Target="https://github.com/KFOKAM48/Create-your-website-with-html5-and-css3/tree/P4C3-exercise"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12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125.xml.rels><?xml version="1.0" encoding="UTF-8" standalone="yes"?>
<Relationships xmlns="http://schemas.openxmlformats.org/package/2006/relationships"><Relationship Id="rId3" Type="http://schemas.openxmlformats.org/officeDocument/2006/relationships/image" Target="../media/image288.gif"/><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developer.mozilla.org/fr/docs/Web/CSS/text-overflow" TargetMode="External"/><Relationship Id="rId7" Type="http://schemas.openxmlformats.org/officeDocument/2006/relationships/hyperlink" Target="https://github.com/KFOKAM48/Create-your-website-with-html5-and-css3/upload/P4C4-solution" TargetMode="External"/><Relationship Id="rId2" Type="http://schemas.openxmlformats.org/officeDocument/2006/relationships/hyperlink" Target="https://codepen.io/nicolaspatschkowski/pen/PoeKzJZ?editors=1100" TargetMode="External"/><Relationship Id="rId1" Type="http://schemas.openxmlformats.org/officeDocument/2006/relationships/slideLayout" Target="../slideLayouts/slideLayout2.xml"/><Relationship Id="rId6" Type="http://schemas.openxmlformats.org/officeDocument/2006/relationships/hyperlink" Target="https://openclassrooms-student-center.github.io/1603881-creez-votre-site-web-avec-html5-et-css3/" TargetMode="External"/><Relationship Id="rId5" Type="http://schemas.openxmlformats.org/officeDocument/2006/relationships/hyperlink" Target="https://github.com/KFOKAM48/Create-your-website-with-html5-and-css3/tree/P4C4-exercise" TargetMode="External"/><Relationship Id="rId4" Type="http://schemas.openxmlformats.org/officeDocument/2006/relationships/image" Target="../media/image2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www.mindmeister.com/fr/1701207547/d-veloppement-web?fullscreen=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course.oc-static.com/courses/1603881/Glossaire+des+propri%C3%A9t%C3%A9s+CSS.pdf" TargetMode="External"/><Relationship Id="rId2" Type="http://schemas.openxmlformats.org/officeDocument/2006/relationships/hyperlink" Target="https://course.oc-static.com/courses/1603881/Glossaire+des+balises+HTML.pdf" TargetMode="External"/><Relationship Id="rId1" Type="http://schemas.openxmlformats.org/officeDocument/2006/relationships/slideLayout" Target="../slideLayouts/slideLayout2.xml"/><Relationship Id="rId5" Type="http://schemas.openxmlformats.org/officeDocument/2006/relationships/hyperlink" Target="https://course.oc-static.com/courses/1603881/Fiche+HTML+CSS.pdf" TargetMode="External"/><Relationship Id="rId4" Type="http://schemas.openxmlformats.org/officeDocument/2006/relationships/image" Target="../media/image29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tags/ref_language_codes.asp"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github.com/KFOKAM48/Create-your-website-with-html5-and-css3/tree/P1C3-solu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codepen.io/nicolaspatschkowski/pen/JjvJrRO?editors=100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odepen.io/nicolaspatschkowski/pen/zYaxvWd?editors=1001"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KFOKAM48/Create-your-website-with-html5-and-css3/tree/P1C4-exercic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zyro.com/fr/blog/site-one-page-exempl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Test%20to%20see%20with%20the%20CodePen%20P1C5"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hyperlink" Target="instagram.com"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hyperlink" Target="https://github.com/KFOKAM48/Create-your-website-with-html5-and-css3/tree/P1C5-exercic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odepen.io/nicolaspatschkowski/pen/KKRqXjW?editors=1001" TargetMode="External"/><Relationship Id="rId2" Type="http://schemas.openxmlformats.org/officeDocument/2006/relationships/hyperlink" Target="https://kfokam48.org/wp-content/uploads/2023/01/kfokam48-011-1.png"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KFOKAM48/Create-your-website-with-html5-and-css3/upload"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KFOKAM48/Create-your-website-with-html5-and-css3/tree/P2C1-solution" TargetMode="External"/><Relationship Id="rId2" Type="http://schemas.openxmlformats.org/officeDocument/2006/relationships/hyperlink" Target="https://codepen.io/nicolaspatschkowski/pen/mdLwqMe?editors=1001" TargetMode="Externa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github.com/KFOKAM48/Create-your-website-with-html5-and-css3/tree/P2C1-exercic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codepen.io/nicolaspatschkowski/pen/zYjzPRy?editors=110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hyperlink" Target="https://fonts.google.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developer.mozilla.org/fr/docs/Web/CSS/@font-face"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hyperlink" Target="https://codepen.io/nicolaspatschkowski/pen/WNJOdNJ?editors=1100" TargetMode="External"/><Relationship Id="rId2" Type="http://schemas.openxmlformats.org/officeDocument/2006/relationships/hyperlink" Target="https://codepen.io/nicolaspatschkowski/pen/qBYjVzE?editors=1100"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mozilla.org/fr/docs/Web/CSS/color_value#les_mots-cl%C3%A9s" TargetMode="External"/><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hyperlink" Target="https://www.w3schools.com/colors/colors_picker.asp" TargetMode="External"/><Relationship Id="rId4" Type="http://schemas.openxmlformats.org/officeDocument/2006/relationships/hyperlink" Target="https://coolors.c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hyperlink" Target="https://codepen.io/nicolaspatschkowski/pen/OJZgzRz?editors=1100" TargetMode="Externa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mozilla.org/en-US/docs/Web/CSS/background-size" TargetMode="External"/><Relationship Id="rId7" Type="http://schemas.openxmlformats.org/officeDocument/2006/relationships/image" Target="../media/image79.png"/><Relationship Id="rId2" Type="http://schemas.openxmlformats.org/officeDocument/2006/relationships/hyperlink" Target="https://developer.mozilla.org/en-US/docs/Web/CSS/background-attachment"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developer.mozilla.org/fr/docs/Web/CSS/background" TargetMode="External"/><Relationship Id="rId4" Type="http://schemas.openxmlformats.org/officeDocument/2006/relationships/hyperlink" Target="https://developer.mozilla.org/en-US/docs/Web/CSS/background-positi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cssgradient.io/" TargetMode="External"/><Relationship Id="rId2" Type="http://schemas.openxmlformats.org/officeDocument/2006/relationships/hyperlink" Target="https://uigradients.com/#SeaBlue" TargetMode="External"/><Relationship Id="rId1" Type="http://schemas.openxmlformats.org/officeDocument/2006/relationships/slideLayout" Target="../slideLayouts/slideLayout2.xml"/><Relationship Id="rId6" Type="http://schemas.openxmlformats.org/officeDocument/2006/relationships/hyperlink" Target="https://github.com/KFOKAM48/Create-your-website-with-html5-and-css3/tree/P2C3-solution" TargetMode="External"/><Relationship Id="rId5" Type="http://schemas.openxmlformats.org/officeDocument/2006/relationships/hyperlink" Target="https://github.com/KFOKAM48/Create-your-website-with-html5-and-css3/tree/P2C3-exercice" TargetMode="Externa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codepen.io/nicolaspatschkowski/pen/RwygxBx?editors=11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getbootstrap.com/docs/4.0/components/button-grou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9elements.github.io/fancy-border-radius/" TargetMode="Externa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hyperlink" Target="https://shadows.brumm.af/" TargetMode="External"/><Relationship Id="rId7" Type="http://schemas.openxmlformats.org/officeDocument/2006/relationships/hyperlink" Target="https://codepen.io/nicolaspatschkowski/pen/JjZWNGj?editors=1100" TargetMode="Externa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getcssscan.com/css-box-shadow-example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FOKAM48/Create-your-website-with-html5-and-css3/tree/P2C4-solution" TargetMode="External"/><Relationship Id="rId2" Type="http://schemas.openxmlformats.org/officeDocument/2006/relationships/hyperlink" Target="https://github.com/KFOKAM48/Create-your-website-with-html5-and-css3/tree/P2C4-exercice"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hyperlink" Target="https://developer.mozilla.org/en-US/docs/Web/CSS/Pseudo-class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ozilla.org/en-US/docs/Web/CSS/Adjacent_sibling_combinator" TargetMode="External"/><Relationship Id="rId2" Type="http://schemas.openxmlformats.org/officeDocument/2006/relationships/hyperlink" Target="https://www.caniuse.com/" TargetMode="Externa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hyperlink" Target="https://www.w3.org/Style/css3-selectors-updates/WD-css3-selectors-20010126.fr.html#selectors" TargetMode="External"/><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hyperlink" Target="https://github.com/KFOKAM48/Create-your-website-with-html5-and-css3/tree/P2C5-solution" TargetMode="External"/><Relationship Id="rId4" Type="http://schemas.openxmlformats.org/officeDocument/2006/relationships/hyperlink" Target="https://github.com/KFOKAM48/Create-your-website-with-html5-and-css3/tree/P2C5-exerci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hyperlink" Target="https://codepen.io/nicolaspatschkowski/pen/oNdwdEB?editors=1100" TargetMode="External"/><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KFOKAM48/Create-your-website-with-html5-and-css3/tree/P3C1-solution" TargetMode="External"/><Relationship Id="rId2" Type="http://schemas.openxmlformats.org/officeDocument/2006/relationships/hyperlink" Target="https://github.com/KFOKAM48/Create-your-website-with-html5-and-css3/tree/P3C1-exercic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KFOKAM48/Create-your-website-with-html5-and-css3" TargetMode="External"/><Relationship Id="rId3" Type="http://schemas.openxmlformats.org/officeDocument/2006/relationships/hyperlink" Target="https://www.google.com/intl/en_en/chrome/" TargetMode="External"/><Relationship Id="rId7" Type="http://schemas.openxmlformats.org/officeDocument/2006/relationships/hyperlink" Target="https://code.visualstudio.com/download" TargetMode="External"/><Relationship Id="rId2" Type="http://schemas.openxmlformats.org/officeDocument/2006/relationships/hyperlink" Target="http://lms.researchcenter.com/mod/lesson/view.php?id=339&amp;pageid=25&amp;startlastseen=no" TargetMode="External"/><Relationship Id="rId1" Type="http://schemas.openxmlformats.org/officeDocument/2006/relationships/slideLayout" Target="../slideLayouts/slideLayout2.xml"/><Relationship Id="rId6" Type="http://schemas.openxmlformats.org/officeDocument/2006/relationships/hyperlink" Target="https://www.microsoft.com/en-us/edge?exp=e00&amp;form=MA13FJ" TargetMode="External"/><Relationship Id="rId5" Type="http://schemas.openxmlformats.org/officeDocument/2006/relationships/hyperlink" Target="https://www.mozilla.org/en/firefox/new/" TargetMode="External"/><Relationship Id="rId4" Type="http://schemas.openxmlformats.org/officeDocument/2006/relationships/hyperlink" Target="https://www.apple.com/en/safari/"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hyperlink" Target="https://codepen.io/nicolaspatschkowski/pen/ExLXLeK?editors=1100" TargetMode="Externa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KFOKAM48/Create-your-website-with-html5-and-css3/tree/P3C2-exercice" TargetMode="External"/><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hyperlink" Target="https://github.com/KFOKAM48/Create-your-website-with-html5-and-css3/tree/P3C2-solution"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6.xml.rels><?xml version="1.0" encoding="UTF-8" standalone="yes"?>
<Relationships xmlns="http://schemas.openxmlformats.org/package/2006/relationships"><Relationship Id="rId3" Type="http://schemas.openxmlformats.org/officeDocument/2006/relationships/hyperlink" Target="https://codepen.io/nicolaspatschkowski/pen/OJZgZqB?editors=1100" TargetMode="External"/><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codepen.io/nicolaspatschkowski/pen/OJZgZqB?editors=1100" TargetMode="Externa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8.xml.rels><?xml version="1.0" encoding="UTF-8" standalone="yes"?>
<Relationships xmlns="http://schemas.openxmlformats.org/package/2006/relationships"><Relationship Id="rId3" Type="http://schemas.openxmlformats.org/officeDocument/2006/relationships/hyperlink" Target="https://flexboxfroggy.com/#en" TargetMode="External"/><Relationship Id="rId2" Type="http://schemas.openxmlformats.org/officeDocument/2006/relationships/hyperlink" Target="https://codepen.io/nicolaspatschkowski/pen/OJZgZqB?editors=1100" TargetMode="External"/><Relationship Id="rId1" Type="http://schemas.openxmlformats.org/officeDocument/2006/relationships/slideLayout" Target="../slideLayouts/slideLayout2.xml"/><Relationship Id="rId5" Type="http://schemas.openxmlformats.org/officeDocument/2006/relationships/hyperlink" Target="https://github.com/KFOKAM48/Create-your-website-with-html5-and-css3/tree/P3C3-exercise" TargetMode="External"/><Relationship Id="rId4" Type="http://schemas.openxmlformats.org/officeDocument/2006/relationships/hyperlink" Target="https://www.figma.com/file/QkByQpitu0TP9exzH3RM9e/OC---Maquette-HTML-/-CSS-desktop-&amp;-mobile?type=design&amp;node-id=0-1"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github.com/KFOKAM48/Create-your-website-with-html5-and-css3/tree/P3C3-solution" TargetMode="Externa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8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85.xml.rels><?xml version="1.0" encoding="UTF-8" standalone="yes"?>
<Relationships xmlns="http://schemas.openxmlformats.org/package/2006/relationships"><Relationship Id="rId3" Type="http://schemas.openxmlformats.org/officeDocument/2006/relationships/hyperlink" Target="https://codepen.io/nicolaspatschkowski/pen/ExLXRjZ?editors=1100" TargetMode="External"/><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hyperlink" Target="https://codepip.com/games/grid-garden/#fr" TargetMode="Externa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hyperlink" Target="https://developer.mozilla.org/fr/docs/Web/CSS/CSS_Grid_Layout" TargetMode="External"/><Relationship Id="rId5" Type="http://schemas.openxmlformats.org/officeDocument/2006/relationships/hyperlink" Target="https://codepen.io/nicolaspatschkowski/pen/VwxWdaX?editors=1100" TargetMode="External"/><Relationship Id="rId4" Type="http://schemas.openxmlformats.org/officeDocument/2006/relationships/image" Target="../media/image191.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KFOKAM48/Create-your-website-with-html5-and-css3/tree/P3C4-solution" TargetMode="External"/><Relationship Id="rId2" Type="http://schemas.openxmlformats.org/officeDocument/2006/relationships/hyperlink" Target="https://github.com/KFOKAM48/Create-your-website-with-html5-and-css3/tree/P3C4-exercise"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hyperlink" Target="https://developer.mozilla.org/fr/docs/Web/CSS/display" TargetMode="External"/><Relationship Id="rId5" Type="http://schemas.openxmlformats.org/officeDocument/2006/relationships/hyperlink" Target="https://codepen.io/nicolaspatschkowski/pen/JjvyoeR?editors=1100" TargetMode="External"/><Relationship Id="rId4" Type="http://schemas.openxmlformats.org/officeDocument/2006/relationships/image" Target="../media/image194.png"/></Relationships>
</file>

<file path=ppt/slides/_rels/slide9.xml.rels><?xml version="1.0" encoding="UTF-8" standalone="yes"?>
<Relationships xmlns="http://schemas.openxmlformats.org/package/2006/relationships"><Relationship Id="rId3" Type="http://schemas.openxmlformats.org/officeDocument/2006/relationships/hyperlink" Target="http://lms.researchcenter.com/mod/resource/view.php?id=343&amp;forceview=1" TargetMode="External"/><Relationship Id="rId2" Type="http://schemas.openxmlformats.org/officeDocument/2006/relationships/hyperlink" Target="http://lms.researchcenter.com/mod/resource/view.php?id=341&amp;forceview=1"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CSS" TargetMode="External"/><Relationship Id="rId4" Type="http://schemas.openxmlformats.org/officeDocument/2006/relationships/hyperlink" Target="https://developer.mozilla.org/en-US/docs/Web/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codepen.io/nicolaspatschkowski/pen/yLjoyrm?editors=1100" TargetMode="External"/><Relationship Id="rId2" Type="http://schemas.openxmlformats.org/officeDocument/2006/relationships/hyperlink" Target="https://codepen.io/nicolaspatschkowski/pen/VwxzYRz?editors=1100" TargetMode="External"/><Relationship Id="rId1" Type="http://schemas.openxmlformats.org/officeDocument/2006/relationships/slideLayout" Target="../slideLayouts/slideLayout2.xml"/><Relationship Id="rId6" Type="http://schemas.openxmlformats.org/officeDocument/2006/relationships/hyperlink" Target="https://codepen.io/nicolaspatschkowski/pen/QWrMwXP?editors=1100" TargetMode="External"/><Relationship Id="rId5" Type="http://schemas.openxmlformats.org/officeDocument/2006/relationships/hyperlink" Target="https://developer.mozilla.org/fr/docs/Web/CSS/unset" TargetMode="External"/><Relationship Id="rId4" Type="http://schemas.openxmlformats.org/officeDocument/2006/relationships/image" Target="../media/image197.png"/></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codepen.io/nicolaspatschkowski/pen/MWGvwgY?editors=1100" TargetMode="External"/><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94.xml.rels><?xml version="1.0" encoding="UTF-8" standalone="yes"?>
<Relationships xmlns="http://schemas.openxmlformats.org/package/2006/relationships"><Relationship Id="rId3" Type="http://schemas.openxmlformats.org/officeDocument/2006/relationships/hyperlink" Target="https://codepen.io/nicolaspatschkowski/pen/dyezoyV?editors=1100" TargetMode="External"/><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hyperlink" Target="https://www.figma.com/file/QkByQpitu0TP9exzH3RM9e/OC---Maquette-HTML-/-CSS-desktop-&amp;-mobile?type=design&amp;node-id=0-1" TargetMode="External"/><Relationship Id="rId4" Type="http://schemas.openxmlformats.org/officeDocument/2006/relationships/hyperlink" Target="https://github.com/KFOKAM48/Create-your-website-with-html5-and-css3/tree/P3C5-exercis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9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84DB-3D74-77FC-0DF4-109EEEB8FB24}"/>
              </a:ext>
            </a:extLst>
          </p:cNvPr>
          <p:cNvSpPr>
            <a:spLocks noGrp="1"/>
          </p:cNvSpPr>
          <p:nvPr>
            <p:ph type="ctrTitle"/>
          </p:nvPr>
        </p:nvSpPr>
        <p:spPr>
          <a:xfrm>
            <a:off x="1774527" y="1572607"/>
            <a:ext cx="8642946" cy="2816513"/>
          </a:xfrm>
        </p:spPr>
        <p:txBody>
          <a:bodyPr/>
          <a:lstStyle/>
          <a:p>
            <a:r>
              <a:rPr lang="fr-FR" dirty="0"/>
              <a:t>Web </a:t>
            </a:r>
            <a:r>
              <a:rPr lang="fr-FR" dirty="0" err="1"/>
              <a:t>development</a:t>
            </a:r>
            <a:endParaRPr lang="fr-FR" dirty="0"/>
          </a:p>
        </p:txBody>
      </p:sp>
      <p:sp>
        <p:nvSpPr>
          <p:cNvPr id="4" name="Rectangle 3">
            <a:extLst>
              <a:ext uri="{FF2B5EF4-FFF2-40B4-BE49-F238E27FC236}">
                <a16:creationId xmlns:a16="http://schemas.microsoft.com/office/drawing/2014/main" id="{6425BF0C-0DB4-E8F0-C4C8-5985E9037605}"/>
              </a:ext>
            </a:extLst>
          </p:cNvPr>
          <p:cNvSpPr/>
          <p:nvPr/>
        </p:nvSpPr>
        <p:spPr>
          <a:xfrm>
            <a:off x="1069848" y="1441802"/>
            <a:ext cx="1287532" cy="261610"/>
          </a:xfrm>
          <a:prstGeom prst="rect">
            <a:avLst/>
          </a:prstGeom>
        </p:spPr>
        <p:txBody>
          <a:bodyPr wrap="none">
            <a:spAutoFit/>
          </a:bodyPr>
          <a:lstStyle/>
          <a:p>
            <a:r>
              <a:rPr lang="fr-FR" sz="1100" i="1" dirty="0"/>
              <a:t>Code</a:t>
            </a:r>
            <a:r>
              <a:rPr lang="fr-FR" sz="1100" b="1" i="1" dirty="0"/>
              <a:t> : DOCK-01</a:t>
            </a:r>
          </a:p>
        </p:txBody>
      </p:sp>
      <p:sp>
        <p:nvSpPr>
          <p:cNvPr id="5" name="Rectangle 4">
            <a:extLst>
              <a:ext uri="{FF2B5EF4-FFF2-40B4-BE49-F238E27FC236}">
                <a16:creationId xmlns:a16="http://schemas.microsoft.com/office/drawing/2014/main" id="{657969F1-9ED6-8DE0-8B73-980E38D3C06C}"/>
              </a:ext>
            </a:extLst>
          </p:cNvPr>
          <p:cNvSpPr/>
          <p:nvPr/>
        </p:nvSpPr>
        <p:spPr>
          <a:xfrm>
            <a:off x="110277" y="43542"/>
            <a:ext cx="1766830" cy="261610"/>
          </a:xfrm>
          <a:prstGeom prst="rect">
            <a:avLst/>
          </a:prstGeom>
        </p:spPr>
        <p:txBody>
          <a:bodyPr wrap="none">
            <a:spAutoFit/>
          </a:bodyPr>
          <a:lstStyle/>
          <a:p>
            <a:r>
              <a:rPr lang="fr-FR" sz="1100" i="1" dirty="0"/>
              <a:t>Last </a:t>
            </a:r>
            <a:r>
              <a:rPr lang="en-US" sz="1100" i="1" dirty="0"/>
              <a:t>review</a:t>
            </a:r>
            <a:r>
              <a:rPr lang="fr-FR" sz="1100" i="1" dirty="0"/>
              <a:t> : </a:t>
            </a:r>
            <a:r>
              <a:rPr lang="fr-FR" sz="1100" b="1" i="1" dirty="0"/>
              <a:t>05-Jan-2023</a:t>
            </a:r>
          </a:p>
        </p:txBody>
      </p:sp>
      <p:sp>
        <p:nvSpPr>
          <p:cNvPr id="6" name="Rectangle 5">
            <a:extLst>
              <a:ext uri="{FF2B5EF4-FFF2-40B4-BE49-F238E27FC236}">
                <a16:creationId xmlns:a16="http://schemas.microsoft.com/office/drawing/2014/main" id="{986C8120-694A-8C81-0A37-8D1E3839632B}"/>
              </a:ext>
            </a:extLst>
          </p:cNvPr>
          <p:cNvSpPr/>
          <p:nvPr/>
        </p:nvSpPr>
        <p:spPr>
          <a:xfrm>
            <a:off x="11228187" y="43542"/>
            <a:ext cx="941283" cy="261610"/>
          </a:xfrm>
          <a:prstGeom prst="rect">
            <a:avLst/>
          </a:prstGeom>
        </p:spPr>
        <p:txBody>
          <a:bodyPr wrap="none">
            <a:spAutoFit/>
          </a:bodyPr>
          <a:lstStyle/>
          <a:p>
            <a:r>
              <a:rPr lang="fr-FR" sz="1100" b="1" i="1" dirty="0"/>
              <a:t>V.01012023</a:t>
            </a:r>
          </a:p>
        </p:txBody>
      </p:sp>
      <p:graphicFrame>
        <p:nvGraphicFramePr>
          <p:cNvPr id="7" name="Tableau 9">
            <a:extLst>
              <a:ext uri="{FF2B5EF4-FFF2-40B4-BE49-F238E27FC236}">
                <a16:creationId xmlns:a16="http://schemas.microsoft.com/office/drawing/2014/main" id="{2B353DE6-052E-993B-4190-0EDA026C45F8}"/>
              </a:ext>
            </a:extLst>
          </p:cNvPr>
          <p:cNvGraphicFramePr>
            <a:graphicFrameLocks noGrp="1"/>
          </p:cNvGraphicFramePr>
          <p:nvPr>
            <p:extLst>
              <p:ext uri="{D42A27DB-BD31-4B8C-83A1-F6EECF244321}">
                <p14:modId xmlns:p14="http://schemas.microsoft.com/office/powerpoint/2010/main" val="2948381736"/>
              </p:ext>
            </p:extLst>
          </p:nvPr>
        </p:nvGraphicFramePr>
        <p:xfrm>
          <a:off x="905601" y="4604843"/>
          <a:ext cx="8406380" cy="680550"/>
        </p:xfrm>
        <a:graphic>
          <a:graphicData uri="http://schemas.openxmlformats.org/drawingml/2006/table">
            <a:tbl>
              <a:tblPr firstRow="1" bandRow="1">
                <a:tableStyleId>{5C22544A-7EE6-4342-B048-85BDC9FD1C3A}</a:tableStyleId>
              </a:tblPr>
              <a:tblGrid>
                <a:gridCol w="1244065">
                  <a:extLst>
                    <a:ext uri="{9D8B030D-6E8A-4147-A177-3AD203B41FA5}">
                      <a16:colId xmlns:a16="http://schemas.microsoft.com/office/drawing/2014/main" val="2592056302"/>
                    </a:ext>
                  </a:extLst>
                </a:gridCol>
                <a:gridCol w="1273100">
                  <a:extLst>
                    <a:ext uri="{9D8B030D-6E8A-4147-A177-3AD203B41FA5}">
                      <a16:colId xmlns:a16="http://schemas.microsoft.com/office/drawing/2014/main" val="2853185368"/>
                    </a:ext>
                  </a:extLst>
                </a:gridCol>
                <a:gridCol w="1449919">
                  <a:extLst>
                    <a:ext uri="{9D8B030D-6E8A-4147-A177-3AD203B41FA5}">
                      <a16:colId xmlns:a16="http://schemas.microsoft.com/office/drawing/2014/main" val="3968792241"/>
                    </a:ext>
                  </a:extLst>
                </a:gridCol>
                <a:gridCol w="4439296">
                  <a:extLst>
                    <a:ext uri="{9D8B030D-6E8A-4147-A177-3AD203B41FA5}">
                      <a16:colId xmlns:a16="http://schemas.microsoft.com/office/drawing/2014/main" val="1864797432"/>
                    </a:ext>
                  </a:extLst>
                </a:gridCol>
              </a:tblGrid>
              <a:tr h="340275">
                <a:tc>
                  <a:txBody>
                    <a:bodyPr/>
                    <a:lstStyle/>
                    <a:p>
                      <a:r>
                        <a:rPr lang="fr-FR" sz="1400" dirty="0"/>
                        <a:t>Version</a:t>
                      </a:r>
                      <a:endParaRPr lang="fr-FR" sz="1400" b="0" i="0" dirty="0"/>
                    </a:p>
                  </a:txBody>
                  <a:tcPr/>
                </a:tc>
                <a:tc>
                  <a:txBody>
                    <a:bodyPr/>
                    <a:lstStyle/>
                    <a:p>
                      <a:r>
                        <a:rPr lang="fr-FR" sz="1400" dirty="0"/>
                        <a:t>Last</a:t>
                      </a:r>
                      <a:r>
                        <a:rPr lang="fr-FR" sz="1400" baseline="0" dirty="0"/>
                        <a:t> </a:t>
                      </a:r>
                      <a:r>
                        <a:rPr lang="en-US" sz="1400" baseline="0" noProof="0" dirty="0"/>
                        <a:t>review</a:t>
                      </a:r>
                      <a:endParaRPr lang="en-US" sz="1400" b="0" i="0" noProof="0" dirty="0"/>
                    </a:p>
                  </a:txBody>
                  <a:tcPr/>
                </a:tc>
                <a:tc>
                  <a:txBody>
                    <a:bodyPr/>
                    <a:lstStyle/>
                    <a:p>
                      <a:r>
                        <a:rPr lang="en-US" sz="1400" baseline="0" noProof="0" dirty="0"/>
                        <a:t>Review</a:t>
                      </a:r>
                      <a:r>
                        <a:rPr lang="fr-FR" sz="1400" baseline="0" dirty="0"/>
                        <a:t> By</a:t>
                      </a:r>
                      <a:endParaRPr lang="fr-FR" sz="1400" b="0" i="0" dirty="0"/>
                    </a:p>
                  </a:txBody>
                  <a:tcPr/>
                </a:tc>
                <a:tc>
                  <a:txBody>
                    <a:bodyPr/>
                    <a:lstStyle/>
                    <a:p>
                      <a:r>
                        <a:rPr lang="fr-FR" sz="1400" dirty="0"/>
                        <a:t>Comment</a:t>
                      </a:r>
                      <a:endParaRPr lang="fr-FR" sz="1400" b="0" i="0" dirty="0"/>
                    </a:p>
                  </a:txBody>
                  <a:tcPr/>
                </a:tc>
                <a:extLst>
                  <a:ext uri="{0D108BD9-81ED-4DB2-BD59-A6C34878D82A}">
                    <a16:rowId xmlns:a16="http://schemas.microsoft.com/office/drawing/2014/main" val="612399668"/>
                  </a:ext>
                </a:extLst>
              </a:tr>
              <a:tr h="3402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1" dirty="0"/>
                        <a:t>V.01012023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b="1" i="1" dirty="0"/>
                        <a:t>05-Jan-2023</a:t>
                      </a:r>
                    </a:p>
                  </a:txBody>
                  <a:tcPr/>
                </a:tc>
                <a:tc>
                  <a:txBody>
                    <a:bodyPr/>
                    <a:lstStyle/>
                    <a:p>
                      <a:r>
                        <a:rPr lang="fr-FR" sz="1400" b="0" i="0" dirty="0"/>
                        <a:t>ULRICH LELE</a:t>
                      </a:r>
                    </a:p>
                  </a:txBody>
                  <a:tcPr/>
                </a:tc>
                <a:tc>
                  <a:txBody>
                    <a:bodyPr/>
                    <a:lstStyle/>
                    <a:p>
                      <a:r>
                        <a:rPr lang="fr-FR" sz="1400" b="0" i="0" dirty="0"/>
                        <a:t>Course structure</a:t>
                      </a:r>
                    </a:p>
                  </a:txBody>
                  <a:tcPr/>
                </a:tc>
                <a:extLst>
                  <a:ext uri="{0D108BD9-81ED-4DB2-BD59-A6C34878D82A}">
                    <a16:rowId xmlns:a16="http://schemas.microsoft.com/office/drawing/2014/main" val="1661609939"/>
                  </a:ext>
                </a:extLst>
              </a:tr>
            </a:tbl>
          </a:graphicData>
        </a:graphic>
      </p:graphicFrame>
    </p:spTree>
    <p:extLst>
      <p:ext uri="{BB962C8B-B14F-4D97-AF65-F5344CB8AC3E}">
        <p14:creationId xmlns:p14="http://schemas.microsoft.com/office/powerpoint/2010/main" val="3219527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2A7CD-E98E-3DAD-0958-A7C4F8EB853E}"/>
              </a:ext>
            </a:extLst>
          </p:cNvPr>
          <p:cNvSpPr>
            <a:spLocks noGrp="1"/>
          </p:cNvSpPr>
          <p:nvPr>
            <p:ph type="ctrTitle"/>
          </p:nvPr>
        </p:nvSpPr>
        <p:spPr>
          <a:xfrm>
            <a:off x="1266164" y="1777456"/>
            <a:ext cx="9966960" cy="3035808"/>
          </a:xfrm>
        </p:spPr>
        <p:txBody>
          <a:bodyPr/>
          <a:lstStyle/>
          <a:p>
            <a:r>
              <a:rPr lang="fr-FR" sz="6600" dirty="0" err="1"/>
              <a:t>Chapter</a:t>
            </a:r>
            <a:r>
              <a:rPr lang="fr-FR" sz="6600" dirty="0"/>
              <a:t> 1: </a:t>
            </a:r>
            <a:r>
              <a:rPr lang="fr-FR" sz="6600" dirty="0" err="1"/>
              <a:t>Understand</a:t>
            </a:r>
            <a:r>
              <a:rPr lang="fr-FR" sz="6600" dirty="0"/>
              <a:t> the </a:t>
            </a:r>
            <a:r>
              <a:rPr lang="fr-FR" sz="6600" dirty="0" err="1"/>
              <a:t>difference</a:t>
            </a:r>
            <a:r>
              <a:rPr lang="fr-FR" sz="6600" dirty="0"/>
              <a:t> </a:t>
            </a:r>
            <a:r>
              <a:rPr lang="fr-FR" sz="6600" dirty="0" err="1"/>
              <a:t>between</a:t>
            </a:r>
            <a:r>
              <a:rPr lang="fr-FR" sz="6600" dirty="0"/>
              <a:t> HTML and CSS</a:t>
            </a:r>
            <a:br>
              <a:rPr lang="fr-FR" sz="6600" dirty="0"/>
            </a:br>
            <a:endParaRPr lang="fr-FR" sz="6600" dirty="0"/>
          </a:p>
        </p:txBody>
      </p:sp>
    </p:spTree>
    <p:extLst>
      <p:ext uri="{BB962C8B-B14F-4D97-AF65-F5344CB8AC3E}">
        <p14:creationId xmlns:p14="http://schemas.microsoft.com/office/powerpoint/2010/main" val="2961125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80" y="720351"/>
            <a:ext cx="5245768" cy="2246769"/>
          </a:xfrm>
          <a:prstGeom prst="rect">
            <a:avLst/>
          </a:prstGeom>
        </p:spPr>
        <p:txBody>
          <a:bodyPr wrap="square">
            <a:spAutoFit/>
          </a:bodyPr>
          <a:lstStyle/>
          <a:p>
            <a:pPr algn="just"/>
            <a:r>
              <a:rPr lang="en-US" sz="1400" dirty="0"/>
              <a:t>The header line is very easy to recognize for two reasons:</a:t>
            </a:r>
          </a:p>
          <a:p>
            <a:pPr algn="just"/>
            <a:endParaRPr lang="en-US" sz="1400" dirty="0"/>
          </a:p>
          <a:p>
            <a:pPr algn="just"/>
            <a:r>
              <a:rPr lang="en-US" sz="1400" dirty="0"/>
              <a:t>the cells are of </a:t>
            </a:r>
            <a:r>
              <a:rPr lang="en-US" sz="1400" b="1" i="1" dirty="0"/>
              <a:t>&lt;</a:t>
            </a:r>
            <a:r>
              <a:rPr lang="en-US" sz="1400" b="1" i="1" dirty="0" err="1"/>
              <a:t>th</a:t>
            </a:r>
            <a:r>
              <a:rPr lang="en-US" sz="1400" b="1" i="1" dirty="0"/>
              <a:t>&gt; </a:t>
            </a:r>
            <a:r>
              <a:rPr lang="en-US" sz="1400" dirty="0" smtClean="0"/>
              <a:t>instead </a:t>
            </a:r>
            <a:r>
              <a:rPr lang="en-US" sz="1400" dirty="0"/>
              <a:t>of </a:t>
            </a:r>
            <a:r>
              <a:rPr lang="en-US" sz="1400" dirty="0" smtClean="0"/>
              <a:t>the </a:t>
            </a:r>
            <a:r>
              <a:rPr lang="en-US" sz="1400" b="1" i="1" dirty="0"/>
              <a:t>&lt;td</a:t>
            </a:r>
            <a:r>
              <a:rPr lang="en-US" sz="1400" b="1" i="1" dirty="0" smtClean="0"/>
              <a:t>&gt; </a:t>
            </a:r>
            <a:r>
              <a:rPr lang="en-US" sz="1400" dirty="0"/>
              <a:t>usual ones;</a:t>
            </a:r>
          </a:p>
          <a:p>
            <a:pPr algn="just"/>
            <a:endParaRPr lang="en-US" sz="1400" dirty="0"/>
          </a:p>
          <a:p>
            <a:pPr algn="just"/>
            <a:r>
              <a:rPr lang="en-US" sz="1400" dirty="0"/>
              <a:t>it's the first line of the table (it's silly, but it still needs to be specified).</a:t>
            </a:r>
          </a:p>
          <a:p>
            <a:pPr algn="just"/>
            <a:endParaRPr lang="en-US" sz="1400" dirty="0"/>
          </a:p>
          <a:p>
            <a:pPr algn="just"/>
            <a:r>
              <a:rPr lang="en-US" sz="1400" dirty="0"/>
              <a:t>Since the cell names are a bit different for the header, consider updating the CSS to tell it to apply a border on the normal cells and on the header:</a:t>
            </a:r>
            <a:endParaRPr lang="fr-FR" sz="1400" dirty="0"/>
          </a:p>
        </p:txBody>
      </p:sp>
      <p:pic>
        <p:nvPicPr>
          <p:cNvPr id="5" name="Image 4"/>
          <p:cNvPicPr>
            <a:picLocks noChangeAspect="1"/>
          </p:cNvPicPr>
          <p:nvPr/>
        </p:nvPicPr>
        <p:blipFill>
          <a:blip r:embed="rId2"/>
          <a:stretch>
            <a:fillRect/>
          </a:stretch>
        </p:blipFill>
        <p:spPr>
          <a:xfrm>
            <a:off x="1185497" y="3032172"/>
            <a:ext cx="3827179" cy="1479487"/>
          </a:xfrm>
          <a:prstGeom prst="rect">
            <a:avLst/>
          </a:prstGeom>
        </p:spPr>
      </p:pic>
      <p:sp>
        <p:nvSpPr>
          <p:cNvPr id="7" name="Rectangle 6"/>
          <p:cNvSpPr/>
          <p:nvPr/>
        </p:nvSpPr>
        <p:spPr>
          <a:xfrm>
            <a:off x="449180" y="4576711"/>
            <a:ext cx="1215333" cy="307777"/>
          </a:xfrm>
          <a:prstGeom prst="rect">
            <a:avLst/>
          </a:prstGeom>
        </p:spPr>
        <p:txBody>
          <a:bodyPr wrap="none">
            <a:spAutoFit/>
          </a:bodyPr>
          <a:lstStyle/>
          <a:p>
            <a:r>
              <a:rPr lang="fr-FR" sz="1400" dirty="0" err="1"/>
              <a:t>Which</a:t>
            </a:r>
            <a:r>
              <a:rPr lang="fr-FR" sz="1400" dirty="0"/>
              <a:t> </a:t>
            </a:r>
            <a:r>
              <a:rPr lang="fr-FR" sz="1400" dirty="0" err="1"/>
              <a:t>give</a:t>
            </a:r>
            <a:r>
              <a:rPr lang="fr-FR" sz="1400" dirty="0"/>
              <a:t> :</a:t>
            </a:r>
          </a:p>
        </p:txBody>
      </p:sp>
      <p:pic>
        <p:nvPicPr>
          <p:cNvPr id="8" name="Image 7"/>
          <p:cNvPicPr>
            <a:picLocks noChangeAspect="1"/>
          </p:cNvPicPr>
          <p:nvPr/>
        </p:nvPicPr>
        <p:blipFill>
          <a:blip r:embed="rId3"/>
          <a:stretch>
            <a:fillRect/>
          </a:stretch>
        </p:blipFill>
        <p:spPr>
          <a:xfrm>
            <a:off x="1185497" y="4949540"/>
            <a:ext cx="2613265" cy="1023629"/>
          </a:xfrm>
          <a:prstGeom prst="rect">
            <a:avLst/>
          </a:prstGeom>
        </p:spPr>
      </p:pic>
      <p:pic>
        <p:nvPicPr>
          <p:cNvPr id="9" name="Image 8"/>
          <p:cNvPicPr>
            <a:picLocks noChangeAspect="1"/>
          </p:cNvPicPr>
          <p:nvPr/>
        </p:nvPicPr>
        <p:blipFill>
          <a:blip r:embed="rId4"/>
          <a:stretch>
            <a:fillRect/>
          </a:stretch>
        </p:blipFill>
        <p:spPr>
          <a:xfrm>
            <a:off x="5871783" y="889460"/>
            <a:ext cx="6143875" cy="1557628"/>
          </a:xfrm>
          <a:prstGeom prst="rect">
            <a:avLst/>
          </a:prstGeom>
        </p:spPr>
      </p:pic>
      <p:sp>
        <p:nvSpPr>
          <p:cNvPr id="10" name="Rectangle 9"/>
          <p:cNvSpPr/>
          <p:nvPr/>
        </p:nvSpPr>
        <p:spPr>
          <a:xfrm>
            <a:off x="5871783" y="2928941"/>
            <a:ext cx="5673413" cy="338554"/>
          </a:xfrm>
          <a:prstGeom prst="rect">
            <a:avLst/>
          </a:prstGeom>
        </p:spPr>
        <p:txBody>
          <a:bodyPr wrap="none">
            <a:spAutoFit/>
          </a:bodyPr>
          <a:lstStyle/>
          <a:p>
            <a:r>
              <a:rPr lang="en-US" sz="1600" b="1" dirty="0" smtClean="0"/>
              <a:t>5- Give </a:t>
            </a:r>
            <a:r>
              <a:rPr lang="en-US" sz="1600" b="1" dirty="0"/>
              <a:t>a title to the table with the HTML tag  </a:t>
            </a:r>
            <a:r>
              <a:rPr lang="en-US" sz="1600" b="1" i="1" dirty="0"/>
              <a:t>&lt;caption&gt;</a:t>
            </a:r>
            <a:endParaRPr lang="fr-FR" sz="1600" b="1" i="1" dirty="0"/>
          </a:p>
        </p:txBody>
      </p:sp>
      <p:sp>
        <p:nvSpPr>
          <p:cNvPr id="11" name="Rectangle 10"/>
          <p:cNvSpPr/>
          <p:nvPr/>
        </p:nvSpPr>
        <p:spPr>
          <a:xfrm>
            <a:off x="5871783" y="3315407"/>
            <a:ext cx="5801843" cy="2554545"/>
          </a:xfrm>
          <a:prstGeom prst="rect">
            <a:avLst/>
          </a:prstGeom>
        </p:spPr>
        <p:txBody>
          <a:bodyPr wrap="square">
            <a:spAutoFit/>
          </a:bodyPr>
          <a:lstStyle/>
          <a:p>
            <a:pPr algn="just"/>
            <a:r>
              <a:rPr lang="en-US" sz="1600" dirty="0"/>
              <a:t>Normally, any table should have a title. The title allows the visitor to quickly learn about the content of the table. Our example is made up of a list of people… yes, but then? What does this represent? Without a table title, you see, we are a bit lost.</a:t>
            </a:r>
          </a:p>
          <a:p>
            <a:pPr algn="just"/>
            <a:endParaRPr lang="en-US" sz="1600" dirty="0"/>
          </a:p>
          <a:p>
            <a:pPr algn="just"/>
            <a:r>
              <a:rPr lang="en-US" sz="1600" dirty="0"/>
              <a:t>Fortunately, there is  </a:t>
            </a:r>
            <a:r>
              <a:rPr lang="en-US" sz="1600" b="1" i="1" dirty="0"/>
              <a:t>&lt;caption&gt; </a:t>
            </a:r>
            <a:r>
              <a:rPr lang="en-US" sz="1600" dirty="0"/>
              <a:t>to add a title to our table!</a:t>
            </a:r>
          </a:p>
          <a:p>
            <a:pPr algn="just"/>
            <a:endParaRPr lang="en-US" sz="1600" dirty="0"/>
          </a:p>
          <a:p>
            <a:pPr algn="just"/>
            <a:r>
              <a:rPr lang="en-US" sz="1600" dirty="0"/>
              <a:t>This tag is placed at the very beginning of the table, just before the header. This is what contains the title of the table:</a:t>
            </a:r>
            <a:endParaRPr lang="fr-FR" sz="1600" dirty="0"/>
          </a:p>
        </p:txBody>
      </p:sp>
    </p:spTree>
    <p:extLst>
      <p:ext uri="{BB962C8B-B14F-4D97-AF65-F5344CB8AC3E}">
        <p14:creationId xmlns:p14="http://schemas.microsoft.com/office/powerpoint/2010/main" val="1556715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77869" y="560844"/>
            <a:ext cx="3937954" cy="3795127"/>
          </a:xfrm>
          <a:prstGeom prst="rect">
            <a:avLst/>
          </a:prstGeom>
        </p:spPr>
      </p:pic>
      <p:sp>
        <p:nvSpPr>
          <p:cNvPr id="5" name="Rectangle 4"/>
          <p:cNvSpPr/>
          <p:nvPr/>
        </p:nvSpPr>
        <p:spPr>
          <a:xfrm>
            <a:off x="477869" y="4436461"/>
            <a:ext cx="2214517" cy="338554"/>
          </a:xfrm>
          <a:prstGeom prst="rect">
            <a:avLst/>
          </a:prstGeom>
        </p:spPr>
        <p:txBody>
          <a:bodyPr wrap="none">
            <a:spAutoFit/>
          </a:bodyPr>
          <a:lstStyle/>
          <a:p>
            <a:r>
              <a:rPr lang="fr-FR" sz="1600" dirty="0"/>
              <a:t>And </a:t>
            </a:r>
            <a:r>
              <a:rPr lang="fr-FR" sz="1600" dirty="0" err="1"/>
              <a:t>here's</a:t>
            </a:r>
            <a:r>
              <a:rPr lang="fr-FR" sz="1600" dirty="0"/>
              <a:t> the </a:t>
            </a:r>
            <a:r>
              <a:rPr lang="fr-FR" sz="1600" dirty="0" err="1"/>
              <a:t>result</a:t>
            </a:r>
            <a:r>
              <a:rPr lang="fr-FR" sz="1600" dirty="0"/>
              <a:t> :</a:t>
            </a:r>
          </a:p>
        </p:txBody>
      </p:sp>
      <p:pic>
        <p:nvPicPr>
          <p:cNvPr id="6" name="Image 5"/>
          <p:cNvPicPr>
            <a:picLocks noChangeAspect="1"/>
          </p:cNvPicPr>
          <p:nvPr/>
        </p:nvPicPr>
        <p:blipFill>
          <a:blip r:embed="rId3"/>
          <a:stretch>
            <a:fillRect/>
          </a:stretch>
        </p:blipFill>
        <p:spPr>
          <a:xfrm>
            <a:off x="1056849" y="4855504"/>
            <a:ext cx="2672482" cy="1347377"/>
          </a:xfrm>
          <a:prstGeom prst="rect">
            <a:avLst/>
          </a:prstGeom>
        </p:spPr>
      </p:pic>
      <p:pic>
        <p:nvPicPr>
          <p:cNvPr id="7" name="Image 6"/>
          <p:cNvPicPr>
            <a:picLocks noChangeAspect="1"/>
          </p:cNvPicPr>
          <p:nvPr/>
        </p:nvPicPr>
        <p:blipFill>
          <a:blip r:embed="rId4"/>
          <a:stretch>
            <a:fillRect/>
          </a:stretch>
        </p:blipFill>
        <p:spPr>
          <a:xfrm>
            <a:off x="5403188" y="560845"/>
            <a:ext cx="5977701" cy="1091492"/>
          </a:xfrm>
          <a:prstGeom prst="rect">
            <a:avLst/>
          </a:prstGeom>
        </p:spPr>
      </p:pic>
      <p:sp>
        <p:nvSpPr>
          <p:cNvPr id="8" name="Rectangle 7"/>
          <p:cNvSpPr/>
          <p:nvPr/>
        </p:nvSpPr>
        <p:spPr>
          <a:xfrm>
            <a:off x="5403188" y="2040058"/>
            <a:ext cx="6096000" cy="2416046"/>
          </a:xfrm>
          <a:prstGeom prst="rect">
            <a:avLst/>
          </a:prstGeom>
        </p:spPr>
        <p:txBody>
          <a:bodyPr>
            <a:spAutoFit/>
          </a:bodyPr>
          <a:lstStyle/>
          <a:p>
            <a:r>
              <a:rPr lang="en-US" sz="1400" dirty="0"/>
              <a:t>Good but we are still a little suffocating with this very compact table!</a:t>
            </a:r>
          </a:p>
          <a:p>
            <a:endParaRPr lang="en-US" sz="1400" dirty="0"/>
          </a:p>
          <a:p>
            <a:r>
              <a:rPr lang="en-US" sz="1400" dirty="0"/>
              <a:t>Yes by the way, how do you </a:t>
            </a:r>
            <a:r>
              <a:rPr lang="en-US" sz="1400" b="1" dirty="0"/>
              <a:t>add margins in a table </a:t>
            </a:r>
            <a:r>
              <a:rPr lang="en-US" sz="1400" dirty="0"/>
              <a:t>, with   padding  ?</a:t>
            </a:r>
          </a:p>
          <a:p>
            <a:endParaRPr lang="en-US" sz="1400" dirty="0"/>
          </a:p>
          <a:p>
            <a:r>
              <a:rPr lang="en-US" sz="1400" dirty="0"/>
              <a:t>Exactly, and it's done on the CSS side with the property  </a:t>
            </a:r>
            <a:r>
              <a:rPr lang="en-US" sz="1400" b="1" dirty="0"/>
              <a:t>padding</a:t>
            </a:r>
            <a:r>
              <a:rPr lang="en-US" sz="1400" dirty="0"/>
              <a:t>!</a:t>
            </a:r>
          </a:p>
          <a:p>
            <a:endParaRPr lang="en-US" sz="1400" dirty="0"/>
          </a:p>
          <a:p>
            <a:r>
              <a:rPr lang="en-US" sz="1600" b="1" dirty="0" smtClean="0"/>
              <a:t>6- Add </a:t>
            </a:r>
            <a:r>
              <a:rPr lang="en-US" sz="1600" b="1" dirty="0"/>
              <a:t>margins to HTML table with CSS property  </a:t>
            </a:r>
            <a:r>
              <a:rPr lang="en-US" sz="1600" b="1" i="1" dirty="0" smtClean="0"/>
              <a:t>padding</a:t>
            </a:r>
          </a:p>
          <a:p>
            <a:endParaRPr lang="en-US" sz="500" b="1" i="1" dirty="0"/>
          </a:p>
          <a:p>
            <a:r>
              <a:rPr lang="en-US" sz="1400" dirty="0"/>
              <a:t>To correctly add margins to all our cells, including those of the header, we will add the CSS </a:t>
            </a:r>
            <a:r>
              <a:rPr lang="en-US" sz="1400" dirty="0" smtClean="0"/>
              <a:t>property  </a:t>
            </a:r>
            <a:r>
              <a:rPr lang="en-US" sz="1400" b="1" i="1" dirty="0"/>
              <a:t>padding</a:t>
            </a:r>
            <a:r>
              <a:rPr lang="en-US" sz="1400" dirty="0"/>
              <a:t> on the selectors   </a:t>
            </a:r>
            <a:r>
              <a:rPr lang="en-US" sz="1400" b="1" i="1" dirty="0"/>
              <a:t>td</a:t>
            </a:r>
            <a:r>
              <a:rPr lang="en-US" sz="1400" dirty="0"/>
              <a:t>  and   </a:t>
            </a:r>
            <a:r>
              <a:rPr lang="en-US" sz="1400" b="1" i="1" dirty="0" err="1"/>
              <a:t>th</a:t>
            </a:r>
            <a:r>
              <a:rPr lang="en-US" sz="1400" dirty="0"/>
              <a:t>  at the same time (as we did to add borders, remember):</a:t>
            </a:r>
            <a:endParaRPr lang="fr-FR" sz="1400" dirty="0"/>
          </a:p>
        </p:txBody>
      </p:sp>
      <p:pic>
        <p:nvPicPr>
          <p:cNvPr id="9" name="Image 8"/>
          <p:cNvPicPr>
            <a:picLocks noChangeAspect="1"/>
          </p:cNvPicPr>
          <p:nvPr/>
        </p:nvPicPr>
        <p:blipFill>
          <a:blip r:embed="rId5"/>
          <a:stretch>
            <a:fillRect/>
          </a:stretch>
        </p:blipFill>
        <p:spPr>
          <a:xfrm>
            <a:off x="6632517" y="4562985"/>
            <a:ext cx="3499651" cy="1166551"/>
          </a:xfrm>
          <a:prstGeom prst="rect">
            <a:avLst/>
          </a:prstGeom>
        </p:spPr>
      </p:pic>
    </p:spTree>
    <p:extLst>
      <p:ext uri="{BB962C8B-B14F-4D97-AF65-F5344CB8AC3E}">
        <p14:creationId xmlns:p14="http://schemas.microsoft.com/office/powerpoint/2010/main" val="27836758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5937" y="501134"/>
            <a:ext cx="4129785" cy="307777"/>
          </a:xfrm>
          <a:prstGeom prst="rect">
            <a:avLst/>
          </a:prstGeom>
        </p:spPr>
        <p:txBody>
          <a:bodyPr wrap="none">
            <a:spAutoFit/>
          </a:bodyPr>
          <a:lstStyle/>
          <a:p>
            <a:r>
              <a:rPr lang="en-US" sz="1400" dirty="0"/>
              <a:t>And here is the result with a margin of 15 pixels:</a:t>
            </a:r>
            <a:endParaRPr lang="fr-FR" sz="1400" dirty="0"/>
          </a:p>
        </p:txBody>
      </p:sp>
      <p:pic>
        <p:nvPicPr>
          <p:cNvPr id="5" name="Image 4"/>
          <p:cNvPicPr>
            <a:picLocks noChangeAspect="1"/>
          </p:cNvPicPr>
          <p:nvPr/>
        </p:nvPicPr>
        <p:blipFill>
          <a:blip r:embed="rId2"/>
          <a:stretch>
            <a:fillRect/>
          </a:stretch>
        </p:blipFill>
        <p:spPr>
          <a:xfrm>
            <a:off x="1107411" y="953631"/>
            <a:ext cx="2774778" cy="1890701"/>
          </a:xfrm>
          <a:prstGeom prst="rect">
            <a:avLst/>
          </a:prstGeom>
        </p:spPr>
      </p:pic>
      <p:sp>
        <p:nvSpPr>
          <p:cNvPr id="6" name="Rectangle 5"/>
          <p:cNvSpPr/>
          <p:nvPr/>
        </p:nvSpPr>
        <p:spPr>
          <a:xfrm>
            <a:off x="385517" y="3033639"/>
            <a:ext cx="5245262" cy="3170099"/>
          </a:xfrm>
          <a:prstGeom prst="rect">
            <a:avLst/>
          </a:prstGeom>
        </p:spPr>
        <p:txBody>
          <a:bodyPr wrap="square">
            <a:spAutoFit/>
          </a:bodyPr>
          <a:lstStyle/>
          <a:p>
            <a:pPr algn="just"/>
            <a:r>
              <a:rPr lang="en-US" sz="1400" dirty="0"/>
              <a:t>And how do you center a table ? By default it is on the left...</a:t>
            </a:r>
          </a:p>
          <a:p>
            <a:pPr algn="just"/>
            <a:endParaRPr lang="en-US" sz="1400" dirty="0"/>
          </a:p>
          <a:p>
            <a:pPr algn="just"/>
            <a:r>
              <a:rPr lang="en-US" sz="1400" dirty="0"/>
              <a:t>It's simple, and it happens once again in the CSS file, this time at the level of the selector   table !</a:t>
            </a:r>
          </a:p>
          <a:p>
            <a:pPr algn="just"/>
            <a:endParaRPr lang="en-US" sz="1400" dirty="0"/>
          </a:p>
          <a:p>
            <a:pPr algn="just"/>
            <a:r>
              <a:rPr lang="en-US" sz="1600" b="1" dirty="0" smtClean="0"/>
              <a:t>7- Center </a:t>
            </a:r>
            <a:r>
              <a:rPr lang="en-US" sz="1600" b="1" dirty="0"/>
              <a:t>an HTML table with CSS property  </a:t>
            </a:r>
            <a:r>
              <a:rPr lang="en-US" sz="1600" b="1" i="1" dirty="0"/>
              <a:t>margin</a:t>
            </a:r>
          </a:p>
          <a:p>
            <a:pPr algn="just"/>
            <a:r>
              <a:rPr lang="en-US" sz="1400" dirty="0"/>
              <a:t>A little earlier in the chapter had used the </a:t>
            </a:r>
            <a:r>
              <a:rPr lang="en-US" sz="1400" dirty="0" smtClean="0"/>
              <a:t>selector </a:t>
            </a:r>
            <a:r>
              <a:rPr lang="en-US" sz="1400" b="1" i="1" dirty="0" smtClean="0"/>
              <a:t>table</a:t>
            </a:r>
            <a:r>
              <a:rPr lang="en-US" sz="1400" dirty="0" smtClean="0"/>
              <a:t> </a:t>
            </a:r>
            <a:r>
              <a:rPr lang="en-US" sz="1400" dirty="0"/>
              <a:t>to add the CSS </a:t>
            </a:r>
            <a:r>
              <a:rPr lang="en-US" sz="1400" dirty="0" smtClean="0"/>
              <a:t>property </a:t>
            </a:r>
            <a:r>
              <a:rPr lang="en-US" sz="1400" b="1" i="1" dirty="0" smtClean="0"/>
              <a:t>border-collapse</a:t>
            </a:r>
            <a:r>
              <a:rPr lang="en-US" sz="1400" dirty="0" smtClean="0"/>
              <a:t>  that </a:t>
            </a:r>
            <a:r>
              <a:rPr lang="en-US" sz="1400" dirty="0"/>
              <a:t>allowed us to "paste" the cells together.</a:t>
            </a:r>
          </a:p>
          <a:p>
            <a:pPr algn="just"/>
            <a:endParaRPr lang="en-US" sz="1400" dirty="0"/>
          </a:p>
          <a:p>
            <a:pPr algn="just"/>
            <a:r>
              <a:rPr lang="en-US" sz="1400" dirty="0"/>
              <a:t>It is also under the selector  </a:t>
            </a:r>
            <a:r>
              <a:rPr lang="en-US" sz="1400" b="1" i="1" dirty="0" smtClean="0"/>
              <a:t>table</a:t>
            </a:r>
            <a:r>
              <a:rPr lang="en-US" sz="1400" dirty="0" smtClean="0"/>
              <a:t>  </a:t>
            </a:r>
            <a:r>
              <a:rPr lang="en-US" sz="1400" dirty="0"/>
              <a:t>that we will tell the browser to center the table on the page thanks to the CSS property   </a:t>
            </a:r>
            <a:r>
              <a:rPr lang="en-US" sz="1400" b="1" i="1" dirty="0"/>
              <a:t>margin</a:t>
            </a:r>
            <a:r>
              <a:rPr lang="en-US" sz="1400" dirty="0"/>
              <a:t>  , for which we will specify the value  </a:t>
            </a:r>
            <a:r>
              <a:rPr lang="en-US" sz="1400" b="1" i="1" dirty="0"/>
              <a:t>auto</a:t>
            </a:r>
            <a:r>
              <a:rPr lang="en-US" sz="1400" dirty="0"/>
              <a:t>:</a:t>
            </a:r>
            <a:endParaRPr lang="fr-FR" sz="1400" dirty="0"/>
          </a:p>
        </p:txBody>
      </p:sp>
      <p:pic>
        <p:nvPicPr>
          <p:cNvPr id="7" name="Image 6"/>
          <p:cNvPicPr>
            <a:picLocks noChangeAspect="1"/>
          </p:cNvPicPr>
          <p:nvPr/>
        </p:nvPicPr>
        <p:blipFill>
          <a:blip r:embed="rId3"/>
          <a:stretch>
            <a:fillRect/>
          </a:stretch>
        </p:blipFill>
        <p:spPr>
          <a:xfrm>
            <a:off x="6802160" y="603080"/>
            <a:ext cx="3511233" cy="1145509"/>
          </a:xfrm>
          <a:prstGeom prst="rect">
            <a:avLst/>
          </a:prstGeom>
        </p:spPr>
      </p:pic>
      <p:sp>
        <p:nvSpPr>
          <p:cNvPr id="8" name="Rectangle 7"/>
          <p:cNvSpPr/>
          <p:nvPr/>
        </p:nvSpPr>
        <p:spPr>
          <a:xfrm>
            <a:off x="6273091" y="2020058"/>
            <a:ext cx="1882503" cy="307777"/>
          </a:xfrm>
          <a:prstGeom prst="rect">
            <a:avLst/>
          </a:prstGeom>
        </p:spPr>
        <p:txBody>
          <a:bodyPr wrap="none">
            <a:spAutoFit/>
          </a:bodyPr>
          <a:lstStyle/>
          <a:p>
            <a:r>
              <a:rPr lang="en-US" sz="1400" dirty="0"/>
              <a:t>Here is what it gives:</a:t>
            </a:r>
            <a:endParaRPr lang="fr-FR" sz="1400" dirty="0"/>
          </a:p>
        </p:txBody>
      </p:sp>
      <p:pic>
        <p:nvPicPr>
          <p:cNvPr id="9" name="Image 8"/>
          <p:cNvPicPr>
            <a:picLocks noChangeAspect="1"/>
          </p:cNvPicPr>
          <p:nvPr/>
        </p:nvPicPr>
        <p:blipFill>
          <a:blip r:embed="rId4"/>
          <a:stretch>
            <a:fillRect/>
          </a:stretch>
        </p:blipFill>
        <p:spPr>
          <a:xfrm>
            <a:off x="7574626" y="2599304"/>
            <a:ext cx="2499577" cy="1684166"/>
          </a:xfrm>
          <a:prstGeom prst="rect">
            <a:avLst/>
          </a:prstGeom>
        </p:spPr>
      </p:pic>
      <p:sp>
        <p:nvSpPr>
          <p:cNvPr id="10" name="Rectangle 9"/>
          <p:cNvSpPr/>
          <p:nvPr/>
        </p:nvSpPr>
        <p:spPr>
          <a:xfrm>
            <a:off x="6273091" y="4454968"/>
            <a:ext cx="5359319" cy="954107"/>
          </a:xfrm>
          <a:prstGeom prst="rect">
            <a:avLst/>
          </a:prstGeom>
        </p:spPr>
        <p:txBody>
          <a:bodyPr wrap="square">
            <a:spAutoFit/>
          </a:bodyPr>
          <a:lstStyle/>
          <a:p>
            <a:pPr algn="just"/>
            <a:r>
              <a:rPr lang="en-US" sz="1400" dirty="0"/>
              <a:t>Great ! Alright now, let's see how to structure a slightly more complex table. We learned how to build a small, simple table. This may suffice in most cases, but sometimes you will need to make more…complex tables.</a:t>
            </a:r>
            <a:endParaRPr lang="fr-FR" sz="1400" dirty="0"/>
          </a:p>
        </p:txBody>
      </p:sp>
    </p:spTree>
    <p:extLst>
      <p:ext uri="{BB962C8B-B14F-4D97-AF65-F5344CB8AC3E}">
        <p14:creationId xmlns:p14="http://schemas.microsoft.com/office/powerpoint/2010/main" val="40686303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114" y="453007"/>
            <a:ext cx="4871013" cy="369332"/>
          </a:xfrm>
          <a:prstGeom prst="rect">
            <a:avLst/>
          </a:prstGeom>
        </p:spPr>
        <p:txBody>
          <a:bodyPr wrap="none">
            <a:spAutoFit/>
          </a:bodyPr>
          <a:lstStyle/>
          <a:p>
            <a:r>
              <a:rPr lang="en-US" b="1" dirty="0" smtClean="0"/>
              <a:t>B- Structure </a:t>
            </a:r>
            <a:r>
              <a:rPr lang="en-US" b="1" dirty="0"/>
              <a:t>a large table with HTML tags</a:t>
            </a:r>
            <a:endParaRPr lang="fr-FR" b="1" dirty="0"/>
          </a:p>
        </p:txBody>
      </p:sp>
      <p:sp>
        <p:nvSpPr>
          <p:cNvPr id="5" name="Rectangle 4"/>
          <p:cNvSpPr/>
          <p:nvPr/>
        </p:nvSpPr>
        <p:spPr>
          <a:xfrm>
            <a:off x="347220" y="844243"/>
            <a:ext cx="5481372" cy="338554"/>
          </a:xfrm>
          <a:prstGeom prst="rect">
            <a:avLst/>
          </a:prstGeom>
        </p:spPr>
        <p:txBody>
          <a:bodyPr wrap="none">
            <a:spAutoFit/>
          </a:bodyPr>
          <a:lstStyle/>
          <a:p>
            <a:r>
              <a:rPr lang="en-US" sz="1600" b="1" dirty="0" smtClean="0"/>
              <a:t>1- Split </a:t>
            </a:r>
            <a:r>
              <a:rPr lang="en-US" sz="1600" b="1" dirty="0"/>
              <a:t>a table with HTML </a:t>
            </a:r>
            <a:r>
              <a:rPr lang="en-US" sz="1600" b="1" dirty="0" smtClean="0"/>
              <a:t>tags </a:t>
            </a:r>
            <a:r>
              <a:rPr lang="en-US" sz="1600" b="1" i="1" dirty="0" err="1"/>
              <a:t>thead</a:t>
            </a:r>
            <a:r>
              <a:rPr lang="en-US" sz="1600" b="1" dirty="0" smtClean="0"/>
              <a:t>, </a:t>
            </a:r>
            <a:r>
              <a:rPr lang="en-US" sz="1600" b="1" i="1" dirty="0" err="1"/>
              <a:t>tbody</a:t>
            </a:r>
            <a:r>
              <a:rPr lang="en-US" sz="1600" b="1" dirty="0"/>
              <a:t> </a:t>
            </a:r>
            <a:r>
              <a:rPr lang="en-US" sz="1600" b="1" dirty="0" smtClean="0"/>
              <a:t>and </a:t>
            </a:r>
            <a:r>
              <a:rPr lang="en-US" sz="1600" b="1" i="1" dirty="0" err="1"/>
              <a:t>tfoot</a:t>
            </a:r>
            <a:endParaRPr lang="fr-FR" sz="1600" b="1" i="1" dirty="0"/>
          </a:p>
        </p:txBody>
      </p:sp>
      <p:sp>
        <p:nvSpPr>
          <p:cNvPr id="6" name="Rectangle 5"/>
          <p:cNvSpPr/>
          <p:nvPr/>
        </p:nvSpPr>
        <p:spPr>
          <a:xfrm>
            <a:off x="347220" y="1160893"/>
            <a:ext cx="5310086" cy="738664"/>
          </a:xfrm>
          <a:prstGeom prst="rect">
            <a:avLst/>
          </a:prstGeom>
        </p:spPr>
        <p:txBody>
          <a:bodyPr wrap="square">
            <a:spAutoFit/>
          </a:bodyPr>
          <a:lstStyle/>
          <a:p>
            <a:pPr algn="just"/>
            <a:r>
              <a:rPr lang="en-US" sz="1400" dirty="0"/>
              <a:t>If your table is large enough, you will have every interest in cutting it into several parts. For this, there are HTML tags that allow you to define the three “zones” of the table:</a:t>
            </a:r>
            <a:endParaRPr lang="fr-FR" sz="1400" dirty="0"/>
          </a:p>
        </p:txBody>
      </p:sp>
      <p:sp>
        <p:nvSpPr>
          <p:cNvPr id="7" name="Rectangle 6"/>
          <p:cNvSpPr/>
          <p:nvPr/>
        </p:nvSpPr>
        <p:spPr>
          <a:xfrm>
            <a:off x="481114" y="1899557"/>
            <a:ext cx="5550718" cy="1384995"/>
          </a:xfrm>
          <a:prstGeom prst="rect">
            <a:avLst/>
          </a:prstGeom>
        </p:spPr>
        <p:txBody>
          <a:bodyPr wrap="square">
            <a:spAutoFit/>
          </a:bodyPr>
          <a:lstStyle/>
          <a:p>
            <a:pPr marL="342900" indent="-342900">
              <a:buFont typeface="+mj-lt"/>
              <a:buAutoNum type="arabicPeriod"/>
            </a:pPr>
            <a:r>
              <a:rPr lang="en-US" sz="1400" dirty="0"/>
              <a:t>the table header (at the top)  is defined with the tags </a:t>
            </a:r>
            <a:r>
              <a:rPr lang="en-US" sz="1400" b="1" i="1" dirty="0"/>
              <a:t>&lt;</a:t>
            </a:r>
            <a:r>
              <a:rPr lang="en-US" sz="1400" b="1" i="1" dirty="0" err="1"/>
              <a:t>thead</a:t>
            </a:r>
            <a:r>
              <a:rPr lang="en-US" sz="1400" b="1" i="1" dirty="0"/>
              <a:t>&gt;&lt;/</a:t>
            </a:r>
            <a:r>
              <a:rPr lang="en-US" sz="1400" b="1" i="1" dirty="0" err="1"/>
              <a:t>thead</a:t>
            </a:r>
            <a:r>
              <a:rPr lang="en-US" sz="1400" b="1" i="1" dirty="0"/>
              <a:t>&gt;  </a:t>
            </a:r>
          </a:p>
          <a:p>
            <a:pPr marL="342900" indent="-342900">
              <a:buFont typeface="+mj-lt"/>
              <a:buAutoNum type="arabicPeriod"/>
            </a:pPr>
            <a:r>
              <a:rPr lang="en-US" sz="1400" dirty="0"/>
              <a:t>the body of the table (in the center)  is defined with the tags </a:t>
            </a:r>
            <a:r>
              <a:rPr lang="en-US" sz="1400" b="1" i="1" dirty="0"/>
              <a:t>&lt;</a:t>
            </a:r>
            <a:r>
              <a:rPr lang="en-US" sz="1400" b="1" i="1" dirty="0" err="1"/>
              <a:t>tbody</a:t>
            </a:r>
            <a:r>
              <a:rPr lang="en-US" sz="1400" b="1" i="1" dirty="0"/>
              <a:t>&gt;&lt;/</a:t>
            </a:r>
            <a:r>
              <a:rPr lang="en-US" sz="1400" b="1" i="1" dirty="0" err="1"/>
              <a:t>tbody</a:t>
            </a:r>
            <a:r>
              <a:rPr lang="en-US" sz="1400" b="1" i="1" dirty="0"/>
              <a:t>&gt;  </a:t>
            </a:r>
          </a:p>
          <a:p>
            <a:pPr marL="342900" indent="-342900">
              <a:buFont typeface="+mj-lt"/>
              <a:buAutoNum type="arabicPeriod"/>
            </a:pPr>
            <a:r>
              <a:rPr lang="en-US" sz="1400" dirty="0"/>
              <a:t>the foot of the table (at the bottom)  is defined with the tags </a:t>
            </a:r>
            <a:r>
              <a:rPr lang="en-US" sz="1400" b="1" i="1" dirty="0"/>
              <a:t>&lt;</a:t>
            </a:r>
            <a:r>
              <a:rPr lang="en-US" sz="1400" b="1" i="1" dirty="0" err="1"/>
              <a:t>tfoot</a:t>
            </a:r>
            <a:r>
              <a:rPr lang="en-US" sz="1400" b="1" i="1" dirty="0"/>
              <a:t>&gt;&lt;/</a:t>
            </a:r>
            <a:r>
              <a:rPr lang="en-US" sz="1400" b="1" i="1" dirty="0" err="1"/>
              <a:t>tfoot</a:t>
            </a:r>
            <a:r>
              <a:rPr lang="en-US" sz="1400" b="1" i="1" dirty="0"/>
              <a:t>&gt;</a:t>
            </a:r>
            <a:endParaRPr lang="fr-FR" sz="1400" b="1" i="1" dirty="0"/>
          </a:p>
        </p:txBody>
      </p:sp>
      <p:pic>
        <p:nvPicPr>
          <p:cNvPr id="8" name="Image 7"/>
          <p:cNvPicPr>
            <a:picLocks noChangeAspect="1"/>
          </p:cNvPicPr>
          <p:nvPr/>
        </p:nvPicPr>
        <p:blipFill>
          <a:blip r:embed="rId2"/>
          <a:stretch>
            <a:fillRect/>
          </a:stretch>
        </p:blipFill>
        <p:spPr>
          <a:xfrm>
            <a:off x="483503" y="3412888"/>
            <a:ext cx="5214677" cy="882348"/>
          </a:xfrm>
          <a:prstGeom prst="rect">
            <a:avLst/>
          </a:prstGeom>
        </p:spPr>
      </p:pic>
      <p:sp>
        <p:nvSpPr>
          <p:cNvPr id="9" name="Rectangle 8"/>
          <p:cNvSpPr/>
          <p:nvPr/>
        </p:nvSpPr>
        <p:spPr>
          <a:xfrm>
            <a:off x="479373" y="4692239"/>
            <a:ext cx="5217066" cy="1169551"/>
          </a:xfrm>
          <a:prstGeom prst="rect">
            <a:avLst/>
          </a:prstGeom>
        </p:spPr>
        <p:txBody>
          <a:bodyPr wrap="square">
            <a:spAutoFit/>
          </a:bodyPr>
          <a:lstStyle/>
          <a:p>
            <a:pPr algn="just"/>
            <a:r>
              <a:rPr lang="en-US" sz="1400" dirty="0"/>
              <a:t>Ok okay, but in fact, I see what can be put in the header and inside the table, but what to put in the footer?</a:t>
            </a:r>
          </a:p>
          <a:p>
            <a:pPr algn="just"/>
            <a:endParaRPr lang="en-US" sz="1400" dirty="0"/>
          </a:p>
          <a:p>
            <a:pPr algn="just"/>
            <a:r>
              <a:rPr lang="en-US" sz="1400" dirty="0"/>
              <a:t>You can for example put a summary, or a total. The table footer will be, like the header, by default, in bold:</a:t>
            </a:r>
            <a:endParaRPr lang="fr-FR" sz="1400" dirty="0"/>
          </a:p>
        </p:txBody>
      </p:sp>
      <p:pic>
        <p:nvPicPr>
          <p:cNvPr id="10" name="Image 9"/>
          <p:cNvPicPr>
            <a:picLocks noChangeAspect="1"/>
          </p:cNvPicPr>
          <p:nvPr/>
        </p:nvPicPr>
        <p:blipFill>
          <a:blip r:embed="rId3"/>
          <a:stretch>
            <a:fillRect/>
          </a:stretch>
        </p:blipFill>
        <p:spPr>
          <a:xfrm>
            <a:off x="7949351" y="822339"/>
            <a:ext cx="2613887" cy="3734124"/>
          </a:xfrm>
          <a:prstGeom prst="rect">
            <a:avLst/>
          </a:prstGeom>
        </p:spPr>
      </p:pic>
      <p:sp>
        <p:nvSpPr>
          <p:cNvPr id="11" name="Rectangle 10"/>
          <p:cNvSpPr/>
          <p:nvPr/>
        </p:nvSpPr>
        <p:spPr>
          <a:xfrm>
            <a:off x="6571895" y="4907682"/>
            <a:ext cx="5368797" cy="738664"/>
          </a:xfrm>
          <a:prstGeom prst="rect">
            <a:avLst/>
          </a:prstGeom>
        </p:spPr>
        <p:txBody>
          <a:bodyPr wrap="square">
            <a:spAutoFit/>
          </a:bodyPr>
          <a:lstStyle/>
          <a:p>
            <a:pPr algn="just"/>
            <a:r>
              <a:rPr lang="en-US" sz="1400" dirty="0"/>
              <a:t>In this table example, it is not necessarily very meaningful to put the same content in the header and the footer of the table. But it can be useful when an array is very long.</a:t>
            </a:r>
            <a:endParaRPr lang="fr-FR" sz="1400" dirty="0"/>
          </a:p>
        </p:txBody>
      </p:sp>
    </p:spTree>
    <p:extLst>
      <p:ext uri="{BB962C8B-B14F-4D97-AF65-F5344CB8AC3E}">
        <p14:creationId xmlns:p14="http://schemas.microsoft.com/office/powerpoint/2010/main" val="16251408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330551"/>
            <a:ext cx="4940968" cy="523220"/>
          </a:xfrm>
          <a:prstGeom prst="rect">
            <a:avLst/>
          </a:prstGeom>
        </p:spPr>
        <p:txBody>
          <a:bodyPr wrap="square">
            <a:spAutoFit/>
          </a:bodyPr>
          <a:lstStyle/>
          <a:p>
            <a:r>
              <a:rPr lang="en-US" sz="1400" b="1" dirty="0"/>
              <a:t>Practice and manipulate the code in this table on the </a:t>
            </a:r>
            <a:r>
              <a:rPr lang="en-US" sz="1400" b="1" dirty="0" err="1">
                <a:hlinkClick r:id="rId2"/>
              </a:rPr>
              <a:t>CodePen</a:t>
            </a:r>
            <a:r>
              <a:rPr lang="en-US" sz="1400" b="1" dirty="0">
                <a:hlinkClick r:id="rId2"/>
              </a:rPr>
              <a:t> </a:t>
            </a:r>
            <a:r>
              <a:rPr lang="en-US" sz="1400" b="1" dirty="0" smtClean="0">
                <a:hlinkClick r:id="rId2"/>
              </a:rPr>
              <a:t>P4C1a.</a:t>
            </a:r>
            <a:endParaRPr lang="fr-FR" sz="1400" b="1" dirty="0"/>
          </a:p>
        </p:txBody>
      </p:sp>
      <p:pic>
        <p:nvPicPr>
          <p:cNvPr id="5" name="Image 4"/>
          <p:cNvPicPr>
            <a:picLocks noChangeAspect="1"/>
          </p:cNvPicPr>
          <p:nvPr/>
        </p:nvPicPr>
        <p:blipFill>
          <a:blip r:embed="rId3"/>
          <a:stretch>
            <a:fillRect/>
          </a:stretch>
        </p:blipFill>
        <p:spPr>
          <a:xfrm>
            <a:off x="577516" y="982108"/>
            <a:ext cx="5365365" cy="1709553"/>
          </a:xfrm>
          <a:prstGeom prst="rect">
            <a:avLst/>
          </a:prstGeom>
        </p:spPr>
      </p:pic>
      <p:sp>
        <p:nvSpPr>
          <p:cNvPr id="6" name="Rectangle 5"/>
          <p:cNvSpPr/>
          <p:nvPr/>
        </p:nvSpPr>
        <p:spPr>
          <a:xfrm>
            <a:off x="354979" y="2819998"/>
            <a:ext cx="5810437" cy="338554"/>
          </a:xfrm>
          <a:prstGeom prst="rect">
            <a:avLst/>
          </a:prstGeom>
        </p:spPr>
        <p:txBody>
          <a:bodyPr wrap="none">
            <a:spAutoFit/>
          </a:bodyPr>
          <a:lstStyle/>
          <a:p>
            <a:r>
              <a:rPr lang="en-US" sz="1600" b="1" dirty="0" smtClean="0"/>
              <a:t>2- Merge </a:t>
            </a:r>
            <a:r>
              <a:rPr lang="en-US" sz="1600" b="1" dirty="0"/>
              <a:t>table cells with attributes  </a:t>
            </a:r>
            <a:r>
              <a:rPr lang="en-US" sz="1400" b="1" i="1" dirty="0" err="1"/>
              <a:t>colspan</a:t>
            </a:r>
            <a:r>
              <a:rPr lang="en-US" sz="1600" b="1" dirty="0"/>
              <a:t> and </a:t>
            </a:r>
            <a:r>
              <a:rPr lang="en-US" sz="1400" b="1" i="1" dirty="0" err="1"/>
              <a:t>rowspan</a:t>
            </a:r>
            <a:endParaRPr lang="fr-FR" sz="1400" b="1" i="1" dirty="0"/>
          </a:p>
        </p:txBody>
      </p:sp>
      <p:sp>
        <p:nvSpPr>
          <p:cNvPr id="7" name="Rectangle 6"/>
          <p:cNvSpPr/>
          <p:nvPr/>
        </p:nvSpPr>
        <p:spPr>
          <a:xfrm>
            <a:off x="577516" y="3158552"/>
            <a:ext cx="5365365" cy="3108543"/>
          </a:xfrm>
          <a:prstGeom prst="rect">
            <a:avLst/>
          </a:prstGeom>
        </p:spPr>
        <p:txBody>
          <a:bodyPr wrap="square">
            <a:spAutoFit/>
          </a:bodyPr>
          <a:lstStyle/>
          <a:p>
            <a:r>
              <a:rPr lang="en-US" sz="1400" dirty="0"/>
              <a:t>To merge cells together, simply add an attribute in the HTML tag  </a:t>
            </a:r>
            <a:r>
              <a:rPr lang="en-US" sz="1400" b="1" i="1" dirty="0"/>
              <a:t>&lt;td&gt;. </a:t>
            </a:r>
            <a:r>
              <a:rPr lang="en-US" sz="1400" dirty="0"/>
              <a:t>This allows you to indicate the number of cells to be merged together (the cell tag).</a:t>
            </a:r>
          </a:p>
          <a:p>
            <a:endParaRPr lang="en-US" sz="1400" dirty="0"/>
          </a:p>
          <a:p>
            <a:r>
              <a:rPr lang="en-US" sz="1400" dirty="0"/>
              <a:t>There are two attributes for two different types of merges:</a:t>
            </a:r>
          </a:p>
          <a:p>
            <a:endParaRPr lang="en-US" sz="1400" dirty="0"/>
          </a:p>
          <a:p>
            <a:pPr marL="342900" indent="-342900">
              <a:buFont typeface="+mj-lt"/>
              <a:buAutoNum type="arabicPeriod"/>
            </a:pPr>
            <a:r>
              <a:rPr lang="en-US" sz="1400" dirty="0"/>
              <a:t>the attribute </a:t>
            </a:r>
            <a:r>
              <a:rPr lang="en-US" sz="1400" b="1" i="1" dirty="0" err="1" smtClean="0"/>
              <a:t>colspan</a:t>
            </a:r>
            <a:r>
              <a:rPr lang="en-US" sz="1400" dirty="0" smtClean="0"/>
              <a:t>  </a:t>
            </a:r>
            <a:r>
              <a:rPr lang="en-US" sz="1400" dirty="0"/>
              <a:t>is used to merge columns : the merge is performed horizontally, both on the header lines and on the content itself. </a:t>
            </a:r>
          </a:p>
          <a:p>
            <a:pPr marL="342900" indent="-342900">
              <a:buFont typeface="+mj-lt"/>
              <a:buAutoNum type="arabicPeriod"/>
            </a:pPr>
            <a:r>
              <a:rPr lang="en-US" sz="1400" dirty="0"/>
              <a:t>the attribute </a:t>
            </a:r>
            <a:r>
              <a:rPr lang="en-US" sz="1400" b="1" i="1" dirty="0" err="1" smtClean="0"/>
              <a:t>rowspan</a:t>
            </a:r>
            <a:r>
              <a:rPr lang="en-US" sz="1400" dirty="0" smtClean="0"/>
              <a:t> </a:t>
            </a:r>
            <a:r>
              <a:rPr lang="en-US" sz="1400" dirty="0"/>
              <a:t>allows lines to be merged : there, two lines will be grouped together. The merge will take place vertically.</a:t>
            </a:r>
          </a:p>
          <a:p>
            <a:endParaRPr lang="en-US" sz="1400" dirty="0"/>
          </a:p>
          <a:p>
            <a:r>
              <a:rPr lang="en-US" sz="1400" dirty="0"/>
              <a:t>Let's take a look at what this might look like:</a:t>
            </a:r>
            <a:endParaRPr lang="fr-FR" sz="1400" dirty="0"/>
          </a:p>
        </p:txBody>
      </p:sp>
      <p:pic>
        <p:nvPicPr>
          <p:cNvPr id="8" name="Image 7"/>
          <p:cNvPicPr>
            <a:picLocks noChangeAspect="1"/>
          </p:cNvPicPr>
          <p:nvPr/>
        </p:nvPicPr>
        <p:blipFill>
          <a:blip r:embed="rId4"/>
          <a:stretch>
            <a:fillRect/>
          </a:stretch>
        </p:blipFill>
        <p:spPr>
          <a:xfrm>
            <a:off x="6165416" y="330551"/>
            <a:ext cx="5724525" cy="2581275"/>
          </a:xfrm>
          <a:prstGeom prst="rect">
            <a:avLst/>
          </a:prstGeom>
        </p:spPr>
      </p:pic>
      <p:sp>
        <p:nvSpPr>
          <p:cNvPr id="9" name="Rectangle 8"/>
          <p:cNvSpPr/>
          <p:nvPr/>
        </p:nvSpPr>
        <p:spPr>
          <a:xfrm>
            <a:off x="6096000" y="3040163"/>
            <a:ext cx="6096000" cy="307777"/>
          </a:xfrm>
          <a:prstGeom prst="rect">
            <a:avLst/>
          </a:prstGeom>
        </p:spPr>
        <p:txBody>
          <a:bodyPr>
            <a:spAutoFit/>
          </a:bodyPr>
          <a:lstStyle/>
          <a:p>
            <a:r>
              <a:rPr lang="en-US" sz="1400" b="1" dirty="0"/>
              <a:t>You will find the code used to make this table in the </a:t>
            </a:r>
            <a:r>
              <a:rPr lang="en-US" sz="1400" b="1" dirty="0" err="1">
                <a:hlinkClick r:id="rId5"/>
              </a:rPr>
              <a:t>CodePen</a:t>
            </a:r>
            <a:r>
              <a:rPr lang="en-US" sz="1400" b="1" dirty="0">
                <a:hlinkClick r:id="rId5"/>
              </a:rPr>
              <a:t> P4C1b </a:t>
            </a:r>
            <a:endParaRPr lang="fr-FR" sz="1400" b="1" dirty="0"/>
          </a:p>
        </p:txBody>
      </p:sp>
      <p:pic>
        <p:nvPicPr>
          <p:cNvPr id="10" name="Image 9"/>
          <p:cNvPicPr>
            <a:picLocks noChangeAspect="1"/>
          </p:cNvPicPr>
          <p:nvPr/>
        </p:nvPicPr>
        <p:blipFill>
          <a:blip r:embed="rId6"/>
          <a:stretch>
            <a:fillRect/>
          </a:stretch>
        </p:blipFill>
        <p:spPr>
          <a:xfrm>
            <a:off x="6165416" y="3476277"/>
            <a:ext cx="5861049" cy="936609"/>
          </a:xfrm>
          <a:prstGeom prst="rect">
            <a:avLst/>
          </a:prstGeom>
        </p:spPr>
      </p:pic>
      <p:sp>
        <p:nvSpPr>
          <p:cNvPr id="11" name="Rectangle 10"/>
          <p:cNvSpPr/>
          <p:nvPr/>
        </p:nvSpPr>
        <p:spPr>
          <a:xfrm>
            <a:off x="6096000" y="4535855"/>
            <a:ext cx="6096000" cy="1815882"/>
          </a:xfrm>
          <a:prstGeom prst="rect">
            <a:avLst/>
          </a:prstGeom>
        </p:spPr>
        <p:txBody>
          <a:bodyPr>
            <a:spAutoFit/>
          </a:bodyPr>
          <a:lstStyle/>
          <a:p>
            <a:r>
              <a:rPr lang="en-US" sz="1400" dirty="0"/>
              <a:t>You will now be able to build the Robbie Lens pricing table!</a:t>
            </a:r>
          </a:p>
          <a:p>
            <a:endParaRPr lang="en-US" sz="1400" dirty="0"/>
          </a:p>
          <a:p>
            <a:r>
              <a:rPr lang="en-US" sz="1400" dirty="0"/>
              <a:t>You will see that the code base has been reorganized:</a:t>
            </a:r>
          </a:p>
          <a:p>
            <a:endParaRPr lang="en-US" sz="1400" dirty="0"/>
          </a:p>
          <a:p>
            <a:pPr marL="285750" indent="-285750">
              <a:buFont typeface="Arial" panose="020B0604020202020204" pitchFamily="34" charset="0"/>
              <a:buChar char="•"/>
            </a:pPr>
            <a:r>
              <a:rPr lang="en-US" sz="1400" dirty="0"/>
              <a:t>the CSS file has been split into 4 different CSS files that are in the folder </a:t>
            </a:r>
            <a:r>
              <a:rPr lang="en-US" sz="1400" b="1" i="1" dirty="0" smtClean="0"/>
              <a:t>style</a:t>
            </a:r>
            <a:r>
              <a:rPr lang="en-US" sz="1400" dirty="0" smtClean="0"/>
              <a:t> ;</a:t>
            </a:r>
            <a:endParaRPr lang="en-US" sz="1400" dirty="0"/>
          </a:p>
          <a:p>
            <a:pPr marL="285750" indent="-285750">
              <a:buFont typeface="Arial" panose="020B0604020202020204" pitchFamily="34" charset="0"/>
              <a:buChar char="•"/>
            </a:pPr>
            <a:r>
              <a:rPr lang="en-US" sz="1400" dirty="0"/>
              <a:t>the base </a:t>
            </a:r>
            <a:r>
              <a:rPr lang="en-US" sz="1400" dirty="0" smtClean="0"/>
              <a:t>file </a:t>
            </a:r>
            <a:r>
              <a:rPr lang="en-US" sz="1400" b="1" i="1" dirty="0" smtClean="0"/>
              <a:t>style.css</a:t>
            </a:r>
            <a:r>
              <a:rPr lang="en-US" sz="1400" dirty="0" smtClean="0"/>
              <a:t> </a:t>
            </a:r>
            <a:r>
              <a:rPr lang="en-US" sz="1400" dirty="0"/>
              <a:t>is imported by each page</a:t>
            </a:r>
            <a:r>
              <a:rPr lang="en-US" sz="1400" dirty="0" smtClean="0"/>
              <a:t>;</a:t>
            </a:r>
            <a:endParaRPr lang="en-US" sz="1400" dirty="0"/>
          </a:p>
          <a:p>
            <a:pPr marL="285750" indent="-285750">
              <a:buFont typeface="Arial" panose="020B0604020202020204" pitchFamily="34" charset="0"/>
              <a:buChar char="•"/>
            </a:pPr>
            <a:r>
              <a:rPr lang="en-US" sz="1400" dirty="0"/>
              <a:t>each page has its own CSS file.</a:t>
            </a:r>
            <a:endParaRPr lang="fr-FR" sz="1400" dirty="0"/>
          </a:p>
        </p:txBody>
      </p:sp>
    </p:spTree>
    <p:extLst>
      <p:ext uri="{BB962C8B-B14F-4D97-AF65-F5344CB8AC3E}">
        <p14:creationId xmlns:p14="http://schemas.microsoft.com/office/powerpoint/2010/main" val="40263494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6373" y="732545"/>
            <a:ext cx="5598695" cy="1077218"/>
          </a:xfrm>
          <a:prstGeom prst="rect">
            <a:avLst/>
          </a:prstGeom>
        </p:spPr>
        <p:txBody>
          <a:bodyPr wrap="square">
            <a:spAutoFit/>
          </a:bodyPr>
          <a:lstStyle/>
          <a:p>
            <a:r>
              <a:rPr lang="en-US" sz="1600" dirty="0"/>
              <a:t>You'll add pricing after the "About" page, after the Call to action link.</a:t>
            </a:r>
          </a:p>
          <a:p>
            <a:endParaRPr lang="en-US" sz="1600" dirty="0"/>
          </a:p>
          <a:p>
            <a:r>
              <a:rPr lang="en-US" sz="1600" dirty="0"/>
              <a:t>This is what the table should look like:</a:t>
            </a:r>
            <a:endParaRPr lang="fr-FR" sz="1600" dirty="0"/>
          </a:p>
        </p:txBody>
      </p:sp>
      <p:pic>
        <p:nvPicPr>
          <p:cNvPr id="6" name="Imag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96373" y="1941824"/>
            <a:ext cx="5575037" cy="2890574"/>
          </a:xfrm>
          <a:prstGeom prst="rect">
            <a:avLst/>
          </a:prstGeom>
        </p:spPr>
      </p:pic>
      <p:sp>
        <p:nvSpPr>
          <p:cNvPr id="7" name="Rectangle 6"/>
          <p:cNvSpPr/>
          <p:nvPr/>
        </p:nvSpPr>
        <p:spPr>
          <a:xfrm>
            <a:off x="296373" y="4964459"/>
            <a:ext cx="5575037" cy="1077218"/>
          </a:xfrm>
          <a:prstGeom prst="rect">
            <a:avLst/>
          </a:prstGeom>
        </p:spPr>
        <p:txBody>
          <a:bodyPr wrap="square">
            <a:spAutoFit/>
          </a:bodyPr>
          <a:lstStyle/>
          <a:p>
            <a:pPr algn="just"/>
            <a:r>
              <a:rPr lang="en-US" sz="1600" dirty="0"/>
              <a:t>As usual, you will find the code base for the exercise on the </a:t>
            </a:r>
            <a:r>
              <a:rPr lang="en-US" sz="1600" dirty="0">
                <a:hlinkClick r:id="rId3"/>
              </a:rPr>
              <a:t>P4C1-exercise </a:t>
            </a:r>
            <a:r>
              <a:rPr lang="en-US" sz="1600" dirty="0" smtClean="0">
                <a:hlinkClick r:id="rId3"/>
              </a:rPr>
              <a:t>branch</a:t>
            </a:r>
            <a:r>
              <a:rPr lang="en-US" sz="1600" dirty="0" smtClean="0"/>
              <a:t>, </a:t>
            </a:r>
            <a:r>
              <a:rPr lang="en-US" sz="1600" dirty="0"/>
              <a:t>and </a:t>
            </a:r>
            <a:r>
              <a:rPr lang="en-US" sz="1600" dirty="0" smtClean="0"/>
              <a:t>you can </a:t>
            </a:r>
            <a:r>
              <a:rPr lang="en-US" sz="1600" dirty="0"/>
              <a:t>consult the solution </a:t>
            </a:r>
            <a:r>
              <a:rPr lang="en-US" sz="1600" dirty="0" smtClean="0"/>
              <a:t>on the </a:t>
            </a:r>
            <a:r>
              <a:rPr lang="en-US" sz="1600" dirty="0">
                <a:hlinkClick r:id="rId4"/>
              </a:rPr>
              <a:t>P4C1-solution branch</a:t>
            </a:r>
            <a:r>
              <a:rPr lang="en-US" sz="1600" dirty="0"/>
              <a:t> to check your knowledge.</a:t>
            </a:r>
            <a:endParaRPr lang="fr-FR" sz="1600" dirty="0"/>
          </a:p>
        </p:txBody>
      </p:sp>
      <p:sp>
        <p:nvSpPr>
          <p:cNvPr id="8" name="Rectangle 7"/>
          <p:cNvSpPr/>
          <p:nvPr/>
        </p:nvSpPr>
        <p:spPr>
          <a:xfrm>
            <a:off x="6112041" y="732545"/>
            <a:ext cx="5678906" cy="4770537"/>
          </a:xfrm>
          <a:prstGeom prst="rect">
            <a:avLst/>
          </a:prstGeom>
        </p:spPr>
        <p:txBody>
          <a:bodyPr wrap="square">
            <a:spAutoFit/>
          </a:bodyPr>
          <a:lstStyle/>
          <a:p>
            <a:pPr marL="285750" indent="-285750">
              <a:buFont typeface="Arial" panose="020B0604020202020204" pitchFamily="34" charset="0"/>
              <a:buChar char="•"/>
            </a:pPr>
            <a:r>
              <a:rPr lang="en-US" sz="1600" dirty="0"/>
              <a:t>A table is inserted with the HTML </a:t>
            </a:r>
            <a:r>
              <a:rPr lang="en-US" sz="1600" dirty="0" smtClean="0"/>
              <a:t>tag </a:t>
            </a:r>
            <a:r>
              <a:rPr lang="en-US" sz="1600" b="1" i="1" dirty="0"/>
              <a:t>&lt;table&gt;  </a:t>
            </a:r>
            <a:r>
              <a:rPr lang="en-US" sz="1600" dirty="0"/>
              <a:t>and is defined line by line </a:t>
            </a:r>
            <a:r>
              <a:rPr lang="en-US" sz="1600" dirty="0" smtClean="0"/>
              <a:t>with </a:t>
            </a:r>
            <a:r>
              <a:rPr lang="en-US" sz="1600" b="1" i="1" dirty="0"/>
              <a:t>&lt;</a:t>
            </a:r>
            <a:r>
              <a:rPr lang="en-US" sz="1600" b="1" i="1" dirty="0" err="1"/>
              <a:t>tr</a:t>
            </a:r>
            <a:r>
              <a:rPr lang="en-US" sz="1600" b="1" i="1" dirty="0"/>
              <a:t>&gt;.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Each row has cells </a:t>
            </a:r>
            <a:r>
              <a:rPr lang="en-US" sz="1600" b="1" i="1" dirty="0" smtClean="0"/>
              <a:t>&lt;</a:t>
            </a:r>
            <a:r>
              <a:rPr lang="en-US" sz="1600" b="1" i="1" dirty="0"/>
              <a:t>td&gt; </a:t>
            </a:r>
            <a:r>
              <a:rPr lang="en-US" sz="1600" dirty="0" smtClean="0"/>
              <a:t>(</a:t>
            </a:r>
            <a:r>
              <a:rPr lang="en-US" sz="1600" dirty="0"/>
              <a:t>normal cells) or </a:t>
            </a:r>
            <a:r>
              <a:rPr lang="en-US" sz="1600" b="1" i="1" dirty="0" smtClean="0"/>
              <a:t>&lt;</a:t>
            </a:r>
            <a:r>
              <a:rPr lang="en-US" sz="1600" b="1" i="1" dirty="0" err="1"/>
              <a:t>th</a:t>
            </a:r>
            <a:r>
              <a:rPr lang="en-US" sz="1600" b="1" i="1" dirty="0"/>
              <a:t>&gt; </a:t>
            </a:r>
            <a:r>
              <a:rPr lang="en-US" sz="1600" dirty="0" smtClean="0"/>
              <a:t>(</a:t>
            </a:r>
            <a:r>
              <a:rPr lang="en-US" sz="1600" dirty="0"/>
              <a:t>header cells).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title of the table is defined with </a:t>
            </a:r>
            <a:r>
              <a:rPr lang="en-US" sz="1600" b="1" i="1" dirty="0" smtClean="0"/>
              <a:t>&lt;</a:t>
            </a:r>
            <a:r>
              <a:rPr lang="en-US" sz="1600" b="1" i="1" dirty="0"/>
              <a:t>caption&gt;.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can add a border to HTML table cells with the CSS property  border  . To glue the borders together, we use the CSS property   border-collapse.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table can be divided into three sections using HTML tags </a:t>
            </a:r>
            <a:r>
              <a:rPr lang="en-US" sz="1600" b="1" i="1" dirty="0" smtClean="0"/>
              <a:t>&lt;</a:t>
            </a:r>
            <a:r>
              <a:rPr lang="en-US" sz="1600" b="1" i="1" dirty="0" err="1"/>
              <a:t>thead</a:t>
            </a:r>
            <a:r>
              <a:rPr lang="en-US" sz="1600" b="1" i="1" dirty="0" smtClean="0"/>
              <a:t>&gt; </a:t>
            </a:r>
            <a:r>
              <a:rPr lang="en-US" sz="1600" dirty="0"/>
              <a:t>(header), </a:t>
            </a:r>
            <a:r>
              <a:rPr lang="en-US" sz="1600" b="1" i="1" dirty="0" smtClean="0"/>
              <a:t>&lt;</a:t>
            </a:r>
            <a:r>
              <a:rPr lang="en-US" sz="1600" b="1" i="1" dirty="0" err="1"/>
              <a:t>tbody</a:t>
            </a:r>
            <a:r>
              <a:rPr lang="en-US" sz="1600" b="1" i="1" dirty="0"/>
              <a:t>&gt; </a:t>
            </a:r>
            <a:r>
              <a:rPr lang="en-US" sz="1600" dirty="0" smtClean="0"/>
              <a:t>(</a:t>
            </a:r>
            <a:r>
              <a:rPr lang="en-US" sz="1600" dirty="0"/>
              <a:t>body) and </a:t>
            </a:r>
            <a:r>
              <a:rPr lang="en-US" sz="1600" b="1" i="1" dirty="0" smtClean="0"/>
              <a:t>&lt;</a:t>
            </a:r>
            <a:r>
              <a:rPr lang="en-US" sz="1600" b="1" i="1" dirty="0" err="1"/>
              <a:t>tfoot</a:t>
            </a:r>
            <a:r>
              <a:rPr lang="en-US" sz="1600" b="1" i="1" dirty="0"/>
              <a:t>&gt;  </a:t>
            </a:r>
            <a:r>
              <a:rPr lang="en-US" sz="1600" dirty="0"/>
              <a:t>(table bottom). The use of these tags is not mandatory.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HTML, you can merge cells horizontally with the </a:t>
            </a:r>
            <a:r>
              <a:rPr lang="en-US" sz="1600" dirty="0" smtClean="0"/>
              <a:t>attribute </a:t>
            </a:r>
            <a:r>
              <a:rPr lang="en-US" sz="1600" b="1" i="1" dirty="0" err="1"/>
              <a:t>colspan</a:t>
            </a:r>
            <a:r>
              <a:rPr lang="en-US" sz="1600" dirty="0"/>
              <a:t>, or vertically </a:t>
            </a:r>
            <a:r>
              <a:rPr lang="en-US" sz="1600" dirty="0" smtClean="0"/>
              <a:t>with  </a:t>
            </a:r>
            <a:r>
              <a:rPr lang="en-US" sz="1600" b="1" i="1" dirty="0" err="1"/>
              <a:t>rowspan</a:t>
            </a:r>
            <a:r>
              <a:rPr lang="en-US" sz="1600" dirty="0"/>
              <a:t>. You must indicate how many cells should be merged.</a:t>
            </a:r>
            <a:endParaRPr lang="fr-FR" sz="1600" dirty="0"/>
          </a:p>
        </p:txBody>
      </p:sp>
    </p:spTree>
    <p:extLst>
      <p:ext uri="{BB962C8B-B14F-4D97-AF65-F5344CB8AC3E}">
        <p14:creationId xmlns:p14="http://schemas.microsoft.com/office/powerpoint/2010/main" val="24238016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113" y="447487"/>
            <a:ext cx="2623732" cy="461665"/>
          </a:xfrm>
          <a:prstGeom prst="rect">
            <a:avLst/>
          </a:prstGeom>
        </p:spPr>
        <p:txBody>
          <a:bodyPr wrap="none">
            <a:spAutoFit/>
          </a:bodyPr>
          <a:lstStyle/>
          <a:p>
            <a:r>
              <a:rPr lang="fr-FR" sz="2400" b="1" dirty="0" smtClean="0"/>
              <a:t>II- </a:t>
            </a:r>
            <a:r>
              <a:rPr lang="fr-FR" sz="2400" b="1" dirty="0" err="1" smtClean="0"/>
              <a:t>Create</a:t>
            </a:r>
            <a:r>
              <a:rPr lang="fr-FR" sz="2400" b="1" dirty="0" smtClean="0"/>
              <a:t> </a:t>
            </a:r>
            <a:r>
              <a:rPr lang="fr-FR" sz="2400" b="1" dirty="0" err="1"/>
              <a:t>forms</a:t>
            </a:r>
            <a:endParaRPr lang="fr-FR" sz="2400" b="1" dirty="0"/>
          </a:p>
        </p:txBody>
      </p:sp>
      <p:pic>
        <p:nvPicPr>
          <p:cNvPr id="5" name="Image 4"/>
          <p:cNvPicPr>
            <a:picLocks noChangeAspect="1"/>
          </p:cNvPicPr>
          <p:nvPr/>
        </p:nvPicPr>
        <p:blipFill>
          <a:blip r:embed="rId2"/>
          <a:stretch>
            <a:fillRect/>
          </a:stretch>
        </p:blipFill>
        <p:spPr>
          <a:xfrm>
            <a:off x="404113" y="930715"/>
            <a:ext cx="5419171" cy="721622"/>
          </a:xfrm>
          <a:prstGeom prst="rect">
            <a:avLst/>
          </a:prstGeom>
        </p:spPr>
      </p:pic>
      <p:sp>
        <p:nvSpPr>
          <p:cNvPr id="6" name="Rectangle 5"/>
          <p:cNvSpPr/>
          <p:nvPr/>
        </p:nvSpPr>
        <p:spPr>
          <a:xfrm>
            <a:off x="404113" y="1817093"/>
            <a:ext cx="5611676" cy="2246769"/>
          </a:xfrm>
          <a:prstGeom prst="rect">
            <a:avLst/>
          </a:prstGeom>
        </p:spPr>
        <p:txBody>
          <a:bodyPr wrap="square">
            <a:spAutoFit/>
          </a:bodyPr>
          <a:lstStyle/>
          <a:p>
            <a:pPr algn="just"/>
            <a:r>
              <a:rPr lang="en-US" sz="1400" dirty="0"/>
              <a:t>Here are the two essential attributes to build a functional form:</a:t>
            </a:r>
          </a:p>
          <a:p>
            <a:pPr algn="just"/>
            <a:endParaRPr lang="en-US" sz="1400" dirty="0"/>
          </a:p>
          <a:p>
            <a:pPr marL="285750" indent="-285750" algn="just">
              <a:buFont typeface="Arial" panose="020B0604020202020204" pitchFamily="34" charset="0"/>
              <a:buChar char="•"/>
            </a:pPr>
            <a:r>
              <a:rPr lang="en-US" sz="1400" dirty="0"/>
              <a:t>The attribute  </a:t>
            </a:r>
            <a:r>
              <a:rPr lang="en-US" sz="1400" b="1" i="1" dirty="0"/>
              <a:t>method</a:t>
            </a:r>
            <a:r>
              <a:rPr lang="en-US" sz="1400" dirty="0"/>
              <a:t> indicates by which means the data will be sent. Don't worry about it for now. Just know that the most used methods are  </a:t>
            </a:r>
            <a:r>
              <a:rPr lang="en-US" sz="1400" b="1" i="1" dirty="0"/>
              <a:t>get</a:t>
            </a:r>
            <a:r>
              <a:rPr lang="en-US" sz="1400" dirty="0"/>
              <a:t> and  </a:t>
            </a:r>
            <a:r>
              <a:rPr lang="en-US" sz="1400" b="1" i="1" dirty="0"/>
              <a:t>post</a:t>
            </a:r>
            <a:r>
              <a:rPr lang="en-US" sz="1400" dirty="0" smtClean="0"/>
              <a:t>.</a:t>
            </a:r>
            <a:endParaRPr lang="en-US" sz="1400" dirty="0"/>
          </a:p>
          <a:p>
            <a:pPr marL="285750" indent="-285750" algn="just">
              <a:buFont typeface="Arial" panose="020B0604020202020204" pitchFamily="34" charset="0"/>
              <a:buChar char="•"/>
            </a:pPr>
            <a:r>
              <a:rPr lang="en-US" sz="1400" dirty="0"/>
              <a:t>The attribute  </a:t>
            </a:r>
            <a:r>
              <a:rPr lang="en-US" sz="1400" b="1" i="1" dirty="0"/>
              <a:t>action</a:t>
            </a:r>
            <a:r>
              <a:rPr lang="en-US" sz="1400" dirty="0"/>
              <a:t> indicates the address of the page or program that will process the information. </a:t>
            </a:r>
          </a:p>
          <a:p>
            <a:pPr algn="just"/>
            <a:endParaRPr lang="en-US" sz="1400" dirty="0"/>
          </a:p>
          <a:p>
            <a:pPr algn="just"/>
            <a:r>
              <a:rPr lang="en-US" sz="1400" dirty="0"/>
              <a:t>All this will allow us to create the basic structure of a form in HTML:</a:t>
            </a:r>
            <a:endParaRPr lang="fr-FR" sz="1400" dirty="0"/>
          </a:p>
        </p:txBody>
      </p:sp>
      <p:pic>
        <p:nvPicPr>
          <p:cNvPr id="7" name="Image 6"/>
          <p:cNvPicPr>
            <a:picLocks noChangeAspect="1"/>
          </p:cNvPicPr>
          <p:nvPr/>
        </p:nvPicPr>
        <p:blipFill>
          <a:blip r:embed="rId3"/>
          <a:stretch>
            <a:fillRect/>
          </a:stretch>
        </p:blipFill>
        <p:spPr>
          <a:xfrm>
            <a:off x="663435" y="4340913"/>
            <a:ext cx="4006573" cy="1289866"/>
          </a:xfrm>
          <a:prstGeom prst="rect">
            <a:avLst/>
          </a:prstGeom>
        </p:spPr>
      </p:pic>
      <p:sp>
        <p:nvSpPr>
          <p:cNvPr id="8" name="Rectangle 7"/>
          <p:cNvSpPr/>
          <p:nvPr/>
        </p:nvSpPr>
        <p:spPr>
          <a:xfrm>
            <a:off x="6225043" y="909152"/>
            <a:ext cx="5598695" cy="2031325"/>
          </a:xfrm>
          <a:prstGeom prst="rect">
            <a:avLst/>
          </a:prstGeom>
        </p:spPr>
        <p:txBody>
          <a:bodyPr wrap="square">
            <a:spAutoFit/>
          </a:bodyPr>
          <a:lstStyle/>
          <a:p>
            <a:pPr algn="just"/>
            <a:r>
              <a:rPr lang="en-US" sz="1400" dirty="0"/>
              <a:t>I give the </a:t>
            </a:r>
            <a:r>
              <a:rPr lang="en-US" sz="1400" dirty="0" smtClean="0"/>
              <a:t>value </a:t>
            </a:r>
            <a:r>
              <a:rPr lang="en-US" sz="1400" b="1" i="1" dirty="0" smtClean="0"/>
              <a:t>get</a:t>
            </a:r>
            <a:r>
              <a:rPr lang="en-US" sz="1400" dirty="0" smtClean="0"/>
              <a:t> </a:t>
            </a:r>
            <a:r>
              <a:rPr lang="en-US" sz="1400" dirty="0"/>
              <a:t>to the attribute </a:t>
            </a:r>
            <a:r>
              <a:rPr lang="en-US" sz="1400" b="1" i="1" dirty="0" smtClean="0"/>
              <a:t>method</a:t>
            </a:r>
            <a:r>
              <a:rPr lang="en-US" sz="1400" dirty="0" smtClean="0"/>
              <a:t> </a:t>
            </a:r>
            <a:r>
              <a:rPr lang="en-US" sz="1400" dirty="0"/>
              <a:t>; and I leave an empty field:  </a:t>
            </a:r>
            <a:r>
              <a:rPr lang="en-US" sz="1400" b="1" dirty="0"/>
              <a:t>" "</a:t>
            </a:r>
            <a:r>
              <a:rPr lang="en-US" sz="1400" dirty="0"/>
              <a:t> </a:t>
            </a:r>
            <a:r>
              <a:rPr lang="en-US" sz="1400" dirty="0" smtClean="0"/>
              <a:t>for  </a:t>
            </a:r>
            <a:r>
              <a:rPr lang="en-US" sz="1400" b="1" i="1" dirty="0"/>
              <a:t>action</a:t>
            </a:r>
            <a:r>
              <a:rPr lang="en-US" sz="1400" dirty="0"/>
              <a:t>.</a:t>
            </a:r>
          </a:p>
          <a:p>
            <a:pPr algn="just"/>
            <a:endParaRPr lang="en-US" sz="1400" dirty="0"/>
          </a:p>
          <a:p>
            <a:pPr algn="just"/>
            <a:r>
              <a:rPr lang="en-US" sz="1400" dirty="0"/>
              <a:t>Why do we leave it an empty field in the attribute   action  ?</a:t>
            </a:r>
          </a:p>
          <a:p>
            <a:pPr algn="just"/>
            <a:endParaRPr lang="en-US" sz="1400" dirty="0"/>
          </a:p>
          <a:p>
            <a:pPr algn="just"/>
            <a:r>
              <a:rPr lang="en-US" sz="1400" dirty="0"/>
              <a:t>If our project also had code in * backend , this is where we would indicate a URL that could process our form. But here, by leaving an empty field, we tell our form that we will stay on the same URL, which will allow us later to inspect what we get, quite simply.</a:t>
            </a:r>
            <a:endParaRPr lang="fr-FR" sz="1400" dirty="0"/>
          </a:p>
        </p:txBody>
      </p:sp>
      <p:pic>
        <p:nvPicPr>
          <p:cNvPr id="9" name="Image 8"/>
          <p:cNvPicPr>
            <a:picLocks noChangeAspect="1"/>
          </p:cNvPicPr>
          <p:nvPr/>
        </p:nvPicPr>
        <p:blipFill>
          <a:blip r:embed="rId4"/>
          <a:stretch>
            <a:fillRect/>
          </a:stretch>
        </p:blipFill>
        <p:spPr>
          <a:xfrm>
            <a:off x="6176210" y="3202598"/>
            <a:ext cx="5696362" cy="2029628"/>
          </a:xfrm>
          <a:prstGeom prst="rect">
            <a:avLst/>
          </a:prstGeom>
        </p:spPr>
      </p:pic>
      <p:sp>
        <p:nvSpPr>
          <p:cNvPr id="10" name="Rectangle 9"/>
          <p:cNvSpPr/>
          <p:nvPr/>
        </p:nvSpPr>
        <p:spPr>
          <a:xfrm>
            <a:off x="6176210" y="5476890"/>
            <a:ext cx="6096000" cy="307777"/>
          </a:xfrm>
          <a:prstGeom prst="rect">
            <a:avLst/>
          </a:prstGeom>
        </p:spPr>
        <p:txBody>
          <a:bodyPr>
            <a:spAutoFit/>
          </a:bodyPr>
          <a:lstStyle/>
          <a:p>
            <a:r>
              <a:rPr lang="en-US" sz="1400" dirty="0"/>
              <a:t>Now let's see which HTML tag to use to enter text in a form.</a:t>
            </a:r>
            <a:endParaRPr lang="fr-FR" sz="1400" dirty="0"/>
          </a:p>
        </p:txBody>
      </p:sp>
    </p:spTree>
    <p:extLst>
      <p:ext uri="{BB962C8B-B14F-4D97-AF65-F5344CB8AC3E}">
        <p14:creationId xmlns:p14="http://schemas.microsoft.com/office/powerpoint/2010/main" val="14369955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568" y="517176"/>
            <a:ext cx="5055358" cy="369332"/>
          </a:xfrm>
          <a:prstGeom prst="rect">
            <a:avLst/>
          </a:prstGeom>
        </p:spPr>
        <p:txBody>
          <a:bodyPr wrap="none">
            <a:spAutoFit/>
          </a:bodyPr>
          <a:lstStyle/>
          <a:p>
            <a:r>
              <a:rPr lang="en-US" b="1" dirty="0" smtClean="0"/>
              <a:t>B- Insert </a:t>
            </a:r>
            <a:r>
              <a:rPr lang="en-US" b="1" dirty="0"/>
              <a:t>text fields with HTML tag </a:t>
            </a:r>
            <a:r>
              <a:rPr lang="en-US" b="1" i="1" dirty="0" smtClean="0"/>
              <a:t>&lt;</a:t>
            </a:r>
            <a:r>
              <a:rPr lang="en-US" b="1" i="1" dirty="0"/>
              <a:t>input&gt;</a:t>
            </a:r>
            <a:endParaRPr lang="fr-FR" b="1" i="1" dirty="0"/>
          </a:p>
        </p:txBody>
      </p:sp>
      <p:pic>
        <p:nvPicPr>
          <p:cNvPr id="5" name="Image 4"/>
          <p:cNvPicPr>
            <a:picLocks noChangeAspect="1"/>
          </p:cNvPicPr>
          <p:nvPr/>
        </p:nvPicPr>
        <p:blipFill>
          <a:blip r:embed="rId2"/>
          <a:stretch>
            <a:fillRect/>
          </a:stretch>
        </p:blipFill>
        <p:spPr>
          <a:xfrm>
            <a:off x="476279" y="886508"/>
            <a:ext cx="5294456" cy="1359387"/>
          </a:xfrm>
          <a:prstGeom prst="rect">
            <a:avLst/>
          </a:prstGeom>
        </p:spPr>
      </p:pic>
      <p:sp>
        <p:nvSpPr>
          <p:cNvPr id="6" name="Rectangle 5"/>
          <p:cNvSpPr/>
          <p:nvPr/>
        </p:nvSpPr>
        <p:spPr>
          <a:xfrm>
            <a:off x="307319" y="2430561"/>
            <a:ext cx="5555110" cy="338554"/>
          </a:xfrm>
          <a:prstGeom prst="rect">
            <a:avLst/>
          </a:prstGeom>
        </p:spPr>
        <p:txBody>
          <a:bodyPr wrap="none">
            <a:spAutoFit/>
          </a:bodyPr>
          <a:lstStyle/>
          <a:p>
            <a:r>
              <a:rPr lang="en-US" sz="1600" b="1" dirty="0" smtClean="0"/>
              <a:t>1- Add </a:t>
            </a:r>
            <a:r>
              <a:rPr lang="en-US" sz="1600" b="1" dirty="0"/>
              <a:t>a single line text box with  </a:t>
            </a:r>
            <a:r>
              <a:rPr lang="en-US" sz="1600" b="1" i="1" dirty="0"/>
              <a:t>&lt;input type="text"&gt;</a:t>
            </a:r>
            <a:endParaRPr lang="fr-FR" sz="1600" b="1" i="1" dirty="0"/>
          </a:p>
        </p:txBody>
      </p:sp>
      <p:sp>
        <p:nvSpPr>
          <p:cNvPr id="7" name="Rectangle 6"/>
          <p:cNvSpPr/>
          <p:nvPr/>
        </p:nvSpPr>
        <p:spPr>
          <a:xfrm>
            <a:off x="476279" y="2774285"/>
            <a:ext cx="5386150" cy="1600438"/>
          </a:xfrm>
          <a:prstGeom prst="rect">
            <a:avLst/>
          </a:prstGeom>
        </p:spPr>
        <p:txBody>
          <a:bodyPr wrap="square">
            <a:spAutoFit/>
          </a:bodyPr>
          <a:lstStyle/>
          <a:p>
            <a:pPr algn="just"/>
            <a:r>
              <a:rPr lang="en-US" sz="1400" dirty="0"/>
              <a:t>A single line text box is a single line text box. It is used for text fields that only require a few words, such as a first or last name, for example.</a:t>
            </a:r>
          </a:p>
          <a:p>
            <a:pPr algn="just"/>
            <a:endParaRPr lang="en-US" sz="1400" dirty="0"/>
          </a:p>
          <a:p>
            <a:pPr algn="just"/>
            <a:r>
              <a:rPr lang="en-US" sz="1400" dirty="0"/>
              <a:t>We open with the </a:t>
            </a:r>
            <a:r>
              <a:rPr lang="en-US" sz="1400" dirty="0" smtClean="0"/>
              <a:t>tag </a:t>
            </a:r>
            <a:r>
              <a:rPr lang="en-US" sz="1400" b="1" dirty="0"/>
              <a:t>&lt;input&gt; </a:t>
            </a:r>
            <a:r>
              <a:rPr lang="en-US" sz="1400" dirty="0"/>
              <a:t>and we specify the value of the attribute </a:t>
            </a:r>
            <a:r>
              <a:rPr lang="en-US" sz="1400" b="1" i="1" dirty="0"/>
              <a:t>( type="text" ) </a:t>
            </a:r>
            <a:r>
              <a:rPr lang="en-US" sz="1400" dirty="0"/>
              <a:t>to indicate that it is a single line text box:</a:t>
            </a:r>
            <a:endParaRPr lang="fr-FR" sz="1400" dirty="0"/>
          </a:p>
        </p:txBody>
      </p:sp>
      <p:pic>
        <p:nvPicPr>
          <p:cNvPr id="8" name="Image 7"/>
          <p:cNvPicPr>
            <a:picLocks noChangeAspect="1"/>
          </p:cNvPicPr>
          <p:nvPr/>
        </p:nvPicPr>
        <p:blipFill>
          <a:blip r:embed="rId3"/>
          <a:stretch>
            <a:fillRect/>
          </a:stretch>
        </p:blipFill>
        <p:spPr>
          <a:xfrm>
            <a:off x="1270449" y="4374723"/>
            <a:ext cx="2419241" cy="302405"/>
          </a:xfrm>
          <a:prstGeom prst="rect">
            <a:avLst/>
          </a:prstGeom>
        </p:spPr>
      </p:pic>
      <p:sp>
        <p:nvSpPr>
          <p:cNvPr id="9" name="Rectangle 8"/>
          <p:cNvSpPr/>
          <p:nvPr/>
        </p:nvSpPr>
        <p:spPr>
          <a:xfrm>
            <a:off x="442619" y="4901717"/>
            <a:ext cx="5328116" cy="1600438"/>
          </a:xfrm>
          <a:prstGeom prst="rect">
            <a:avLst/>
          </a:prstGeom>
        </p:spPr>
        <p:txBody>
          <a:bodyPr wrap="square">
            <a:spAutoFit/>
          </a:bodyPr>
          <a:lstStyle/>
          <a:p>
            <a:pPr algn="just"/>
            <a:r>
              <a:rPr lang="en-US" sz="1400" dirty="0"/>
              <a:t>Then, you must give a name to your text area; for this we use the attribute   name.</a:t>
            </a:r>
          </a:p>
          <a:p>
            <a:pPr algn="just"/>
            <a:endParaRPr lang="en-US" sz="1400" dirty="0"/>
          </a:p>
          <a:p>
            <a:pPr algn="just"/>
            <a:r>
              <a:rPr lang="en-US" sz="1400" dirty="0"/>
              <a:t>This name does not appear on the page, but it is essential because it will later make it possible to identify the field from which the information comes.</a:t>
            </a:r>
          </a:p>
          <a:p>
            <a:pPr algn="just"/>
            <a:endParaRPr lang="en-US" sz="1400" dirty="0"/>
          </a:p>
        </p:txBody>
      </p:sp>
      <p:sp>
        <p:nvSpPr>
          <p:cNvPr id="10" name="Rectangle 9"/>
          <p:cNvSpPr/>
          <p:nvPr/>
        </p:nvSpPr>
        <p:spPr>
          <a:xfrm>
            <a:off x="6389933" y="624898"/>
            <a:ext cx="5802067" cy="523220"/>
          </a:xfrm>
          <a:prstGeom prst="rect">
            <a:avLst/>
          </a:prstGeom>
        </p:spPr>
        <p:txBody>
          <a:bodyPr wrap="square">
            <a:spAutoFit/>
          </a:bodyPr>
          <a:lstStyle/>
          <a:p>
            <a:r>
              <a:rPr lang="en-US" sz="1400" dirty="0"/>
              <a:t>Let's start by asking the visitor to enter their first name. We then write:</a:t>
            </a:r>
          </a:p>
        </p:txBody>
      </p:sp>
      <p:pic>
        <p:nvPicPr>
          <p:cNvPr id="11" name="Image 10"/>
          <p:cNvPicPr>
            <a:picLocks noChangeAspect="1"/>
          </p:cNvPicPr>
          <p:nvPr/>
        </p:nvPicPr>
        <p:blipFill>
          <a:blip r:embed="rId4"/>
          <a:stretch>
            <a:fillRect/>
          </a:stretch>
        </p:blipFill>
        <p:spPr>
          <a:xfrm>
            <a:off x="6951423" y="1148118"/>
            <a:ext cx="3452217" cy="359840"/>
          </a:xfrm>
          <a:prstGeom prst="rect">
            <a:avLst/>
          </a:prstGeom>
        </p:spPr>
      </p:pic>
      <p:sp>
        <p:nvSpPr>
          <p:cNvPr id="12" name="Rectangle 11"/>
          <p:cNvSpPr/>
          <p:nvPr/>
        </p:nvSpPr>
        <p:spPr>
          <a:xfrm>
            <a:off x="6389933" y="1566201"/>
            <a:ext cx="5518927" cy="523220"/>
          </a:xfrm>
          <a:prstGeom prst="rect">
            <a:avLst/>
          </a:prstGeom>
        </p:spPr>
        <p:txBody>
          <a:bodyPr wrap="square">
            <a:spAutoFit/>
          </a:bodyPr>
          <a:lstStyle/>
          <a:p>
            <a:pPr algn="just"/>
            <a:r>
              <a:rPr lang="en-US" sz="1400" dirty="0"/>
              <a:t>Here's what it looks like for a very basic form with only our single-line text field asking the site visitor for their first name:</a:t>
            </a:r>
            <a:endParaRPr lang="fr-FR" sz="1400" dirty="0"/>
          </a:p>
        </p:txBody>
      </p:sp>
      <p:pic>
        <p:nvPicPr>
          <p:cNvPr id="13" name="Image 12"/>
          <p:cNvPicPr>
            <a:picLocks noChangeAspect="1"/>
          </p:cNvPicPr>
          <p:nvPr/>
        </p:nvPicPr>
        <p:blipFill>
          <a:blip r:embed="rId5"/>
          <a:stretch>
            <a:fillRect/>
          </a:stretch>
        </p:blipFill>
        <p:spPr>
          <a:xfrm>
            <a:off x="6956614" y="2194679"/>
            <a:ext cx="3591541" cy="821237"/>
          </a:xfrm>
          <a:prstGeom prst="rect">
            <a:avLst/>
          </a:prstGeom>
        </p:spPr>
      </p:pic>
      <p:sp>
        <p:nvSpPr>
          <p:cNvPr id="14" name="Rectangle 13"/>
          <p:cNvSpPr/>
          <p:nvPr/>
        </p:nvSpPr>
        <p:spPr>
          <a:xfrm>
            <a:off x="6330704" y="3140930"/>
            <a:ext cx="5637384" cy="1384995"/>
          </a:xfrm>
          <a:prstGeom prst="rect">
            <a:avLst/>
          </a:prstGeom>
        </p:spPr>
        <p:txBody>
          <a:bodyPr wrap="square">
            <a:spAutoFit/>
          </a:bodyPr>
          <a:lstStyle/>
          <a:p>
            <a:pPr algn="just"/>
            <a:r>
              <a:rPr lang="en-US" sz="1400" dirty="0"/>
              <a:t>How will the visitor know to enter their first name if the attribute  name is not displayed?</a:t>
            </a:r>
          </a:p>
          <a:p>
            <a:pPr algn="just"/>
            <a:endParaRPr lang="en-US" sz="1400" dirty="0"/>
          </a:p>
          <a:p>
            <a:pPr algn="just"/>
            <a:r>
              <a:rPr lang="en-US" sz="1400" dirty="0"/>
              <a:t>Well seen ! When a visitor comes across a text field to enter, he does not always know what to write there. This is precisely the role of the label field!</a:t>
            </a:r>
            <a:endParaRPr lang="fr-FR" sz="1400" dirty="0"/>
          </a:p>
        </p:txBody>
      </p:sp>
      <p:sp>
        <p:nvSpPr>
          <p:cNvPr id="15" name="Rectangle 14"/>
          <p:cNvSpPr/>
          <p:nvPr/>
        </p:nvSpPr>
        <p:spPr>
          <a:xfrm>
            <a:off x="6377582" y="4618857"/>
            <a:ext cx="5757410" cy="338554"/>
          </a:xfrm>
          <a:prstGeom prst="rect">
            <a:avLst/>
          </a:prstGeom>
        </p:spPr>
        <p:txBody>
          <a:bodyPr wrap="none">
            <a:spAutoFit/>
          </a:bodyPr>
          <a:lstStyle/>
          <a:p>
            <a:r>
              <a:rPr lang="en-US" sz="1600" b="1" dirty="0" smtClean="0"/>
              <a:t>2- Add </a:t>
            </a:r>
            <a:r>
              <a:rPr lang="en-US" sz="1600" b="1" dirty="0"/>
              <a:t>a label field with the HTML tag </a:t>
            </a:r>
            <a:r>
              <a:rPr lang="en-US" sz="1600" b="1" dirty="0" smtClean="0"/>
              <a:t>&lt;</a:t>
            </a:r>
            <a:r>
              <a:rPr lang="en-US" sz="1600" b="1" dirty="0"/>
              <a:t>label&gt; &lt;/label&gt;</a:t>
            </a:r>
            <a:endParaRPr lang="fr-FR" sz="1600" b="1" dirty="0"/>
          </a:p>
        </p:txBody>
      </p:sp>
      <p:pic>
        <p:nvPicPr>
          <p:cNvPr id="16" name="Image 15"/>
          <p:cNvPicPr>
            <a:picLocks noChangeAspect="1"/>
          </p:cNvPicPr>
          <p:nvPr/>
        </p:nvPicPr>
        <p:blipFill>
          <a:blip r:embed="rId6"/>
          <a:stretch>
            <a:fillRect/>
          </a:stretch>
        </p:blipFill>
        <p:spPr>
          <a:xfrm>
            <a:off x="6481659" y="5050343"/>
            <a:ext cx="5486429" cy="970966"/>
          </a:xfrm>
          <a:prstGeom prst="rect">
            <a:avLst/>
          </a:prstGeom>
        </p:spPr>
      </p:pic>
    </p:spTree>
    <p:extLst>
      <p:ext uri="{BB962C8B-B14F-4D97-AF65-F5344CB8AC3E}">
        <p14:creationId xmlns:p14="http://schemas.microsoft.com/office/powerpoint/2010/main" val="40497732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48131" y="723167"/>
            <a:ext cx="5335444" cy="699259"/>
          </a:xfrm>
          <a:prstGeom prst="rect">
            <a:avLst/>
          </a:prstGeom>
        </p:spPr>
      </p:pic>
      <p:sp>
        <p:nvSpPr>
          <p:cNvPr id="5" name="Rectangle 4"/>
          <p:cNvSpPr/>
          <p:nvPr/>
        </p:nvSpPr>
        <p:spPr>
          <a:xfrm>
            <a:off x="214108" y="1422426"/>
            <a:ext cx="5603490" cy="4832092"/>
          </a:xfrm>
          <a:prstGeom prst="rect">
            <a:avLst/>
          </a:prstGeom>
        </p:spPr>
        <p:txBody>
          <a:bodyPr wrap="square">
            <a:spAutoFit/>
          </a:bodyPr>
          <a:lstStyle/>
          <a:p>
            <a:pPr algn="just"/>
            <a:r>
              <a:rPr lang="en-US" sz="1400" dirty="0"/>
              <a:t>But that's not enough: you have to link the label to the text area.</a:t>
            </a:r>
          </a:p>
          <a:p>
            <a:pPr algn="just"/>
            <a:endParaRPr lang="en-US" sz="1400" dirty="0"/>
          </a:p>
          <a:p>
            <a:pPr algn="just"/>
            <a:r>
              <a:rPr lang="en-US" sz="1400" dirty="0"/>
              <a:t>To do this, we must give a name to the text area, not with the </a:t>
            </a:r>
            <a:r>
              <a:rPr lang="en-US" sz="1400" dirty="0" smtClean="0"/>
              <a:t>attribute </a:t>
            </a:r>
            <a:r>
              <a:rPr lang="en-US" sz="1400" b="1" i="1" dirty="0"/>
              <a:t>name</a:t>
            </a:r>
            <a:r>
              <a:rPr lang="en-US" sz="1400" dirty="0"/>
              <a:t>  but with the </a:t>
            </a:r>
            <a:r>
              <a:rPr lang="en-US" sz="1400" dirty="0" smtClean="0"/>
              <a:t>attribute </a:t>
            </a:r>
            <a:r>
              <a:rPr lang="en-US" sz="1400" b="1" i="1" dirty="0" smtClean="0"/>
              <a:t>id</a:t>
            </a:r>
            <a:r>
              <a:rPr lang="en-US" sz="1400" dirty="0" smtClean="0"/>
              <a:t> </a:t>
            </a:r>
            <a:r>
              <a:rPr lang="en-US" sz="1400" dirty="0"/>
              <a:t>(which can be used on all tags).</a:t>
            </a:r>
          </a:p>
          <a:p>
            <a:pPr algn="just"/>
            <a:endParaRPr lang="en-US" sz="1400" dirty="0"/>
          </a:p>
          <a:p>
            <a:pPr algn="just"/>
            <a:r>
              <a:rPr lang="en-US" sz="1400" dirty="0"/>
              <a:t>An attribute   name  and an attribute  id  on the field? Won't that be redundant?</a:t>
            </a:r>
          </a:p>
          <a:p>
            <a:pPr algn="just"/>
            <a:endParaRPr lang="en-US" sz="1400" dirty="0"/>
          </a:p>
          <a:p>
            <a:pPr marL="285750" indent="-285750" algn="just">
              <a:buFont typeface="Arial" panose="020B0604020202020204" pitchFamily="34" charset="0"/>
              <a:buChar char="•"/>
            </a:pPr>
            <a:r>
              <a:rPr lang="en-US" sz="1400" dirty="0"/>
              <a:t>The attribute  </a:t>
            </a:r>
            <a:r>
              <a:rPr lang="en-US" sz="1400" b="1" i="1" dirty="0"/>
              <a:t>id</a:t>
            </a:r>
            <a:r>
              <a:rPr lang="en-US" sz="1400" dirty="0"/>
              <a:t> is used to </a:t>
            </a:r>
            <a:r>
              <a:rPr lang="en-US" sz="1400" b="1" i="1" dirty="0"/>
              <a:t>identify</a:t>
            </a:r>
            <a:r>
              <a:rPr lang="en-US" sz="1400" dirty="0"/>
              <a:t> the HTML element in order to access and manipulate it. It is therefore unique for this element.</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The </a:t>
            </a:r>
            <a:r>
              <a:rPr lang="en-US" sz="1400" dirty="0" smtClean="0"/>
              <a:t>attribute </a:t>
            </a:r>
            <a:r>
              <a:rPr lang="en-US" sz="1400" b="1" i="1" dirty="0" smtClean="0"/>
              <a:t>name</a:t>
            </a:r>
            <a:r>
              <a:rPr lang="en-US" sz="1400" dirty="0" smtClean="0"/>
              <a:t> refers </a:t>
            </a:r>
            <a:r>
              <a:rPr lang="en-US" sz="1400" dirty="0"/>
              <a:t>to the form variable that the element concerns. Here, there is only one element that can refer to the </a:t>
            </a:r>
            <a:r>
              <a:rPr lang="en-US" sz="1400" dirty="0" smtClean="0"/>
              <a:t>variable </a:t>
            </a:r>
            <a:r>
              <a:rPr lang="en-US" sz="1400" b="1" i="1" dirty="0" err="1" smtClean="0"/>
              <a:t>prenom</a:t>
            </a:r>
            <a:r>
              <a:rPr lang="en-US" sz="1400" dirty="0" smtClean="0"/>
              <a:t>;  </a:t>
            </a:r>
            <a:r>
              <a:rPr lang="en-US" sz="1400" dirty="0"/>
              <a:t>and  </a:t>
            </a:r>
            <a:r>
              <a:rPr lang="en-US" sz="1400" dirty="0" smtClean="0"/>
              <a:t>will </a:t>
            </a:r>
            <a:r>
              <a:rPr lang="en-US" sz="1400" dirty="0"/>
              <a:t>therefore have the same value. But when we use </a:t>
            </a:r>
            <a:r>
              <a:rPr lang="en-US" sz="1400" dirty="0" smtClean="0"/>
              <a:t>or, </a:t>
            </a:r>
            <a:r>
              <a:rPr lang="en-US" sz="1400" dirty="0"/>
              <a:t>several elements will correspond to the same variable. But we will see that a little later, and you will understand better.   </a:t>
            </a:r>
            <a:r>
              <a:rPr lang="en-US" sz="1400" b="1" dirty="0"/>
              <a:t>n</a:t>
            </a:r>
            <a:r>
              <a:rPr lang="en-US" sz="1400" b="1" dirty="0" smtClean="0"/>
              <a:t>ame id checkbox radio</a:t>
            </a:r>
            <a:endParaRPr lang="en-US" sz="1400" b="1" dirty="0"/>
          </a:p>
          <a:p>
            <a:pPr algn="just"/>
            <a:endParaRPr lang="en-US" sz="1400" dirty="0"/>
          </a:p>
          <a:p>
            <a:pPr algn="just"/>
            <a:r>
              <a:rPr lang="en-US" sz="1400" dirty="0"/>
              <a:t>To link the label to the field, you must give it an attribute </a:t>
            </a:r>
            <a:r>
              <a:rPr lang="en-US" sz="1400" b="1" i="1" dirty="0" smtClean="0"/>
              <a:t>for</a:t>
            </a:r>
            <a:r>
              <a:rPr lang="en-US" sz="1400" dirty="0" smtClean="0"/>
              <a:t> that </a:t>
            </a:r>
            <a:r>
              <a:rPr lang="en-US" sz="1400" dirty="0"/>
              <a:t>has the same value as the  </a:t>
            </a:r>
            <a:r>
              <a:rPr lang="en-US" sz="1400" b="1" i="1" dirty="0"/>
              <a:t>id</a:t>
            </a:r>
            <a:r>
              <a:rPr lang="en-US" sz="1400" dirty="0"/>
              <a:t>  field:</a:t>
            </a:r>
            <a:endParaRPr lang="fr-FR" sz="1400" dirty="0"/>
          </a:p>
        </p:txBody>
      </p:sp>
      <p:pic>
        <p:nvPicPr>
          <p:cNvPr id="6" name="Image 5"/>
          <p:cNvPicPr>
            <a:picLocks noChangeAspect="1"/>
          </p:cNvPicPr>
          <p:nvPr/>
        </p:nvPicPr>
        <p:blipFill>
          <a:blip r:embed="rId3"/>
          <a:stretch>
            <a:fillRect/>
          </a:stretch>
        </p:blipFill>
        <p:spPr>
          <a:xfrm>
            <a:off x="6241794" y="723167"/>
            <a:ext cx="5378840" cy="1250012"/>
          </a:xfrm>
          <a:prstGeom prst="rect">
            <a:avLst/>
          </a:prstGeom>
        </p:spPr>
      </p:pic>
      <p:sp>
        <p:nvSpPr>
          <p:cNvPr id="7" name="Rectangle 6"/>
          <p:cNvSpPr/>
          <p:nvPr/>
        </p:nvSpPr>
        <p:spPr>
          <a:xfrm>
            <a:off x="6102117" y="2187152"/>
            <a:ext cx="5658193" cy="954107"/>
          </a:xfrm>
          <a:prstGeom prst="rect">
            <a:avLst/>
          </a:prstGeom>
        </p:spPr>
        <p:txBody>
          <a:bodyPr wrap="square">
            <a:spAutoFit/>
          </a:bodyPr>
          <a:lstStyle/>
          <a:p>
            <a:r>
              <a:rPr lang="en-US" sz="1400" dirty="0"/>
              <a:t>Which means in French:</a:t>
            </a:r>
          </a:p>
          <a:p>
            <a:endParaRPr lang="en-US" sz="1400" dirty="0"/>
          </a:p>
          <a:p>
            <a:r>
              <a:rPr lang="en-US" sz="1400" dirty="0"/>
              <a:t>"For the single-line text field, named </a:t>
            </a:r>
            <a:r>
              <a:rPr lang="en-US" sz="1400" b="1" i="1" dirty="0" err="1" smtClean="0"/>
              <a:t>prenom</a:t>
            </a:r>
            <a:r>
              <a:rPr lang="en-US" sz="1400" dirty="0"/>
              <a:t>, there will be a label "Your first name" that will be displayed".</a:t>
            </a:r>
            <a:endParaRPr lang="fr-FR" sz="1400" dirty="0"/>
          </a:p>
        </p:txBody>
      </p:sp>
      <p:pic>
        <p:nvPicPr>
          <p:cNvPr id="8" name="Image 7"/>
          <p:cNvPicPr>
            <a:picLocks noChangeAspect="1"/>
          </p:cNvPicPr>
          <p:nvPr/>
        </p:nvPicPr>
        <p:blipFill>
          <a:blip r:embed="rId4"/>
          <a:stretch>
            <a:fillRect/>
          </a:stretch>
        </p:blipFill>
        <p:spPr>
          <a:xfrm>
            <a:off x="6102117" y="3286599"/>
            <a:ext cx="5658193" cy="2967919"/>
          </a:xfrm>
          <a:prstGeom prst="rect">
            <a:avLst/>
          </a:prstGeom>
        </p:spPr>
      </p:pic>
    </p:spTree>
    <p:extLst>
      <p:ext uri="{BB962C8B-B14F-4D97-AF65-F5344CB8AC3E}">
        <p14:creationId xmlns:p14="http://schemas.microsoft.com/office/powerpoint/2010/main" val="38153956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8758" y="422520"/>
            <a:ext cx="5598695" cy="738664"/>
          </a:xfrm>
          <a:prstGeom prst="rect">
            <a:avLst/>
          </a:prstGeom>
        </p:spPr>
        <p:txBody>
          <a:bodyPr wrap="square">
            <a:spAutoFit/>
          </a:bodyPr>
          <a:lstStyle/>
          <a:p>
            <a:pPr algn="just"/>
            <a:r>
              <a:rPr lang="en-US" sz="1400" dirty="0"/>
              <a:t>In the following example, the text box contains a hint to help you understand what to type; the field is 30 characters long, but you can only write a maximum of 20 characters inside:</a:t>
            </a:r>
            <a:endParaRPr lang="fr-FR" sz="1400" dirty="0"/>
          </a:p>
        </p:txBody>
      </p:sp>
      <p:pic>
        <p:nvPicPr>
          <p:cNvPr id="5" name="Image 4"/>
          <p:cNvPicPr>
            <a:picLocks noChangeAspect="1"/>
          </p:cNvPicPr>
          <p:nvPr/>
        </p:nvPicPr>
        <p:blipFill>
          <a:blip r:embed="rId2"/>
          <a:stretch>
            <a:fillRect/>
          </a:stretch>
        </p:blipFill>
        <p:spPr>
          <a:xfrm>
            <a:off x="401053" y="1273250"/>
            <a:ext cx="5604317" cy="1453679"/>
          </a:xfrm>
          <a:prstGeom prst="rect">
            <a:avLst/>
          </a:prstGeom>
        </p:spPr>
      </p:pic>
      <p:sp>
        <p:nvSpPr>
          <p:cNvPr id="6" name="Rectangle 5"/>
          <p:cNvSpPr/>
          <p:nvPr/>
        </p:nvSpPr>
        <p:spPr>
          <a:xfrm>
            <a:off x="401053" y="2806914"/>
            <a:ext cx="5604317" cy="738664"/>
          </a:xfrm>
          <a:prstGeom prst="rect">
            <a:avLst/>
          </a:prstGeom>
        </p:spPr>
        <p:txBody>
          <a:bodyPr wrap="square">
            <a:spAutoFit/>
          </a:bodyPr>
          <a:lstStyle/>
          <a:p>
            <a:pPr algn="just"/>
            <a:r>
              <a:rPr lang="en-US" sz="1400" dirty="0"/>
              <a:t>Test the result yourself to observe the behavior of the field. In the meantime, here is the rendering of the field in its initial state (before the visitor enters anything):</a:t>
            </a:r>
            <a:endParaRPr lang="fr-FR" sz="1400" dirty="0"/>
          </a:p>
        </p:txBody>
      </p:sp>
      <p:pic>
        <p:nvPicPr>
          <p:cNvPr id="7" name="Image 6"/>
          <p:cNvPicPr>
            <a:picLocks noChangeAspect="1"/>
          </p:cNvPicPr>
          <p:nvPr/>
        </p:nvPicPr>
        <p:blipFill>
          <a:blip r:embed="rId3"/>
          <a:stretch>
            <a:fillRect/>
          </a:stretch>
        </p:blipFill>
        <p:spPr>
          <a:xfrm>
            <a:off x="657726" y="3625563"/>
            <a:ext cx="4268738" cy="577469"/>
          </a:xfrm>
          <a:prstGeom prst="rect">
            <a:avLst/>
          </a:prstGeom>
        </p:spPr>
      </p:pic>
      <p:sp>
        <p:nvSpPr>
          <p:cNvPr id="8" name="Rectangle 7"/>
          <p:cNvSpPr/>
          <p:nvPr/>
        </p:nvSpPr>
        <p:spPr>
          <a:xfrm>
            <a:off x="401053" y="4283017"/>
            <a:ext cx="5697778" cy="338554"/>
          </a:xfrm>
          <a:prstGeom prst="rect">
            <a:avLst/>
          </a:prstGeom>
        </p:spPr>
        <p:txBody>
          <a:bodyPr wrap="none">
            <a:spAutoFit/>
          </a:bodyPr>
          <a:lstStyle/>
          <a:p>
            <a:r>
              <a:rPr lang="en-US" sz="1600" b="1" dirty="0" smtClean="0"/>
              <a:t>3- Add </a:t>
            </a:r>
            <a:r>
              <a:rPr lang="en-US" sz="1600" b="1" dirty="0"/>
              <a:t>a  multiline text box with </a:t>
            </a:r>
            <a:r>
              <a:rPr lang="en-US" sz="1600" b="1" dirty="0" smtClean="0"/>
              <a:t>&lt;</a:t>
            </a:r>
            <a:r>
              <a:rPr lang="en-US" sz="1600" b="1" dirty="0" err="1"/>
              <a:t>textarea</a:t>
            </a:r>
            <a:r>
              <a:rPr lang="en-US" sz="1600" b="1" dirty="0" smtClean="0"/>
              <a:t>&gt;&lt;/</a:t>
            </a:r>
            <a:r>
              <a:rPr lang="en-US" sz="1600" b="1" dirty="0" err="1"/>
              <a:t>textarea</a:t>
            </a:r>
            <a:r>
              <a:rPr lang="en-US" sz="1600" b="1" dirty="0"/>
              <a:t>&gt;</a:t>
            </a:r>
            <a:endParaRPr lang="fr-FR" sz="1600" b="1" dirty="0"/>
          </a:p>
        </p:txBody>
      </p:sp>
      <p:sp>
        <p:nvSpPr>
          <p:cNvPr id="9" name="Rectangle 8"/>
          <p:cNvSpPr/>
          <p:nvPr/>
        </p:nvSpPr>
        <p:spPr>
          <a:xfrm>
            <a:off x="401053" y="4621571"/>
            <a:ext cx="5604317" cy="1600438"/>
          </a:xfrm>
          <a:prstGeom prst="rect">
            <a:avLst/>
          </a:prstGeom>
        </p:spPr>
        <p:txBody>
          <a:bodyPr wrap="square">
            <a:spAutoFit/>
          </a:bodyPr>
          <a:lstStyle/>
          <a:p>
            <a:pPr algn="just"/>
            <a:r>
              <a:rPr lang="en-US" sz="1400" dirty="0"/>
              <a:t>A multiline text box is a multi-line text box. It is used in case a site visitor needs to write a paragraph of text in a form.</a:t>
            </a:r>
          </a:p>
          <a:p>
            <a:pPr algn="just"/>
            <a:endParaRPr lang="en-US" sz="1400" dirty="0"/>
          </a:p>
          <a:p>
            <a:pPr algn="just"/>
            <a:r>
              <a:rPr lang="en-US" sz="1400" dirty="0"/>
              <a:t>To create a multiline text area, use: </a:t>
            </a:r>
            <a:r>
              <a:rPr lang="en-US" sz="1400" b="1" dirty="0"/>
              <a:t>&lt;</a:t>
            </a:r>
            <a:r>
              <a:rPr lang="en-US" sz="1400" b="1" dirty="0" err="1"/>
              <a:t>textarea</a:t>
            </a:r>
            <a:r>
              <a:rPr lang="en-US" sz="1400" b="1" dirty="0"/>
              <a:t>&gt; &lt;/</a:t>
            </a:r>
            <a:r>
              <a:rPr lang="en-US" sz="1400" b="1" dirty="0" err="1"/>
              <a:t>textarea</a:t>
            </a:r>
            <a:r>
              <a:rPr lang="en-US" sz="1400" b="1" dirty="0"/>
              <a:t>&gt; </a:t>
            </a:r>
            <a:r>
              <a:rPr lang="en-US" sz="1400" dirty="0" smtClean="0"/>
              <a:t>.</a:t>
            </a:r>
            <a:endParaRPr lang="en-US" sz="1400" dirty="0"/>
          </a:p>
          <a:p>
            <a:pPr algn="just"/>
            <a:endParaRPr lang="en-US" sz="1400" dirty="0"/>
          </a:p>
          <a:p>
            <a:pPr algn="just"/>
            <a:r>
              <a:rPr lang="en-US" sz="1400" dirty="0"/>
              <a:t>As with any other element of the form, it must be given a name with   </a:t>
            </a:r>
            <a:r>
              <a:rPr lang="en-US" sz="1400" b="1" dirty="0" smtClean="0"/>
              <a:t>name</a:t>
            </a:r>
            <a:r>
              <a:rPr lang="en-US" sz="1400" dirty="0" smtClean="0"/>
              <a:t> </a:t>
            </a:r>
            <a:r>
              <a:rPr lang="en-US" sz="1400" dirty="0"/>
              <a:t>and used </a:t>
            </a:r>
            <a:r>
              <a:rPr lang="en-US" sz="1400" b="1" dirty="0" smtClean="0"/>
              <a:t>label</a:t>
            </a:r>
            <a:r>
              <a:rPr lang="en-US" sz="1400" dirty="0" smtClean="0"/>
              <a:t> </a:t>
            </a:r>
            <a:r>
              <a:rPr lang="en-US" sz="1400" dirty="0"/>
              <a:t>that explains what it is:</a:t>
            </a:r>
            <a:endParaRPr lang="fr-FR" sz="1400" dirty="0"/>
          </a:p>
        </p:txBody>
      </p:sp>
      <p:pic>
        <p:nvPicPr>
          <p:cNvPr id="10" name="Image 9"/>
          <p:cNvPicPr>
            <a:picLocks noChangeAspect="1"/>
          </p:cNvPicPr>
          <p:nvPr/>
        </p:nvPicPr>
        <p:blipFill>
          <a:blip r:embed="rId4"/>
          <a:stretch>
            <a:fillRect/>
          </a:stretch>
        </p:blipFill>
        <p:spPr>
          <a:xfrm>
            <a:off x="6539362" y="626420"/>
            <a:ext cx="5075122" cy="1293659"/>
          </a:xfrm>
          <a:prstGeom prst="rect">
            <a:avLst/>
          </a:prstGeom>
        </p:spPr>
      </p:pic>
      <p:sp>
        <p:nvSpPr>
          <p:cNvPr id="11" name="Rectangle 10"/>
          <p:cNvSpPr/>
          <p:nvPr/>
        </p:nvSpPr>
        <p:spPr>
          <a:xfrm>
            <a:off x="6425275" y="2000136"/>
            <a:ext cx="2543710" cy="307777"/>
          </a:xfrm>
          <a:prstGeom prst="rect">
            <a:avLst/>
          </a:prstGeom>
        </p:spPr>
        <p:txBody>
          <a:bodyPr wrap="none">
            <a:spAutoFit/>
          </a:bodyPr>
          <a:lstStyle/>
          <a:p>
            <a:r>
              <a:rPr lang="en-US" sz="1400" dirty="0"/>
              <a:t>And here is the result image:</a:t>
            </a:r>
            <a:endParaRPr lang="fr-FR" sz="1400" dirty="0"/>
          </a:p>
        </p:txBody>
      </p:sp>
      <p:pic>
        <p:nvPicPr>
          <p:cNvPr id="12" name="Image 11"/>
          <p:cNvPicPr>
            <a:picLocks noChangeAspect="1"/>
          </p:cNvPicPr>
          <p:nvPr/>
        </p:nvPicPr>
        <p:blipFill>
          <a:blip r:embed="rId5"/>
          <a:stretch>
            <a:fillRect/>
          </a:stretch>
        </p:blipFill>
        <p:spPr>
          <a:xfrm>
            <a:off x="6425275" y="2517369"/>
            <a:ext cx="3913362" cy="874375"/>
          </a:xfrm>
          <a:prstGeom prst="rect">
            <a:avLst/>
          </a:prstGeom>
        </p:spPr>
      </p:pic>
      <p:sp>
        <p:nvSpPr>
          <p:cNvPr id="13" name="Rectangle 12"/>
          <p:cNvSpPr/>
          <p:nvPr/>
        </p:nvSpPr>
        <p:spPr>
          <a:xfrm>
            <a:off x="6378044" y="3437243"/>
            <a:ext cx="5397757" cy="954107"/>
          </a:xfrm>
          <a:prstGeom prst="rect">
            <a:avLst/>
          </a:prstGeom>
        </p:spPr>
        <p:txBody>
          <a:bodyPr wrap="square">
            <a:spAutoFit/>
          </a:bodyPr>
          <a:lstStyle/>
          <a:p>
            <a:pPr algn="just"/>
            <a:r>
              <a:rPr lang="en-US" sz="1400" dirty="0"/>
              <a:t>Thanks to the handle located at the bottom right of the text area, the visitor can stretch the field to better visualize what he is writing (which is not possible with a single-line text field):</a:t>
            </a:r>
          </a:p>
          <a:p>
            <a:pPr algn="just"/>
            <a:endParaRPr lang="en-US" sz="1400" dirty="0"/>
          </a:p>
        </p:txBody>
      </p:sp>
      <p:pic>
        <p:nvPicPr>
          <p:cNvPr id="14" name="Image 13"/>
          <p:cNvPicPr>
            <a:picLocks noChangeAspect="1"/>
          </p:cNvPicPr>
          <p:nvPr/>
        </p:nvPicPr>
        <p:blipFill>
          <a:blip r:embed="rId6"/>
          <a:stretch>
            <a:fillRect/>
          </a:stretch>
        </p:blipFill>
        <p:spPr>
          <a:xfrm>
            <a:off x="6264854" y="4391350"/>
            <a:ext cx="5678380" cy="1659151"/>
          </a:xfrm>
          <a:prstGeom prst="rect">
            <a:avLst/>
          </a:prstGeom>
        </p:spPr>
      </p:pic>
    </p:spTree>
    <p:extLst>
      <p:ext uri="{BB962C8B-B14F-4D97-AF65-F5344CB8AC3E}">
        <p14:creationId xmlns:p14="http://schemas.microsoft.com/office/powerpoint/2010/main" val="3059654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5E79C4-CDFF-C4FC-0F60-CBE8CAE1F1D6}"/>
              </a:ext>
            </a:extLst>
          </p:cNvPr>
          <p:cNvSpPr txBox="1"/>
          <p:nvPr/>
        </p:nvSpPr>
        <p:spPr>
          <a:xfrm>
            <a:off x="227046" y="264121"/>
            <a:ext cx="5548604" cy="954107"/>
          </a:xfrm>
          <a:prstGeom prst="rect">
            <a:avLst/>
          </a:prstGeom>
          <a:noFill/>
        </p:spPr>
        <p:txBody>
          <a:bodyPr wrap="square">
            <a:spAutoFit/>
          </a:bodyPr>
          <a:lstStyle/>
          <a:p>
            <a:pPr algn="just"/>
            <a:r>
              <a:rPr lang="fr-FR" sz="1400" dirty="0"/>
              <a:t>You know </a:t>
            </a:r>
            <a:r>
              <a:rPr lang="fr-FR" sz="1400" dirty="0" err="1"/>
              <a:t>that</a:t>
            </a:r>
            <a:r>
              <a:rPr lang="fr-FR" sz="1400" dirty="0"/>
              <a:t> </a:t>
            </a:r>
            <a:r>
              <a:rPr lang="fr-FR" sz="1400" dirty="0" err="1"/>
              <a:t>you're</a:t>
            </a:r>
            <a:r>
              <a:rPr lang="fr-FR" sz="1400" dirty="0"/>
              <a:t> </a:t>
            </a:r>
            <a:r>
              <a:rPr lang="fr-FR" sz="1400" dirty="0" err="1"/>
              <a:t>going</a:t>
            </a:r>
            <a:r>
              <a:rPr lang="fr-FR" sz="1400" dirty="0"/>
              <a:t> to </a:t>
            </a:r>
            <a:r>
              <a:rPr lang="fr-FR" sz="1400" dirty="0" err="1"/>
              <a:t>learn</a:t>
            </a:r>
            <a:r>
              <a:rPr lang="fr-FR" sz="1400" dirty="0"/>
              <a:t> how to </a:t>
            </a:r>
            <a:r>
              <a:rPr lang="fr-FR" sz="1400" dirty="0" err="1"/>
              <a:t>create</a:t>
            </a:r>
            <a:r>
              <a:rPr lang="fr-FR" sz="1400" dirty="0"/>
              <a:t> web pages </a:t>
            </a:r>
            <a:r>
              <a:rPr lang="fr-FR" sz="1400" dirty="0" err="1"/>
              <a:t>using</a:t>
            </a:r>
            <a:r>
              <a:rPr lang="fr-FR" sz="1400" dirty="0"/>
              <a:t> HTML and CSS. But </a:t>
            </a:r>
            <a:r>
              <a:rPr lang="fr-FR" sz="1400" dirty="0" err="1"/>
              <a:t>before</a:t>
            </a:r>
            <a:r>
              <a:rPr lang="fr-FR" sz="1400" dirty="0"/>
              <a:t> </a:t>
            </a:r>
            <a:r>
              <a:rPr lang="fr-FR" sz="1400" dirty="0" err="1"/>
              <a:t>we</a:t>
            </a:r>
            <a:r>
              <a:rPr lang="fr-FR" sz="1400" dirty="0"/>
              <a:t> dive in, do </a:t>
            </a:r>
            <a:r>
              <a:rPr lang="fr-FR" sz="1400" dirty="0" err="1"/>
              <a:t>you</a:t>
            </a:r>
            <a:r>
              <a:rPr lang="fr-FR" sz="1400" dirty="0"/>
              <a:t> know </a:t>
            </a:r>
            <a:r>
              <a:rPr lang="fr-FR" sz="1400" dirty="0" err="1"/>
              <a:t>what</a:t>
            </a:r>
            <a:r>
              <a:rPr lang="fr-FR" sz="1400" dirty="0"/>
              <a:t> HTML and CSS are </a:t>
            </a:r>
            <a:r>
              <a:rPr lang="fr-FR" sz="1400" dirty="0" err="1"/>
              <a:t>used</a:t>
            </a:r>
            <a:r>
              <a:rPr lang="fr-FR" sz="1400" dirty="0"/>
              <a:t> for, </a:t>
            </a:r>
            <a:r>
              <a:rPr lang="fr-FR" sz="1400" dirty="0" err="1"/>
              <a:t>respectively</a:t>
            </a:r>
            <a:r>
              <a:rPr lang="fr-FR" sz="1400" dirty="0"/>
              <a:t>? </a:t>
            </a:r>
            <a:r>
              <a:rPr lang="fr-FR" sz="1400" dirty="0" err="1"/>
              <a:t>Let's</a:t>
            </a:r>
            <a:r>
              <a:rPr lang="fr-FR" sz="1400" dirty="0"/>
              <a:t> </a:t>
            </a:r>
            <a:r>
              <a:rPr lang="fr-FR" sz="1400" dirty="0" err="1"/>
              <a:t>give</a:t>
            </a:r>
            <a:r>
              <a:rPr lang="fr-FR" sz="1400" dirty="0"/>
              <a:t> a quick introduction:</a:t>
            </a:r>
          </a:p>
        </p:txBody>
      </p:sp>
      <p:sp>
        <p:nvSpPr>
          <p:cNvPr id="6" name="TextBox 5">
            <a:extLst>
              <a:ext uri="{FF2B5EF4-FFF2-40B4-BE49-F238E27FC236}">
                <a16:creationId xmlns:a16="http://schemas.microsoft.com/office/drawing/2014/main" id="{24F62498-A376-1BC4-1F25-8F0B8999EA57}"/>
              </a:ext>
            </a:extLst>
          </p:cNvPr>
          <p:cNvSpPr txBox="1"/>
          <p:nvPr/>
        </p:nvSpPr>
        <p:spPr>
          <a:xfrm>
            <a:off x="296247" y="2311129"/>
            <a:ext cx="5548604" cy="3108543"/>
          </a:xfrm>
          <a:prstGeom prst="rect">
            <a:avLst/>
          </a:prstGeom>
          <a:noFill/>
        </p:spPr>
        <p:txBody>
          <a:bodyPr wrap="square">
            <a:spAutoFit/>
          </a:bodyPr>
          <a:lstStyle/>
          <a:p>
            <a:endParaRPr lang="fr-FR" sz="1400" dirty="0"/>
          </a:p>
          <a:p>
            <a:pPr algn="just"/>
            <a:r>
              <a:rPr lang="fr-FR" sz="1400" dirty="0"/>
              <a:t>So </a:t>
            </a:r>
            <a:r>
              <a:rPr lang="fr-FR" sz="1400" dirty="0" err="1"/>
              <a:t>it</a:t>
            </a:r>
            <a:r>
              <a:rPr lang="fr-FR" sz="1400" dirty="0"/>
              <a:t> </a:t>
            </a:r>
            <a:r>
              <a:rPr lang="fr-FR" sz="1400" dirty="0" err="1"/>
              <a:t>is</a:t>
            </a:r>
            <a:r>
              <a:rPr lang="fr-FR" sz="1400" dirty="0"/>
              <a:t> in HTML </a:t>
            </a:r>
            <a:r>
              <a:rPr lang="fr-FR" sz="1400" dirty="0" err="1"/>
              <a:t>that</a:t>
            </a:r>
            <a:r>
              <a:rPr lang="fr-FR" sz="1400" dirty="0"/>
              <a:t> </a:t>
            </a:r>
            <a:r>
              <a:rPr lang="fr-FR" sz="1400" dirty="0" err="1"/>
              <a:t>you</a:t>
            </a:r>
            <a:r>
              <a:rPr lang="fr-FR" sz="1400" dirty="0"/>
              <a:t> </a:t>
            </a:r>
            <a:r>
              <a:rPr lang="fr-FR" sz="1400" dirty="0" err="1"/>
              <a:t>will</a:t>
            </a:r>
            <a:r>
              <a:rPr lang="fr-FR" sz="1400" dirty="0"/>
              <a:t> </a:t>
            </a:r>
            <a:r>
              <a:rPr lang="fr-FR" sz="1400" dirty="0" err="1"/>
              <a:t>write</a:t>
            </a:r>
            <a:r>
              <a:rPr lang="fr-FR" sz="1400" dirty="0"/>
              <a:t> </a:t>
            </a:r>
            <a:r>
              <a:rPr lang="fr-FR" sz="1400" dirty="0" err="1"/>
              <a:t>what</a:t>
            </a:r>
            <a:r>
              <a:rPr lang="fr-FR" sz="1400" dirty="0"/>
              <a:t> </a:t>
            </a:r>
            <a:r>
              <a:rPr lang="fr-FR" sz="1400" dirty="0" err="1"/>
              <a:t>needs</a:t>
            </a:r>
            <a:r>
              <a:rPr lang="fr-FR" sz="1400" dirty="0"/>
              <a:t> to </a:t>
            </a:r>
            <a:r>
              <a:rPr lang="fr-FR" sz="1400" dirty="0" err="1"/>
              <a:t>be</a:t>
            </a:r>
            <a:r>
              <a:rPr lang="fr-FR" sz="1400" dirty="0"/>
              <a:t> </a:t>
            </a:r>
            <a:r>
              <a:rPr lang="fr-FR" sz="1400" dirty="0" err="1"/>
              <a:t>displayed</a:t>
            </a:r>
            <a:r>
              <a:rPr lang="fr-FR" sz="1400" dirty="0"/>
              <a:t> on the page: </a:t>
            </a:r>
            <a:r>
              <a:rPr lang="fr-FR" sz="1400" dirty="0" err="1"/>
              <a:t>text</a:t>
            </a:r>
            <a:r>
              <a:rPr lang="fr-FR" sz="1400" dirty="0"/>
              <a:t>, links, images... In "French," </a:t>
            </a:r>
            <a:r>
              <a:rPr lang="fr-FR" sz="1400" dirty="0" err="1"/>
              <a:t>this</a:t>
            </a:r>
            <a:r>
              <a:rPr lang="fr-FR" sz="1400" dirty="0"/>
              <a:t> </a:t>
            </a:r>
            <a:r>
              <a:rPr lang="fr-FR" sz="1400" dirty="0" err="1"/>
              <a:t>means</a:t>
            </a:r>
            <a:r>
              <a:rPr lang="fr-FR" sz="1400" dirty="0"/>
              <a:t> </a:t>
            </a:r>
            <a:r>
              <a:rPr lang="fr-FR" sz="1400" dirty="0" err="1"/>
              <a:t>saying</a:t>
            </a:r>
            <a:r>
              <a:rPr lang="fr-FR" sz="1400" dirty="0"/>
              <a:t>, for </a:t>
            </a:r>
            <a:r>
              <a:rPr lang="fr-FR" sz="1400" dirty="0" err="1"/>
              <a:t>example</a:t>
            </a:r>
            <a:r>
              <a:rPr lang="fr-FR" sz="1400" dirty="0"/>
              <a:t>, "This </a:t>
            </a:r>
            <a:r>
              <a:rPr lang="fr-FR" sz="1400" dirty="0" err="1"/>
              <a:t>is</a:t>
            </a:r>
            <a:r>
              <a:rPr lang="fr-FR" sz="1400" dirty="0"/>
              <a:t> </a:t>
            </a:r>
            <a:r>
              <a:rPr lang="fr-FR" sz="1400" dirty="0" err="1"/>
              <a:t>my</a:t>
            </a:r>
            <a:r>
              <a:rPr lang="fr-FR" sz="1400" dirty="0"/>
              <a:t> </a:t>
            </a:r>
            <a:r>
              <a:rPr lang="fr-FR" sz="1400" dirty="0" err="1"/>
              <a:t>title</a:t>
            </a:r>
            <a:r>
              <a:rPr lang="fr-FR" sz="1400" dirty="0"/>
              <a:t>," "This </a:t>
            </a:r>
            <a:r>
              <a:rPr lang="fr-FR" sz="1400" dirty="0" err="1"/>
              <a:t>is</a:t>
            </a:r>
            <a:r>
              <a:rPr lang="fr-FR" sz="1400" dirty="0"/>
              <a:t> </a:t>
            </a:r>
            <a:r>
              <a:rPr lang="fr-FR" sz="1400" dirty="0" err="1"/>
              <a:t>my</a:t>
            </a:r>
            <a:r>
              <a:rPr lang="fr-FR" sz="1400" dirty="0"/>
              <a:t> menu," "</a:t>
            </a:r>
            <a:r>
              <a:rPr lang="fr-FR" sz="1400" dirty="0" err="1"/>
              <a:t>Here</a:t>
            </a:r>
            <a:r>
              <a:rPr lang="fr-FR" sz="1400" dirty="0"/>
              <a:t> </a:t>
            </a:r>
            <a:r>
              <a:rPr lang="fr-FR" sz="1400" dirty="0" err="1"/>
              <a:t>is</a:t>
            </a:r>
            <a:r>
              <a:rPr lang="fr-FR" sz="1400" dirty="0"/>
              <a:t> an image to display," etc.</a:t>
            </a:r>
          </a:p>
          <a:p>
            <a:pPr algn="just"/>
            <a:endParaRPr lang="fr-FR" sz="1400" dirty="0"/>
          </a:p>
          <a:p>
            <a:pPr algn="just"/>
            <a:r>
              <a:rPr lang="fr-FR" sz="1400" dirty="0" err="1"/>
              <a:t>Remember</a:t>
            </a:r>
            <a:r>
              <a:rPr lang="fr-FR" sz="1400" dirty="0"/>
              <a:t>! In the </a:t>
            </a:r>
            <a:r>
              <a:rPr lang="fr-FR" sz="1400" dirty="0" err="1"/>
              <a:t>video</a:t>
            </a:r>
            <a:r>
              <a:rPr lang="fr-FR" sz="1400" dirty="0"/>
              <a:t> </a:t>
            </a:r>
            <a:r>
              <a:rPr lang="fr-FR" sz="1400" dirty="0" err="1"/>
              <a:t>that</a:t>
            </a:r>
            <a:r>
              <a:rPr lang="fr-FR" sz="1400" dirty="0"/>
              <a:t> </a:t>
            </a:r>
            <a:r>
              <a:rPr lang="fr-FR" sz="1400" dirty="0" err="1"/>
              <a:t>introduces</a:t>
            </a:r>
            <a:r>
              <a:rPr lang="fr-FR" sz="1400" dirty="0"/>
              <a:t> </a:t>
            </a:r>
            <a:r>
              <a:rPr lang="fr-FR" sz="1400" dirty="0" err="1"/>
              <a:t>this</a:t>
            </a:r>
            <a:r>
              <a:rPr lang="fr-FR" sz="1400" dirty="0"/>
              <a:t> </a:t>
            </a:r>
            <a:r>
              <a:rPr lang="fr-FR" sz="1400" dirty="0" err="1"/>
              <a:t>chapter</a:t>
            </a:r>
            <a:r>
              <a:rPr lang="fr-FR" sz="1400" dirty="0"/>
              <a:t>, </a:t>
            </a:r>
            <a:r>
              <a:rPr lang="fr-FR" sz="1400" dirty="0" err="1"/>
              <a:t>you</a:t>
            </a:r>
            <a:r>
              <a:rPr lang="fr-FR" sz="1400" dirty="0"/>
              <a:t> </a:t>
            </a:r>
            <a:r>
              <a:rPr lang="fr-FR" sz="1400" dirty="0" err="1"/>
              <a:t>saw</a:t>
            </a:r>
            <a:r>
              <a:rPr lang="fr-FR" sz="1400" dirty="0"/>
              <a:t> </a:t>
            </a:r>
            <a:r>
              <a:rPr lang="fr-FR" sz="1400" dirty="0" err="1"/>
              <a:t>what</a:t>
            </a:r>
            <a:r>
              <a:rPr lang="fr-FR" sz="1400" dirty="0"/>
              <a:t> the </a:t>
            </a:r>
            <a:r>
              <a:rPr lang="fr-FR" sz="1400" dirty="0" err="1"/>
              <a:t>OpenClassrooms</a:t>
            </a:r>
            <a:r>
              <a:rPr lang="fr-FR" sz="1400" dirty="0"/>
              <a:t> site looks like </a:t>
            </a:r>
            <a:r>
              <a:rPr lang="fr-FR" sz="1400" dirty="0" err="1"/>
              <a:t>without</a:t>
            </a:r>
            <a:r>
              <a:rPr lang="fr-FR" sz="1400" dirty="0"/>
              <a:t> </a:t>
            </a:r>
            <a:r>
              <a:rPr lang="fr-FR" sz="1400" dirty="0" err="1"/>
              <a:t>any</a:t>
            </a:r>
            <a:r>
              <a:rPr lang="fr-FR" sz="1400" dirty="0"/>
              <a:t> CSS, </a:t>
            </a:r>
            <a:r>
              <a:rPr lang="fr-FR" sz="1400" dirty="0" err="1"/>
              <a:t>just</a:t>
            </a:r>
            <a:r>
              <a:rPr lang="fr-FR" sz="1400" dirty="0"/>
              <a:t> pure HTML. </a:t>
            </a:r>
            <a:r>
              <a:rPr lang="fr-FR" sz="1400" dirty="0" err="1"/>
              <a:t>Without</a:t>
            </a:r>
            <a:r>
              <a:rPr lang="fr-FR" sz="1400" dirty="0"/>
              <a:t> CSS, the content of the </a:t>
            </a:r>
            <a:r>
              <a:rPr lang="fr-FR" sz="1400" dirty="0" err="1"/>
              <a:t>OpenClassrooms</a:t>
            </a:r>
            <a:r>
              <a:rPr lang="fr-FR" sz="1400" dirty="0"/>
              <a:t> </a:t>
            </a:r>
            <a:r>
              <a:rPr lang="fr-FR" sz="1400" dirty="0" err="1"/>
              <a:t>website</a:t>
            </a:r>
            <a:r>
              <a:rPr lang="fr-FR" sz="1400" dirty="0"/>
              <a:t> </a:t>
            </a:r>
            <a:r>
              <a:rPr lang="fr-FR" sz="1400" dirty="0" err="1"/>
              <a:t>is</a:t>
            </a:r>
            <a:r>
              <a:rPr lang="fr-FR" sz="1400" dirty="0"/>
              <a:t> </a:t>
            </a:r>
            <a:r>
              <a:rPr lang="fr-FR" sz="1400" dirty="0" err="1"/>
              <a:t>displayed</a:t>
            </a:r>
            <a:r>
              <a:rPr lang="fr-FR" sz="1400" dirty="0"/>
              <a:t> </a:t>
            </a:r>
            <a:r>
              <a:rPr lang="fr-FR" sz="1400" dirty="0" err="1"/>
              <a:t>without</a:t>
            </a:r>
            <a:r>
              <a:rPr lang="fr-FR" sz="1400" dirty="0"/>
              <a:t> </a:t>
            </a:r>
            <a:r>
              <a:rPr lang="fr-FR" sz="1400" dirty="0" err="1"/>
              <a:t>any</a:t>
            </a:r>
            <a:r>
              <a:rPr lang="fr-FR" sz="1400" dirty="0"/>
              <a:t> </a:t>
            </a:r>
            <a:r>
              <a:rPr lang="fr-FR" sz="1400" dirty="0" err="1"/>
              <a:t>specific</a:t>
            </a:r>
            <a:r>
              <a:rPr lang="fr-FR" sz="1400" dirty="0"/>
              <a:t> </a:t>
            </a:r>
            <a:r>
              <a:rPr lang="fr-FR" sz="1400" dirty="0" err="1"/>
              <a:t>formatting</a:t>
            </a:r>
            <a:r>
              <a:rPr lang="fr-FR" sz="1400" dirty="0"/>
              <a:t>.</a:t>
            </a:r>
          </a:p>
          <a:p>
            <a:pPr algn="just"/>
            <a:endParaRPr lang="fr-FR" sz="1400" dirty="0"/>
          </a:p>
          <a:p>
            <a:pPr algn="just"/>
            <a:r>
              <a:rPr lang="fr-FR" sz="1400" dirty="0">
                <a:highlight>
                  <a:srgbClr val="C0C0C0"/>
                </a:highlight>
              </a:rPr>
              <a:t>And by the </a:t>
            </a:r>
            <a:r>
              <a:rPr lang="fr-FR" sz="1400" dirty="0" err="1">
                <a:highlight>
                  <a:srgbClr val="C0C0C0"/>
                </a:highlight>
              </a:rPr>
              <a:t>way</a:t>
            </a:r>
            <a:r>
              <a:rPr lang="fr-FR" sz="1400" dirty="0">
                <a:highlight>
                  <a:srgbClr val="C0C0C0"/>
                </a:highlight>
              </a:rPr>
              <a:t>, how do </a:t>
            </a:r>
            <a:r>
              <a:rPr lang="fr-FR" sz="1400" dirty="0" err="1">
                <a:highlight>
                  <a:srgbClr val="C0C0C0"/>
                </a:highlight>
              </a:rPr>
              <a:t>you</a:t>
            </a:r>
            <a:r>
              <a:rPr lang="fr-FR" sz="1400" dirty="0">
                <a:highlight>
                  <a:srgbClr val="C0C0C0"/>
                </a:highlight>
              </a:rPr>
              <a:t> </a:t>
            </a:r>
            <a:r>
              <a:rPr lang="fr-FR" sz="1400" dirty="0" err="1">
                <a:highlight>
                  <a:srgbClr val="C0C0C0"/>
                </a:highlight>
              </a:rPr>
              <a:t>view</a:t>
            </a:r>
            <a:r>
              <a:rPr lang="fr-FR" sz="1400" dirty="0">
                <a:highlight>
                  <a:srgbClr val="C0C0C0"/>
                </a:highlight>
              </a:rPr>
              <a:t> a </a:t>
            </a:r>
            <a:r>
              <a:rPr lang="fr-FR" sz="1400" dirty="0" err="1">
                <a:highlight>
                  <a:srgbClr val="C0C0C0"/>
                </a:highlight>
              </a:rPr>
              <a:t>website</a:t>
            </a:r>
            <a:r>
              <a:rPr lang="fr-FR" sz="1400" dirty="0">
                <a:highlight>
                  <a:srgbClr val="C0C0C0"/>
                </a:highlight>
              </a:rPr>
              <a:t> </a:t>
            </a:r>
            <a:r>
              <a:rPr lang="fr-FR" sz="1400" dirty="0" err="1">
                <a:highlight>
                  <a:srgbClr val="C0C0C0"/>
                </a:highlight>
              </a:rPr>
              <a:t>without</a:t>
            </a:r>
            <a:r>
              <a:rPr lang="fr-FR" sz="1400" dirty="0">
                <a:highlight>
                  <a:srgbClr val="C0C0C0"/>
                </a:highlight>
              </a:rPr>
              <a:t> CSS? Can </a:t>
            </a:r>
            <a:r>
              <a:rPr lang="fr-FR" sz="1400" dirty="0" err="1">
                <a:highlight>
                  <a:srgbClr val="C0C0C0"/>
                </a:highlight>
              </a:rPr>
              <a:t>you</a:t>
            </a:r>
            <a:r>
              <a:rPr lang="fr-FR" sz="1400" dirty="0">
                <a:highlight>
                  <a:srgbClr val="C0C0C0"/>
                </a:highlight>
              </a:rPr>
              <a:t> </a:t>
            </a:r>
            <a:r>
              <a:rPr lang="fr-FR" sz="1400" dirty="0" err="1">
                <a:highlight>
                  <a:srgbClr val="C0C0C0"/>
                </a:highlight>
              </a:rPr>
              <a:t>try</a:t>
            </a:r>
            <a:r>
              <a:rPr lang="fr-FR" sz="1400" dirty="0">
                <a:highlight>
                  <a:srgbClr val="C0C0C0"/>
                </a:highlight>
              </a:rPr>
              <a:t> </a:t>
            </a:r>
            <a:r>
              <a:rPr lang="fr-FR" sz="1400" dirty="0" err="1">
                <a:highlight>
                  <a:srgbClr val="C0C0C0"/>
                </a:highlight>
              </a:rPr>
              <a:t>it</a:t>
            </a:r>
            <a:r>
              <a:rPr lang="fr-FR" sz="1400" dirty="0">
                <a:highlight>
                  <a:srgbClr val="C0C0C0"/>
                </a:highlight>
              </a:rPr>
              <a:t> on </a:t>
            </a:r>
            <a:r>
              <a:rPr lang="fr-FR" sz="1400" dirty="0" err="1">
                <a:highlight>
                  <a:srgbClr val="C0C0C0"/>
                </a:highlight>
              </a:rPr>
              <a:t>other</a:t>
            </a:r>
            <a:r>
              <a:rPr lang="fr-FR" sz="1400" dirty="0">
                <a:highlight>
                  <a:srgbClr val="C0C0C0"/>
                </a:highlight>
              </a:rPr>
              <a:t> sites?</a:t>
            </a:r>
          </a:p>
          <a:p>
            <a:pPr algn="just"/>
            <a:endParaRPr lang="fr-FR" sz="1400" dirty="0"/>
          </a:p>
        </p:txBody>
      </p:sp>
      <p:sp>
        <p:nvSpPr>
          <p:cNvPr id="8" name="TextBox 7">
            <a:extLst>
              <a:ext uri="{FF2B5EF4-FFF2-40B4-BE49-F238E27FC236}">
                <a16:creationId xmlns:a16="http://schemas.microsoft.com/office/drawing/2014/main" id="{0BDF00BE-C3CB-C925-896A-E4D4C6D4571A}"/>
              </a:ext>
            </a:extLst>
          </p:cNvPr>
          <p:cNvSpPr txBox="1"/>
          <p:nvPr/>
        </p:nvSpPr>
        <p:spPr>
          <a:xfrm>
            <a:off x="296247" y="1081092"/>
            <a:ext cx="6097554" cy="646331"/>
          </a:xfrm>
          <a:prstGeom prst="rect">
            <a:avLst/>
          </a:prstGeom>
          <a:noFill/>
        </p:spPr>
        <p:txBody>
          <a:bodyPr wrap="square">
            <a:spAutoFit/>
          </a:bodyPr>
          <a:lstStyle/>
          <a:p>
            <a:endParaRPr lang="fr-FR" b="1" dirty="0"/>
          </a:p>
          <a:p>
            <a:r>
              <a:rPr lang="fr-FR" b="1" dirty="0"/>
              <a:t>A- </a:t>
            </a:r>
            <a:r>
              <a:rPr lang="fr-FR" b="1" dirty="0" err="1"/>
              <a:t>Understand</a:t>
            </a:r>
            <a:r>
              <a:rPr lang="fr-FR" b="1" dirty="0"/>
              <a:t> the </a:t>
            </a:r>
            <a:r>
              <a:rPr lang="fr-FR" b="1" dirty="0" err="1"/>
              <a:t>role</a:t>
            </a:r>
            <a:r>
              <a:rPr lang="fr-FR" b="1" dirty="0"/>
              <a:t> of HTML.</a:t>
            </a:r>
          </a:p>
        </p:txBody>
      </p:sp>
      <p:sp>
        <p:nvSpPr>
          <p:cNvPr id="9" name="Rectangle: Rounded Corners 8">
            <a:extLst>
              <a:ext uri="{FF2B5EF4-FFF2-40B4-BE49-F238E27FC236}">
                <a16:creationId xmlns:a16="http://schemas.microsoft.com/office/drawing/2014/main" id="{C139EC4B-B950-1662-F554-909EDC29EF10}"/>
              </a:ext>
            </a:extLst>
          </p:cNvPr>
          <p:cNvSpPr/>
          <p:nvPr/>
        </p:nvSpPr>
        <p:spPr>
          <a:xfrm>
            <a:off x="296247" y="1727423"/>
            <a:ext cx="5187820" cy="745189"/>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Rockwell" panose="02060603020205020403"/>
                <a:ea typeface="+mn-ea"/>
                <a:cs typeface="+mn-cs"/>
              </a:rPr>
              <a:t>HTML</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i="0" u="none" strike="noStrike" kern="1200" cap="none" spc="0" normalizeH="0" baseline="0" noProof="0" dirty="0">
                <a:ln>
                  <a:noFill/>
                </a:ln>
                <a:solidFill>
                  <a:prstClr val="black"/>
                </a:solidFill>
                <a:effectLst/>
                <a:uLnTx/>
                <a:uFillTx/>
                <a:latin typeface="Rockwell" panose="02060603020205020403"/>
                <a:ea typeface="+mn-ea"/>
                <a:cs typeface="+mn-cs"/>
              </a:rPr>
              <a:t>HyperText Markup </a:t>
            </a:r>
            <a:r>
              <a:rPr kumimoji="0" lang="fr-FR" sz="1200" i="0" u="none" strike="noStrike" kern="1200" cap="none" spc="0" normalizeH="0" baseline="0" noProof="0" dirty="0" err="1">
                <a:ln>
                  <a:noFill/>
                </a:ln>
                <a:solidFill>
                  <a:prstClr val="black"/>
                </a:solidFill>
                <a:effectLst/>
                <a:uLnTx/>
                <a:uFillTx/>
                <a:latin typeface="Rockwell" panose="02060603020205020403"/>
                <a:ea typeface="+mn-ea"/>
                <a:cs typeface="+mn-cs"/>
              </a:rPr>
              <a:t>Language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made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its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appearance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as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early</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as 1991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during</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launch of the Web.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Its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role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manage and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organize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content.</a:t>
            </a:r>
          </a:p>
        </p:txBody>
      </p:sp>
      <p:sp>
        <p:nvSpPr>
          <p:cNvPr id="10" name="Rectangle: Rounded Corners 9">
            <a:extLst>
              <a:ext uri="{FF2B5EF4-FFF2-40B4-BE49-F238E27FC236}">
                <a16:creationId xmlns:a16="http://schemas.microsoft.com/office/drawing/2014/main" id="{D45C9C9D-97CD-87DB-CDA7-1F5570075610}"/>
              </a:ext>
            </a:extLst>
          </p:cNvPr>
          <p:cNvSpPr/>
          <p:nvPr/>
        </p:nvSpPr>
        <p:spPr>
          <a:xfrm>
            <a:off x="407438" y="5205603"/>
            <a:ext cx="5187820" cy="886408"/>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If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you</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want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see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what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looks like on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other</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sites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you</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use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daily</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a:t>
            </a:r>
            <a:r>
              <a:rPr kumimoji="0" lang="fr-FR" sz="1200" b="1" i="0" u="none" strike="noStrike" kern="1200" cap="none" spc="0" normalizeH="0" baseline="0" noProof="0" dirty="0">
                <a:ln>
                  <a:noFill/>
                </a:ln>
                <a:solidFill>
                  <a:schemeClr val="tx1"/>
                </a:solidFill>
                <a:effectLst/>
                <a:uLnTx/>
                <a:uFillTx/>
                <a:latin typeface="Rockwell" panose="02060603020205020403"/>
                <a:ea typeface="+mn-ea"/>
                <a:cs typeface="+mn-cs"/>
                <a:hlinkClick r:id="rId2">
                  <a:extLst>
                    <a:ext uri="{A12FA001-AC4F-418D-AE19-62706E023703}">
                      <ahyp:hlinkClr xmlns="" xmlns:ahyp="http://schemas.microsoft.com/office/drawing/2018/hyperlinkcolor" val="tx"/>
                    </a:ext>
                  </a:extLst>
                </a:hlinkClick>
              </a:rPr>
              <a:t>Web </a:t>
            </a:r>
            <a:r>
              <a:rPr kumimoji="0" lang="fr-FR" sz="1200" b="1" i="0" u="none" strike="noStrike" kern="1200" cap="none" spc="0" normalizeH="0" baseline="0" noProof="0" dirty="0" err="1">
                <a:ln>
                  <a:noFill/>
                </a:ln>
                <a:solidFill>
                  <a:schemeClr val="tx1"/>
                </a:solidFill>
                <a:effectLst/>
                <a:uLnTx/>
                <a:uFillTx/>
                <a:latin typeface="Rockwell" panose="02060603020205020403"/>
                <a:ea typeface="+mn-ea"/>
                <a:cs typeface="+mn-cs"/>
                <a:hlinkClick r:id="rId2">
                  <a:extLst>
                    <a:ext uri="{A12FA001-AC4F-418D-AE19-62706E023703}">
                      <ahyp:hlinkClr xmlns="" xmlns:ahyp="http://schemas.microsoft.com/office/drawing/2018/hyperlinkcolor" val="tx"/>
                    </a:ext>
                  </a:extLst>
                </a:hlinkClick>
              </a:rPr>
              <a:t>Developer</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extension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allows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you</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easily</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disable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CSS on web pages.</a:t>
            </a:r>
          </a:p>
        </p:txBody>
      </p:sp>
      <p:sp>
        <p:nvSpPr>
          <p:cNvPr id="12" name="TextBox 11">
            <a:extLst>
              <a:ext uri="{FF2B5EF4-FFF2-40B4-BE49-F238E27FC236}">
                <a16:creationId xmlns:a16="http://schemas.microsoft.com/office/drawing/2014/main" id="{BB3881D7-0FEC-7923-C78A-F354427307C1}"/>
              </a:ext>
            </a:extLst>
          </p:cNvPr>
          <p:cNvSpPr txBox="1"/>
          <p:nvPr/>
        </p:nvSpPr>
        <p:spPr>
          <a:xfrm>
            <a:off x="6096000" y="264121"/>
            <a:ext cx="5684675" cy="954107"/>
          </a:xfrm>
          <a:prstGeom prst="rect">
            <a:avLst/>
          </a:prstGeom>
          <a:noFill/>
        </p:spPr>
        <p:txBody>
          <a:bodyPr wrap="square">
            <a:spAutoFit/>
          </a:bodyPr>
          <a:lstStyle/>
          <a:p>
            <a:pPr algn="just"/>
            <a:r>
              <a:rPr lang="fr-FR" sz="1400" dirty="0"/>
              <a:t>In short, as </a:t>
            </a:r>
            <a:r>
              <a:rPr lang="fr-FR" sz="1400" dirty="0" err="1"/>
              <a:t>you</a:t>
            </a:r>
            <a:r>
              <a:rPr lang="fr-FR" sz="1400" dirty="0"/>
              <a:t> </a:t>
            </a:r>
            <a:r>
              <a:rPr lang="fr-FR" sz="1400" dirty="0" err="1"/>
              <a:t>may</a:t>
            </a:r>
            <a:r>
              <a:rPr lang="fr-FR" sz="1400" dirty="0"/>
              <a:t> have </a:t>
            </a:r>
            <a:r>
              <a:rPr lang="fr-FR" sz="1400" dirty="0" err="1"/>
              <a:t>understood</a:t>
            </a:r>
            <a:r>
              <a:rPr lang="fr-FR" sz="1400" dirty="0"/>
              <a:t>: </a:t>
            </a:r>
            <a:r>
              <a:rPr lang="fr-FR" sz="1400" dirty="0" err="1"/>
              <a:t>you</a:t>
            </a:r>
            <a:r>
              <a:rPr lang="fr-FR" sz="1400" dirty="0"/>
              <a:t> can </a:t>
            </a:r>
            <a:r>
              <a:rPr lang="fr-FR" sz="1400" dirty="0" err="1"/>
              <a:t>indeed</a:t>
            </a:r>
            <a:r>
              <a:rPr lang="fr-FR" sz="1400" dirty="0"/>
              <a:t> </a:t>
            </a:r>
            <a:r>
              <a:rPr lang="fr-FR" sz="1400" dirty="0" err="1"/>
              <a:t>create</a:t>
            </a:r>
            <a:r>
              <a:rPr lang="fr-FR" sz="1400" dirty="0"/>
              <a:t> a </a:t>
            </a:r>
            <a:r>
              <a:rPr lang="fr-FR" sz="1400" dirty="0" err="1"/>
              <a:t>website</a:t>
            </a:r>
            <a:r>
              <a:rPr lang="fr-FR" sz="1400" dirty="0"/>
              <a:t> </a:t>
            </a:r>
            <a:r>
              <a:rPr lang="fr-FR" sz="1400" dirty="0" err="1"/>
              <a:t>using</a:t>
            </a:r>
            <a:r>
              <a:rPr lang="fr-FR" sz="1400" dirty="0"/>
              <a:t> </a:t>
            </a:r>
            <a:r>
              <a:rPr lang="fr-FR" sz="1400" dirty="0" err="1"/>
              <a:t>only</a:t>
            </a:r>
            <a:r>
              <a:rPr lang="fr-FR" sz="1400" dirty="0"/>
              <a:t> HTML... But </a:t>
            </a:r>
            <a:r>
              <a:rPr lang="fr-FR" sz="1400" dirty="0" err="1"/>
              <a:t>it</a:t>
            </a:r>
            <a:r>
              <a:rPr lang="fr-FR" sz="1400" dirty="0"/>
              <a:t> </a:t>
            </a:r>
            <a:r>
              <a:rPr lang="fr-FR" sz="1400" dirty="0" err="1"/>
              <a:t>won't</a:t>
            </a:r>
            <a:r>
              <a:rPr lang="fr-FR" sz="1400" dirty="0"/>
              <a:t> </a:t>
            </a:r>
            <a:r>
              <a:rPr lang="fr-FR" sz="1400" dirty="0" err="1"/>
              <a:t>be</a:t>
            </a:r>
            <a:r>
              <a:rPr lang="fr-FR" sz="1400" dirty="0"/>
              <a:t> </a:t>
            </a:r>
            <a:r>
              <a:rPr lang="fr-FR" sz="1400" dirty="0" err="1"/>
              <a:t>very</a:t>
            </a:r>
            <a:r>
              <a:rPr lang="fr-FR" sz="1400" dirty="0"/>
              <a:t> attractive as the information </a:t>
            </a:r>
            <a:r>
              <a:rPr lang="fr-FR" sz="1400" dirty="0" err="1"/>
              <a:t>will</a:t>
            </a:r>
            <a:r>
              <a:rPr lang="fr-FR" sz="1400" dirty="0"/>
              <a:t> </a:t>
            </a:r>
            <a:r>
              <a:rPr lang="fr-FR" sz="1400" dirty="0" err="1"/>
              <a:t>appear</a:t>
            </a:r>
            <a:r>
              <a:rPr lang="fr-FR" sz="1400" dirty="0"/>
              <a:t> "</a:t>
            </a:r>
            <a:r>
              <a:rPr lang="fr-FR" sz="1400" dirty="0" err="1"/>
              <a:t>raw</a:t>
            </a:r>
            <a:r>
              <a:rPr lang="fr-FR" sz="1400" dirty="0"/>
              <a:t>" and </a:t>
            </a:r>
            <a:r>
              <a:rPr lang="fr-FR" sz="1400" dirty="0" err="1"/>
              <a:t>without</a:t>
            </a:r>
            <a:r>
              <a:rPr lang="fr-FR" sz="1400" dirty="0"/>
              <a:t> </a:t>
            </a:r>
            <a:r>
              <a:rPr lang="fr-FR" sz="1400" dirty="0" err="1"/>
              <a:t>any</a:t>
            </a:r>
            <a:r>
              <a:rPr lang="fr-FR" sz="1400" dirty="0"/>
              <a:t> </a:t>
            </a:r>
            <a:r>
              <a:rPr lang="fr-FR" sz="1400" dirty="0" err="1"/>
              <a:t>formatting</a:t>
            </a:r>
            <a:r>
              <a:rPr lang="fr-FR" sz="1400" dirty="0"/>
              <a:t>. </a:t>
            </a:r>
            <a:r>
              <a:rPr lang="fr-FR" sz="1400" dirty="0" err="1"/>
              <a:t>That's</a:t>
            </a:r>
            <a:r>
              <a:rPr lang="fr-FR" sz="1400" dirty="0"/>
              <a:t> </a:t>
            </a:r>
            <a:r>
              <a:rPr lang="fr-FR" sz="1400" dirty="0" err="1"/>
              <a:t>why</a:t>
            </a:r>
            <a:r>
              <a:rPr lang="fr-FR" sz="1400" dirty="0"/>
              <a:t> the CSS </a:t>
            </a:r>
            <a:r>
              <a:rPr lang="fr-FR" sz="1400" dirty="0" err="1"/>
              <a:t>language</a:t>
            </a:r>
            <a:r>
              <a:rPr lang="fr-FR" sz="1400" dirty="0"/>
              <a:t> </a:t>
            </a:r>
            <a:r>
              <a:rPr lang="fr-FR" sz="1400" dirty="0" err="1"/>
              <a:t>always</a:t>
            </a:r>
            <a:r>
              <a:rPr lang="fr-FR" sz="1400" dirty="0"/>
              <a:t> </a:t>
            </a:r>
            <a:r>
              <a:rPr lang="fr-FR" sz="1400" dirty="0" err="1"/>
              <a:t>comes</a:t>
            </a:r>
            <a:r>
              <a:rPr lang="fr-FR" sz="1400" dirty="0"/>
              <a:t> to </a:t>
            </a:r>
            <a:r>
              <a:rPr lang="fr-FR" sz="1400" dirty="0" err="1"/>
              <a:t>complement</a:t>
            </a:r>
            <a:r>
              <a:rPr lang="fr-FR" sz="1400" dirty="0"/>
              <a:t> </a:t>
            </a:r>
            <a:r>
              <a:rPr lang="fr-FR" sz="1400" dirty="0" err="1"/>
              <a:t>it</a:t>
            </a:r>
            <a:r>
              <a:rPr lang="fr-FR" sz="1400" dirty="0"/>
              <a:t>.</a:t>
            </a:r>
          </a:p>
        </p:txBody>
      </p:sp>
      <p:sp>
        <p:nvSpPr>
          <p:cNvPr id="13" name="TextBox 12">
            <a:extLst>
              <a:ext uri="{FF2B5EF4-FFF2-40B4-BE49-F238E27FC236}">
                <a16:creationId xmlns:a16="http://schemas.microsoft.com/office/drawing/2014/main" id="{781DC57B-BC31-0BBB-A91D-8A2191BA32F5}"/>
              </a:ext>
            </a:extLst>
          </p:cNvPr>
          <p:cNvSpPr txBox="1"/>
          <p:nvPr/>
        </p:nvSpPr>
        <p:spPr>
          <a:xfrm>
            <a:off x="6096000" y="1049780"/>
            <a:ext cx="6097554" cy="646331"/>
          </a:xfrm>
          <a:prstGeom prst="rect">
            <a:avLst/>
          </a:prstGeom>
          <a:noFill/>
        </p:spPr>
        <p:txBody>
          <a:bodyPr wrap="square">
            <a:spAutoFit/>
          </a:bodyPr>
          <a:lstStyle/>
          <a:p>
            <a:endParaRPr lang="fr-FR" b="1" dirty="0"/>
          </a:p>
          <a:p>
            <a:r>
              <a:rPr lang="fr-FR" b="1" dirty="0"/>
              <a:t>B- </a:t>
            </a:r>
            <a:r>
              <a:rPr lang="fr-FR" b="1" dirty="0" err="1"/>
              <a:t>Understand</a:t>
            </a:r>
            <a:r>
              <a:rPr lang="fr-FR" b="1" dirty="0"/>
              <a:t> the </a:t>
            </a:r>
            <a:r>
              <a:rPr lang="fr-FR" b="1" dirty="0" err="1"/>
              <a:t>role</a:t>
            </a:r>
            <a:r>
              <a:rPr lang="fr-FR" b="1" dirty="0"/>
              <a:t> of CSS.</a:t>
            </a:r>
          </a:p>
        </p:txBody>
      </p:sp>
      <p:sp>
        <p:nvSpPr>
          <p:cNvPr id="3" name="TextBox 2">
            <a:extLst>
              <a:ext uri="{FF2B5EF4-FFF2-40B4-BE49-F238E27FC236}">
                <a16:creationId xmlns:a16="http://schemas.microsoft.com/office/drawing/2014/main" id="{1E5BDB9E-D6CB-0FF7-7A81-860D737250D2}"/>
              </a:ext>
            </a:extLst>
          </p:cNvPr>
          <p:cNvSpPr txBox="1"/>
          <p:nvPr/>
        </p:nvSpPr>
        <p:spPr>
          <a:xfrm>
            <a:off x="6279501" y="2849737"/>
            <a:ext cx="5317671" cy="2031325"/>
          </a:xfrm>
          <a:prstGeom prst="rect">
            <a:avLst/>
          </a:prstGeom>
          <a:noFill/>
        </p:spPr>
        <p:txBody>
          <a:bodyPr wrap="square">
            <a:spAutoFit/>
          </a:bodyPr>
          <a:lstStyle/>
          <a:p>
            <a:endParaRPr lang="fr-FR" sz="1400" dirty="0"/>
          </a:p>
          <a:p>
            <a:r>
              <a:rPr lang="fr-FR" sz="1400" dirty="0"/>
              <a:t>As </a:t>
            </a:r>
            <a:r>
              <a:rPr lang="fr-FR" sz="1400" dirty="0" err="1"/>
              <a:t>you</a:t>
            </a:r>
            <a:r>
              <a:rPr lang="fr-FR" sz="1400" dirty="0"/>
              <a:t> can </a:t>
            </a:r>
            <a:r>
              <a:rPr lang="fr-FR" sz="1400" dirty="0" err="1"/>
              <a:t>see</a:t>
            </a:r>
            <a:r>
              <a:rPr lang="fr-FR" sz="1400" dirty="0"/>
              <a:t>, the </a:t>
            </a:r>
            <a:r>
              <a:rPr lang="fr-FR" sz="1400" dirty="0" err="1"/>
              <a:t>OpenClassrooms</a:t>
            </a:r>
            <a:r>
              <a:rPr lang="fr-FR" sz="1400" dirty="0"/>
              <a:t> </a:t>
            </a:r>
            <a:r>
              <a:rPr lang="fr-FR" sz="1400" dirty="0" err="1"/>
              <a:t>website</a:t>
            </a:r>
            <a:r>
              <a:rPr lang="fr-FR" sz="1400" dirty="0"/>
              <a:t> looks </a:t>
            </a:r>
            <a:r>
              <a:rPr lang="fr-FR" sz="1400" dirty="0" err="1"/>
              <a:t>much</a:t>
            </a:r>
            <a:r>
              <a:rPr lang="fr-FR" sz="1400" dirty="0"/>
              <a:t> </a:t>
            </a:r>
            <a:r>
              <a:rPr lang="fr-FR" sz="1400" dirty="0" err="1"/>
              <a:t>better</a:t>
            </a:r>
            <a:r>
              <a:rPr lang="fr-FR" sz="1400" dirty="0"/>
              <a:t> </a:t>
            </a:r>
            <a:r>
              <a:rPr lang="fr-FR" sz="1400" dirty="0" err="1"/>
              <a:t>with</a:t>
            </a:r>
            <a:r>
              <a:rPr lang="fr-FR" sz="1400" dirty="0"/>
              <a:t> CSS. The CSS layer </a:t>
            </a:r>
            <a:r>
              <a:rPr lang="fr-FR" sz="1400" dirty="0" err="1"/>
              <a:t>allows</a:t>
            </a:r>
            <a:r>
              <a:rPr lang="fr-FR" sz="1400" dirty="0"/>
              <a:t> us to </a:t>
            </a:r>
            <a:r>
              <a:rPr lang="fr-FR" sz="1400" dirty="0" err="1"/>
              <a:t>view</a:t>
            </a:r>
            <a:r>
              <a:rPr lang="fr-FR" sz="1400" dirty="0"/>
              <a:t> the </a:t>
            </a:r>
            <a:r>
              <a:rPr lang="fr-FR" sz="1400" dirty="0" err="1"/>
              <a:t>OpenClassrooms</a:t>
            </a:r>
            <a:r>
              <a:rPr lang="fr-FR" sz="1400" dirty="0"/>
              <a:t> </a:t>
            </a:r>
            <a:r>
              <a:rPr lang="fr-FR" sz="1400" dirty="0" err="1"/>
              <a:t>website</a:t>
            </a:r>
            <a:r>
              <a:rPr lang="fr-FR" sz="1400" dirty="0"/>
              <a:t> in </a:t>
            </a:r>
            <a:r>
              <a:rPr lang="fr-FR" sz="1400" dirty="0" err="1"/>
              <a:t>its</a:t>
            </a:r>
            <a:r>
              <a:rPr lang="fr-FR" sz="1400" dirty="0"/>
              <a:t> </a:t>
            </a:r>
            <a:r>
              <a:rPr lang="fr-FR" sz="1400" dirty="0" err="1"/>
              <a:t>refined</a:t>
            </a:r>
            <a:r>
              <a:rPr lang="fr-FR" sz="1400" dirty="0"/>
              <a:t> </a:t>
            </a:r>
            <a:r>
              <a:rPr lang="fr-FR" sz="1400" dirty="0" err="1"/>
              <a:t>graphical</a:t>
            </a:r>
            <a:r>
              <a:rPr lang="fr-FR" sz="1400" dirty="0"/>
              <a:t> </a:t>
            </a:r>
            <a:r>
              <a:rPr lang="fr-FR" sz="1400" dirty="0" err="1"/>
              <a:t>presentation</a:t>
            </a:r>
            <a:r>
              <a:rPr lang="fr-FR" sz="1400" dirty="0"/>
              <a:t>.</a:t>
            </a:r>
          </a:p>
          <a:p>
            <a:endParaRPr lang="fr-FR" sz="1400" dirty="0"/>
          </a:p>
          <a:p>
            <a:pPr algn="just"/>
            <a:r>
              <a:rPr lang="fr-FR" sz="1400" dirty="0"/>
              <a:t>CSS </a:t>
            </a:r>
            <a:r>
              <a:rPr lang="fr-FR" sz="1400" dirty="0" err="1"/>
              <a:t>requires</a:t>
            </a:r>
            <a:r>
              <a:rPr lang="fr-FR" sz="1400" dirty="0"/>
              <a:t> a </a:t>
            </a:r>
            <a:r>
              <a:rPr lang="fr-FR" sz="1400" dirty="0" err="1"/>
              <a:t>foundation</a:t>
            </a:r>
            <a:r>
              <a:rPr lang="fr-FR" sz="1400" dirty="0"/>
              <a:t> in HTML to </a:t>
            </a:r>
            <a:r>
              <a:rPr lang="fr-FR" sz="1400" dirty="0" err="1"/>
              <a:t>function</a:t>
            </a:r>
            <a:r>
              <a:rPr lang="fr-FR" sz="1400" dirty="0"/>
              <a:t>. </a:t>
            </a:r>
            <a:r>
              <a:rPr lang="fr-FR" sz="1400" dirty="0" err="1"/>
              <a:t>That's</a:t>
            </a:r>
            <a:r>
              <a:rPr lang="fr-FR" sz="1400" dirty="0"/>
              <a:t> </a:t>
            </a:r>
            <a:r>
              <a:rPr lang="fr-FR" sz="1400" dirty="0" err="1"/>
              <a:t>why</a:t>
            </a:r>
            <a:r>
              <a:rPr lang="fr-FR" sz="1400" dirty="0"/>
              <a:t> </a:t>
            </a:r>
            <a:r>
              <a:rPr lang="fr-FR" sz="1400" dirty="0" err="1"/>
              <a:t>we</a:t>
            </a:r>
            <a:r>
              <a:rPr lang="fr-FR" sz="1400" dirty="0"/>
              <a:t> </a:t>
            </a:r>
            <a:r>
              <a:rPr lang="fr-FR" sz="1400" dirty="0" err="1"/>
              <a:t>will</a:t>
            </a:r>
            <a:r>
              <a:rPr lang="fr-FR" sz="1400" dirty="0"/>
              <a:t> first </a:t>
            </a:r>
            <a:r>
              <a:rPr lang="fr-FR" sz="1400" dirty="0" err="1"/>
              <a:t>learn</a:t>
            </a:r>
            <a:r>
              <a:rPr lang="fr-FR" sz="1400" dirty="0"/>
              <a:t> how to code in HTML </a:t>
            </a:r>
            <a:r>
              <a:rPr lang="fr-FR" sz="1400" dirty="0" err="1"/>
              <a:t>before</a:t>
            </a:r>
            <a:r>
              <a:rPr lang="fr-FR" sz="1400" dirty="0"/>
              <a:t> </a:t>
            </a:r>
            <a:r>
              <a:rPr lang="fr-FR" sz="1400" dirty="0" err="1"/>
              <a:t>dealing</a:t>
            </a:r>
            <a:r>
              <a:rPr lang="fr-FR" sz="1400" dirty="0"/>
              <a:t> </a:t>
            </a:r>
            <a:r>
              <a:rPr lang="fr-FR" sz="1400" dirty="0" err="1"/>
              <a:t>with</a:t>
            </a:r>
            <a:r>
              <a:rPr lang="fr-FR" sz="1400" dirty="0"/>
              <a:t> </a:t>
            </a:r>
            <a:r>
              <a:rPr lang="fr-FR" sz="1400" dirty="0" err="1"/>
              <a:t>styling</a:t>
            </a:r>
            <a:r>
              <a:rPr lang="fr-FR" sz="1400" dirty="0"/>
              <a:t> in CSS. </a:t>
            </a:r>
            <a:r>
              <a:rPr lang="fr-FR" sz="1400" dirty="0" err="1"/>
              <a:t>Your</a:t>
            </a:r>
            <a:r>
              <a:rPr lang="fr-FR" sz="1400" dirty="0"/>
              <a:t> initial pages </a:t>
            </a:r>
            <a:r>
              <a:rPr lang="fr-FR" sz="1400" dirty="0" err="1"/>
              <a:t>may</a:t>
            </a:r>
            <a:r>
              <a:rPr lang="fr-FR" sz="1400" dirty="0"/>
              <a:t> not </a:t>
            </a:r>
            <a:r>
              <a:rPr lang="fr-FR" sz="1400" dirty="0" err="1"/>
              <a:t>be</a:t>
            </a:r>
            <a:r>
              <a:rPr lang="fr-FR" sz="1400" dirty="0"/>
              <a:t> the </a:t>
            </a:r>
            <a:r>
              <a:rPr lang="fr-FR" sz="1400" dirty="0" err="1"/>
              <a:t>most</a:t>
            </a:r>
            <a:r>
              <a:rPr lang="fr-FR" sz="1400" dirty="0"/>
              <a:t> </a:t>
            </a:r>
            <a:r>
              <a:rPr lang="fr-FR" sz="1400" dirty="0" err="1"/>
              <a:t>aesthetically</a:t>
            </a:r>
            <a:r>
              <a:rPr lang="fr-FR" sz="1400" dirty="0"/>
              <a:t> </a:t>
            </a:r>
            <a:r>
              <a:rPr lang="fr-FR" sz="1400" dirty="0" err="1"/>
              <a:t>pleasing</a:t>
            </a:r>
            <a:r>
              <a:rPr lang="fr-FR" sz="1400" dirty="0"/>
              <a:t> at first, but </a:t>
            </a:r>
            <a:r>
              <a:rPr lang="fr-FR" sz="1400" dirty="0" err="1"/>
              <a:t>that's</a:t>
            </a:r>
            <a:r>
              <a:rPr lang="fr-FR" sz="1400" dirty="0"/>
              <a:t> normal and </a:t>
            </a:r>
            <a:r>
              <a:rPr lang="fr-FR" sz="1400" dirty="0" err="1"/>
              <a:t>won't</a:t>
            </a:r>
            <a:r>
              <a:rPr lang="fr-FR" sz="1400" dirty="0"/>
              <a:t> last long.</a:t>
            </a:r>
          </a:p>
        </p:txBody>
      </p:sp>
      <p:sp>
        <p:nvSpPr>
          <p:cNvPr id="5" name="Rectangle: Rounded Corners 4">
            <a:extLst>
              <a:ext uri="{FF2B5EF4-FFF2-40B4-BE49-F238E27FC236}">
                <a16:creationId xmlns:a16="http://schemas.microsoft.com/office/drawing/2014/main" id="{9A8BA1C0-2096-2400-0735-2A01050B7236}"/>
              </a:ext>
            </a:extLst>
          </p:cNvPr>
          <p:cNvSpPr/>
          <p:nvPr/>
        </p:nvSpPr>
        <p:spPr>
          <a:xfrm>
            <a:off x="6279501" y="1813486"/>
            <a:ext cx="5187820" cy="1116736"/>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prstClr val="black"/>
                </a:solidFill>
                <a:effectLst/>
                <a:uLnTx/>
                <a:uFillTx/>
                <a:latin typeface="Rockwell" panose="02060603020205020403"/>
                <a:ea typeface="+mn-ea"/>
                <a:cs typeface="+mn-cs"/>
              </a:rPr>
              <a:t>CSS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Cascading</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Style Sheets,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also</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known</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as style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sheets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responsible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for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managing</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appearance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of a web page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layout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positioning</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decoration</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colors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text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size, etc.). This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language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was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introduced</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complement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HTML in 1996, and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still</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forms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very</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foundation</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of web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styling</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today</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a:t>
            </a:r>
          </a:p>
        </p:txBody>
      </p:sp>
      <p:sp>
        <p:nvSpPr>
          <p:cNvPr id="11" name="TextBox 12">
            <a:extLst>
              <a:ext uri="{FF2B5EF4-FFF2-40B4-BE49-F238E27FC236}">
                <a16:creationId xmlns:a16="http://schemas.microsoft.com/office/drawing/2014/main" id="{781DC57B-BC31-0BBB-A91D-8A2191BA32F5}"/>
              </a:ext>
            </a:extLst>
          </p:cNvPr>
          <p:cNvSpPr txBox="1"/>
          <p:nvPr/>
        </p:nvSpPr>
        <p:spPr>
          <a:xfrm>
            <a:off x="6279501" y="4963206"/>
            <a:ext cx="5703493" cy="1169551"/>
          </a:xfrm>
          <a:prstGeom prst="rect">
            <a:avLst/>
          </a:prstGeom>
          <a:noFill/>
        </p:spPr>
        <p:txBody>
          <a:bodyPr wrap="square">
            <a:spAutoFit/>
          </a:bodyPr>
          <a:lstStyle/>
          <a:p>
            <a:pPr algn="just"/>
            <a:r>
              <a:rPr lang="en-US" sz="1400" dirty="0"/>
              <a:t>The roles of HTML and CSS complement each other. But then the web browser does the rest of the work: reading the HTML and CSS code to display a visual result on the screen. If your CSS code says “Headings are red”, then the browser will display the headings in red.</a:t>
            </a:r>
            <a:endParaRPr lang="fr-FR" sz="1400" b="1" dirty="0"/>
          </a:p>
        </p:txBody>
      </p:sp>
    </p:spTree>
    <p:extLst>
      <p:ext uri="{BB962C8B-B14F-4D97-AF65-F5344CB8AC3E}">
        <p14:creationId xmlns:p14="http://schemas.microsoft.com/office/powerpoint/2010/main" val="20669789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663" y="571689"/>
            <a:ext cx="5775158" cy="2031325"/>
          </a:xfrm>
          <a:prstGeom prst="rect">
            <a:avLst/>
          </a:prstGeom>
        </p:spPr>
        <p:txBody>
          <a:bodyPr wrap="square">
            <a:spAutoFit/>
          </a:bodyPr>
          <a:lstStyle/>
          <a:p>
            <a:r>
              <a:rPr lang="en-US" sz="1400" dirty="0"/>
              <a:t>But you can change the default size of the </a:t>
            </a:r>
            <a:r>
              <a:rPr lang="en-US" sz="1400" dirty="0" smtClean="0"/>
              <a:t>&lt;</a:t>
            </a:r>
            <a:r>
              <a:rPr lang="en-US" sz="1400" dirty="0" err="1"/>
              <a:t>textarea</a:t>
            </a:r>
            <a:r>
              <a:rPr lang="en-US" sz="1400" dirty="0"/>
              <a:t>&gt;, in two different ways</a:t>
            </a:r>
            <a:r>
              <a:rPr lang="en-US" sz="1400" dirty="0" smtClean="0"/>
              <a:t>:</a:t>
            </a:r>
            <a:endParaRPr lang="en-US" sz="1400" dirty="0"/>
          </a:p>
          <a:p>
            <a:pPr marL="342900" indent="-342900">
              <a:buFont typeface="+mj-lt"/>
              <a:buAutoNum type="arabicPeriod"/>
            </a:pPr>
            <a:r>
              <a:rPr lang="en-US" sz="1400" dirty="0"/>
              <a:t>By </a:t>
            </a:r>
            <a:r>
              <a:rPr lang="en-US" sz="1400" dirty="0" smtClean="0"/>
              <a:t>applying </a:t>
            </a:r>
            <a:r>
              <a:rPr lang="en-US" sz="1400" b="1" dirty="0"/>
              <a:t>&lt;</a:t>
            </a:r>
            <a:r>
              <a:rPr lang="en-US" sz="1400" b="1" dirty="0" err="1"/>
              <a:t>textarea</a:t>
            </a:r>
            <a:r>
              <a:rPr lang="en-US" sz="1400" b="1" dirty="0" smtClean="0"/>
              <a:t>&gt; </a:t>
            </a:r>
            <a:r>
              <a:rPr lang="en-US" sz="1400" dirty="0"/>
              <a:t>the width and height CSS properties to the </a:t>
            </a:r>
            <a:r>
              <a:rPr lang="en-US" sz="1400" dirty="0" smtClean="0"/>
              <a:t>.</a:t>
            </a:r>
            <a:endParaRPr lang="en-US" sz="1400" dirty="0"/>
          </a:p>
          <a:p>
            <a:pPr marL="342900" indent="-342900">
              <a:buFont typeface="+mj-lt"/>
              <a:buAutoNum type="arabicPeriod"/>
            </a:pPr>
            <a:r>
              <a:rPr lang="en-US" sz="1400" dirty="0"/>
              <a:t>By adding </a:t>
            </a:r>
            <a:r>
              <a:rPr lang="en-US" sz="1400" b="1" dirty="0" smtClean="0"/>
              <a:t>&lt;</a:t>
            </a:r>
            <a:r>
              <a:rPr lang="en-US" sz="1400" b="1" dirty="0" err="1"/>
              <a:t>textarea</a:t>
            </a:r>
            <a:r>
              <a:rPr lang="en-US" sz="1400" b="1" dirty="0" smtClean="0"/>
              <a:t>&gt; </a:t>
            </a:r>
            <a:r>
              <a:rPr lang="en-US" sz="1400" dirty="0"/>
              <a:t>the attributes to the tag  </a:t>
            </a:r>
            <a:r>
              <a:rPr lang="en-US" sz="1400" dirty="0" smtClean="0"/>
              <a:t>:</a:t>
            </a:r>
            <a:endParaRPr lang="en-US" sz="1400" dirty="0"/>
          </a:p>
          <a:p>
            <a:pPr marL="800100" lvl="1" indent="-342900">
              <a:buFont typeface="+mj-lt"/>
              <a:buAutoNum type="arabicPeriod"/>
            </a:pPr>
            <a:r>
              <a:rPr lang="en-US" sz="1400" b="1" dirty="0" smtClean="0"/>
              <a:t>rows</a:t>
            </a:r>
            <a:r>
              <a:rPr lang="en-US" sz="1400" dirty="0" smtClean="0"/>
              <a:t> </a:t>
            </a:r>
            <a:r>
              <a:rPr lang="en-US" sz="1400" dirty="0"/>
              <a:t>(indicates the </a:t>
            </a:r>
            <a:r>
              <a:rPr lang="en-US" sz="1400" b="1" dirty="0" smtClean="0"/>
              <a:t>number of lines </a:t>
            </a:r>
            <a:r>
              <a:rPr lang="en-US" sz="1400" dirty="0" smtClean="0"/>
              <a:t>that </a:t>
            </a:r>
            <a:r>
              <a:rPr lang="en-US" sz="1400" dirty="0"/>
              <a:t>can be displayed</a:t>
            </a:r>
            <a:r>
              <a:rPr lang="en-US" sz="1400" dirty="0" smtClean="0"/>
              <a:t>);</a:t>
            </a:r>
            <a:endParaRPr lang="en-US" sz="1400" dirty="0"/>
          </a:p>
          <a:p>
            <a:pPr marL="800100" lvl="1" indent="-342900">
              <a:buFont typeface="+mj-lt"/>
              <a:buAutoNum type="arabicPeriod"/>
            </a:pPr>
            <a:r>
              <a:rPr lang="en-US" sz="1400" dirty="0" smtClean="0"/>
              <a:t>and </a:t>
            </a:r>
            <a:r>
              <a:rPr lang="en-US" sz="1400" b="1" dirty="0" smtClean="0"/>
              <a:t>cols</a:t>
            </a:r>
            <a:r>
              <a:rPr lang="en-US" sz="1400" dirty="0" smtClean="0"/>
              <a:t> </a:t>
            </a:r>
            <a:r>
              <a:rPr lang="en-US" sz="1400" dirty="0"/>
              <a:t>(indicates the </a:t>
            </a:r>
            <a:r>
              <a:rPr lang="en-US" sz="1400" b="1" dirty="0"/>
              <a:t>number of columns </a:t>
            </a:r>
            <a:r>
              <a:rPr lang="en-US" sz="1400" dirty="0"/>
              <a:t>that can be displayed).</a:t>
            </a:r>
            <a:endParaRPr lang="fr-FR" sz="1400" dirty="0"/>
          </a:p>
        </p:txBody>
      </p:sp>
      <p:pic>
        <p:nvPicPr>
          <p:cNvPr id="5" name="Image 4"/>
          <p:cNvPicPr>
            <a:picLocks noChangeAspect="1"/>
          </p:cNvPicPr>
          <p:nvPr/>
        </p:nvPicPr>
        <p:blipFill>
          <a:blip r:embed="rId2"/>
          <a:stretch>
            <a:fillRect/>
          </a:stretch>
        </p:blipFill>
        <p:spPr>
          <a:xfrm>
            <a:off x="343663" y="2603014"/>
            <a:ext cx="5697431" cy="1038544"/>
          </a:xfrm>
          <a:prstGeom prst="rect">
            <a:avLst/>
          </a:prstGeom>
        </p:spPr>
      </p:pic>
      <p:sp>
        <p:nvSpPr>
          <p:cNvPr id="6" name="Rectangle 5"/>
          <p:cNvSpPr/>
          <p:nvPr/>
        </p:nvSpPr>
        <p:spPr>
          <a:xfrm>
            <a:off x="343663" y="3910042"/>
            <a:ext cx="5775158" cy="2462213"/>
          </a:xfrm>
          <a:prstGeom prst="rect">
            <a:avLst/>
          </a:prstGeom>
        </p:spPr>
        <p:txBody>
          <a:bodyPr wrap="square">
            <a:spAutoFit/>
          </a:bodyPr>
          <a:lstStyle/>
          <a:p>
            <a:pPr algn="just"/>
            <a:r>
              <a:rPr lang="en-US" sz="1400" dirty="0"/>
              <a:t>Ok but we hadn't talked about the beacon </a:t>
            </a:r>
            <a:r>
              <a:rPr lang="en-US" sz="1400" dirty="0" smtClean="0"/>
              <a:t>earlier </a:t>
            </a:r>
            <a:r>
              <a:rPr lang="en-US" sz="1400" b="1" i="1" dirty="0" smtClean="0"/>
              <a:t>input</a:t>
            </a:r>
            <a:r>
              <a:rPr lang="en-US" sz="1400" dirty="0" smtClean="0"/>
              <a:t> ? </a:t>
            </a:r>
            <a:r>
              <a:rPr lang="en-US" sz="1400" dirty="0"/>
              <a:t>And explained that this would be the </a:t>
            </a:r>
            <a:r>
              <a:rPr lang="en-US" sz="1400" dirty="0" smtClean="0"/>
              <a:t>attribute </a:t>
            </a:r>
            <a:r>
              <a:rPr lang="en-US" sz="1400" b="1" i="1" dirty="0"/>
              <a:t>type</a:t>
            </a:r>
            <a:r>
              <a:rPr lang="en-US" sz="1400" dirty="0"/>
              <a:t>  that would change depending on the type of field? However, we have already seen two other controls (label and multiline which have specific tags, I don't understand.</a:t>
            </a:r>
          </a:p>
          <a:p>
            <a:pPr algn="just"/>
            <a:endParaRPr lang="en-US" sz="1400" dirty="0"/>
          </a:p>
          <a:p>
            <a:pPr algn="just"/>
            <a:r>
              <a:rPr lang="en-US" sz="1400" dirty="0"/>
              <a:t>You are right, the label and multiline text area tags are specific: label is not an input field (the visitor does not fill in a label, it is just an indication for him); and the </a:t>
            </a:r>
            <a:r>
              <a:rPr lang="en-US" sz="1400" dirty="0" err="1"/>
              <a:t>textarea</a:t>
            </a:r>
            <a:r>
              <a:rPr lang="en-US" sz="1400" dirty="0"/>
              <a:t> allows to specify a stretchable field.</a:t>
            </a:r>
          </a:p>
          <a:p>
            <a:pPr algn="just"/>
            <a:endParaRPr lang="en-US" sz="1400" dirty="0"/>
          </a:p>
        </p:txBody>
      </p:sp>
      <p:sp>
        <p:nvSpPr>
          <p:cNvPr id="7" name="Rectangle 6"/>
          <p:cNvSpPr/>
          <p:nvPr/>
        </p:nvSpPr>
        <p:spPr>
          <a:xfrm>
            <a:off x="6263200" y="571689"/>
            <a:ext cx="5543790" cy="738664"/>
          </a:xfrm>
          <a:prstGeom prst="rect">
            <a:avLst/>
          </a:prstGeom>
        </p:spPr>
        <p:txBody>
          <a:bodyPr wrap="square">
            <a:spAutoFit/>
          </a:bodyPr>
          <a:lstStyle/>
          <a:p>
            <a:pPr algn="just"/>
            <a:r>
              <a:rPr lang="en-US" sz="1400" dirty="0"/>
              <a:t>That said, apart from </a:t>
            </a:r>
            <a:r>
              <a:rPr lang="en-US" sz="1400" dirty="0" smtClean="0"/>
              <a:t>the single-line </a:t>
            </a:r>
            <a:r>
              <a:rPr lang="en-US" sz="1400" dirty="0"/>
              <a:t>text field, there are other types of </a:t>
            </a:r>
            <a:r>
              <a:rPr lang="en-US" sz="1400" b="1" i="1" dirty="0"/>
              <a:t>input</a:t>
            </a:r>
            <a:r>
              <a:rPr lang="en-US" sz="1400" dirty="0"/>
              <a:t>. We will then use a </a:t>
            </a:r>
            <a:r>
              <a:rPr lang="en-US" sz="1400" dirty="0" smtClean="0"/>
              <a:t>tag input </a:t>
            </a:r>
            <a:r>
              <a:rPr lang="en-US" sz="1400" dirty="0"/>
              <a:t>and the </a:t>
            </a:r>
            <a:r>
              <a:rPr lang="en-US" sz="1400" dirty="0" smtClean="0"/>
              <a:t>attribute </a:t>
            </a:r>
            <a:r>
              <a:rPr lang="en-US" sz="1400" b="1" dirty="0"/>
              <a:t>type</a:t>
            </a:r>
            <a:r>
              <a:rPr lang="en-US" sz="1400" dirty="0"/>
              <a:t>  (for which we will indicate a type of field in particular).</a:t>
            </a:r>
          </a:p>
        </p:txBody>
      </p:sp>
      <p:sp>
        <p:nvSpPr>
          <p:cNvPr id="8" name="Rectangle 7"/>
          <p:cNvSpPr/>
          <p:nvPr/>
        </p:nvSpPr>
        <p:spPr>
          <a:xfrm>
            <a:off x="6376758" y="1402685"/>
            <a:ext cx="5036379" cy="369332"/>
          </a:xfrm>
          <a:prstGeom prst="rect">
            <a:avLst/>
          </a:prstGeom>
        </p:spPr>
        <p:txBody>
          <a:bodyPr wrap="none">
            <a:spAutoFit/>
          </a:bodyPr>
          <a:lstStyle/>
          <a:p>
            <a:r>
              <a:rPr lang="en-US" b="1" dirty="0" smtClean="0"/>
              <a:t>B- Use </a:t>
            </a:r>
            <a:r>
              <a:rPr lang="en-US" b="1" dirty="0"/>
              <a:t>&lt;input</a:t>
            </a:r>
            <a:r>
              <a:rPr lang="en-US" b="1" dirty="0" smtClean="0"/>
              <a:t>&gt; </a:t>
            </a:r>
            <a:r>
              <a:rPr lang="en-US" b="1" dirty="0"/>
              <a:t>for particular input formats</a:t>
            </a:r>
            <a:endParaRPr lang="fr-FR" b="1" dirty="0"/>
          </a:p>
        </p:txBody>
      </p:sp>
      <p:sp>
        <p:nvSpPr>
          <p:cNvPr id="9" name="Rectangle 8"/>
          <p:cNvSpPr/>
          <p:nvPr/>
        </p:nvSpPr>
        <p:spPr>
          <a:xfrm>
            <a:off x="6376758" y="1772017"/>
            <a:ext cx="3589059" cy="307777"/>
          </a:xfrm>
          <a:prstGeom prst="rect">
            <a:avLst/>
          </a:prstGeom>
        </p:spPr>
        <p:txBody>
          <a:bodyPr wrap="none">
            <a:spAutoFit/>
          </a:bodyPr>
          <a:lstStyle/>
          <a:p>
            <a:r>
              <a:rPr lang="en-US" sz="1400" dirty="0"/>
              <a:t>You can create many types of input fields:</a:t>
            </a:r>
            <a:endParaRPr lang="fr-FR" sz="1400" dirty="0"/>
          </a:p>
        </p:txBody>
      </p:sp>
      <p:pic>
        <p:nvPicPr>
          <p:cNvPr id="10" name="Image 9"/>
          <p:cNvPicPr>
            <a:picLocks noChangeAspect="1"/>
          </p:cNvPicPr>
          <p:nvPr/>
        </p:nvPicPr>
        <p:blipFill>
          <a:blip r:embed="rId3"/>
          <a:stretch>
            <a:fillRect/>
          </a:stretch>
        </p:blipFill>
        <p:spPr>
          <a:xfrm>
            <a:off x="6574018" y="2141348"/>
            <a:ext cx="4847883" cy="3954651"/>
          </a:xfrm>
          <a:prstGeom prst="rect">
            <a:avLst/>
          </a:prstGeom>
        </p:spPr>
      </p:pic>
    </p:spTree>
    <p:extLst>
      <p:ext uri="{BB962C8B-B14F-4D97-AF65-F5344CB8AC3E}">
        <p14:creationId xmlns:p14="http://schemas.microsoft.com/office/powerpoint/2010/main" val="40502519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35871" y="808319"/>
            <a:ext cx="5128275" cy="4934755"/>
          </a:xfrm>
          <a:prstGeom prst="rect">
            <a:avLst/>
          </a:prstGeom>
        </p:spPr>
      </p:pic>
      <p:pic>
        <p:nvPicPr>
          <p:cNvPr id="6" name="Image 5"/>
          <p:cNvPicPr>
            <a:picLocks noChangeAspect="1"/>
          </p:cNvPicPr>
          <p:nvPr/>
        </p:nvPicPr>
        <p:blipFill>
          <a:blip r:embed="rId3"/>
          <a:stretch>
            <a:fillRect/>
          </a:stretch>
        </p:blipFill>
        <p:spPr>
          <a:xfrm>
            <a:off x="5866587" y="808318"/>
            <a:ext cx="5860192" cy="2502311"/>
          </a:xfrm>
          <a:prstGeom prst="rect">
            <a:avLst/>
          </a:prstGeom>
        </p:spPr>
      </p:pic>
      <p:sp>
        <p:nvSpPr>
          <p:cNvPr id="7" name="Rectangle 6"/>
          <p:cNvSpPr/>
          <p:nvPr/>
        </p:nvSpPr>
        <p:spPr>
          <a:xfrm>
            <a:off x="5866587" y="3442719"/>
            <a:ext cx="6096000" cy="523220"/>
          </a:xfrm>
          <a:prstGeom prst="rect">
            <a:avLst/>
          </a:prstGeom>
        </p:spPr>
        <p:txBody>
          <a:bodyPr>
            <a:spAutoFit/>
          </a:bodyPr>
          <a:lstStyle/>
          <a:p>
            <a:r>
              <a:rPr lang="en-US" sz="1400" dirty="0"/>
              <a:t>Check </a:t>
            </a:r>
            <a:r>
              <a:rPr lang="en-US" sz="1400" dirty="0">
                <a:hlinkClick r:id="rId4"/>
              </a:rPr>
              <a:t>which browsers support this type of field </a:t>
            </a:r>
            <a:r>
              <a:rPr lang="en-US" sz="1400" dirty="0"/>
              <a:t>, it is not yet fully recognized.</a:t>
            </a:r>
            <a:endParaRPr lang="fr-FR" sz="1400" dirty="0"/>
          </a:p>
        </p:txBody>
      </p:sp>
      <p:pic>
        <p:nvPicPr>
          <p:cNvPr id="8" name="Image 7"/>
          <p:cNvPicPr>
            <a:picLocks noChangeAspect="1"/>
          </p:cNvPicPr>
          <p:nvPr/>
        </p:nvPicPr>
        <p:blipFill>
          <a:blip r:embed="rId5"/>
          <a:stretch>
            <a:fillRect/>
          </a:stretch>
        </p:blipFill>
        <p:spPr>
          <a:xfrm>
            <a:off x="5866587" y="4098029"/>
            <a:ext cx="5853857" cy="2046097"/>
          </a:xfrm>
          <a:prstGeom prst="rect">
            <a:avLst/>
          </a:prstGeom>
        </p:spPr>
      </p:pic>
    </p:spTree>
    <p:extLst>
      <p:ext uri="{BB962C8B-B14F-4D97-AF65-F5344CB8AC3E}">
        <p14:creationId xmlns:p14="http://schemas.microsoft.com/office/powerpoint/2010/main" val="382555505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12492" y="450307"/>
            <a:ext cx="5453845" cy="2132472"/>
          </a:xfrm>
          <a:prstGeom prst="rect">
            <a:avLst/>
          </a:prstGeom>
        </p:spPr>
      </p:pic>
      <p:sp>
        <p:nvSpPr>
          <p:cNvPr id="5" name="Rectangle 4"/>
          <p:cNvSpPr/>
          <p:nvPr/>
        </p:nvSpPr>
        <p:spPr>
          <a:xfrm>
            <a:off x="412492" y="2795156"/>
            <a:ext cx="5295039" cy="461665"/>
          </a:xfrm>
          <a:prstGeom prst="rect">
            <a:avLst/>
          </a:prstGeom>
        </p:spPr>
        <p:txBody>
          <a:bodyPr wrap="none">
            <a:spAutoFit/>
          </a:bodyPr>
          <a:lstStyle/>
          <a:p>
            <a:r>
              <a:rPr lang="en-US" sz="2400" b="1" dirty="0" smtClean="0"/>
              <a:t>C- Let </a:t>
            </a:r>
            <a:r>
              <a:rPr lang="en-US" sz="2400" b="1" dirty="0"/>
              <a:t>the visitor choose an option</a:t>
            </a:r>
            <a:endParaRPr lang="fr-FR" sz="2400" b="1" dirty="0"/>
          </a:p>
        </p:txBody>
      </p:sp>
      <p:sp>
        <p:nvSpPr>
          <p:cNvPr id="6" name="Rectangle 5"/>
          <p:cNvSpPr/>
          <p:nvPr/>
        </p:nvSpPr>
        <p:spPr>
          <a:xfrm>
            <a:off x="412492" y="3195266"/>
            <a:ext cx="5619340" cy="2631490"/>
          </a:xfrm>
          <a:prstGeom prst="rect">
            <a:avLst/>
          </a:prstGeom>
        </p:spPr>
        <p:txBody>
          <a:bodyPr wrap="square">
            <a:spAutoFit/>
          </a:bodyPr>
          <a:lstStyle/>
          <a:p>
            <a:pPr algn="just"/>
            <a:r>
              <a:rPr lang="en-US" sz="1400" dirty="0"/>
              <a:t>HTML offers several ways to choose one or more options in a form. These are elements that ask the visitor to choose from a list of possibilities, such as:</a:t>
            </a:r>
          </a:p>
          <a:p>
            <a:pPr algn="just"/>
            <a:endParaRPr lang="en-US" sz="1400" dirty="0"/>
          </a:p>
          <a:p>
            <a:pPr marL="800100" lvl="1" indent="-342900" algn="just">
              <a:buFont typeface="+mj-lt"/>
              <a:buAutoNum type="arabicPeriod"/>
            </a:pPr>
            <a:r>
              <a:rPr lang="en-US" sz="1400" b="1" dirty="0"/>
              <a:t>Checkboxes</a:t>
            </a:r>
            <a:r>
              <a:rPr lang="en-US" sz="1400" dirty="0"/>
              <a:t> (several choices possible) </a:t>
            </a:r>
            <a:r>
              <a:rPr lang="en-US" sz="1400" dirty="0" smtClean="0"/>
              <a:t>.</a:t>
            </a:r>
            <a:endParaRPr lang="en-US" sz="1400" dirty="0"/>
          </a:p>
          <a:p>
            <a:pPr marL="800100" lvl="1" indent="-342900" algn="just">
              <a:buFont typeface="+mj-lt"/>
              <a:buAutoNum type="arabicPeriod"/>
            </a:pPr>
            <a:r>
              <a:rPr lang="en-US" sz="1400" b="1" dirty="0"/>
              <a:t>Radio </a:t>
            </a:r>
            <a:r>
              <a:rPr lang="en-US" sz="1400" b="1" dirty="0" smtClean="0"/>
              <a:t>buttons </a:t>
            </a:r>
            <a:r>
              <a:rPr lang="en-US" sz="1400" dirty="0" smtClean="0"/>
              <a:t>( </a:t>
            </a:r>
            <a:r>
              <a:rPr lang="en-US" sz="1400" dirty="0"/>
              <a:t>only one choice possible</a:t>
            </a:r>
            <a:r>
              <a:rPr lang="en-US" sz="1400" dirty="0" smtClean="0"/>
              <a:t>).</a:t>
            </a:r>
            <a:endParaRPr lang="en-US" sz="1400" dirty="0"/>
          </a:p>
          <a:p>
            <a:pPr marL="800100" lvl="1" indent="-342900" algn="just">
              <a:buFont typeface="+mj-lt"/>
              <a:buAutoNum type="arabicPeriod"/>
            </a:pPr>
            <a:r>
              <a:rPr lang="en-US" sz="1400" b="1" dirty="0"/>
              <a:t>Drop-down lists </a:t>
            </a:r>
            <a:r>
              <a:rPr lang="en-US" sz="1400" dirty="0"/>
              <a:t>( only one choice possible).</a:t>
            </a:r>
          </a:p>
          <a:p>
            <a:pPr algn="just"/>
            <a:endParaRPr lang="en-US" sz="1400" dirty="0"/>
          </a:p>
          <a:p>
            <a:pPr marL="342900" indent="-342900" algn="just">
              <a:buFont typeface="+mj-lt"/>
              <a:buAutoNum type="arabicPeriod"/>
            </a:pPr>
            <a:r>
              <a:rPr lang="en-US" sz="1600" b="1" dirty="0"/>
              <a:t>Insert checkboxes with  </a:t>
            </a:r>
            <a:r>
              <a:rPr lang="en-US" sz="1600" b="1" i="1" dirty="0"/>
              <a:t>&lt;input type="checkbox</a:t>
            </a:r>
            <a:r>
              <a:rPr lang="en-US" sz="1600" b="1" i="1" dirty="0" smtClean="0"/>
              <a:t>"&gt;</a:t>
            </a:r>
          </a:p>
          <a:p>
            <a:pPr algn="just"/>
            <a:endParaRPr lang="en-US" sz="300" b="1" i="1" dirty="0"/>
          </a:p>
          <a:p>
            <a:pPr algn="just"/>
            <a:r>
              <a:rPr lang="en-US" sz="1400" dirty="0"/>
              <a:t>We create a checkbox with the </a:t>
            </a:r>
            <a:r>
              <a:rPr lang="en-US" sz="1400" dirty="0" smtClean="0"/>
              <a:t>tag </a:t>
            </a:r>
            <a:r>
              <a:rPr lang="en-US" sz="1400" b="1" i="1" dirty="0"/>
              <a:t>&lt;input</a:t>
            </a:r>
            <a:r>
              <a:rPr lang="en-US" sz="1400" b="1" i="1" dirty="0" smtClean="0"/>
              <a:t>&gt; </a:t>
            </a:r>
            <a:r>
              <a:rPr lang="en-US" sz="1400" dirty="0"/>
              <a:t>by specifying the type   </a:t>
            </a:r>
            <a:r>
              <a:rPr lang="en-US" sz="1400" b="1" i="1" dirty="0"/>
              <a:t>checkbox</a:t>
            </a:r>
            <a:r>
              <a:rPr lang="en-US" sz="1400" dirty="0"/>
              <a:t> which means "checkbox" in French:</a:t>
            </a:r>
            <a:endParaRPr lang="fr-FR" sz="1400" dirty="0"/>
          </a:p>
        </p:txBody>
      </p:sp>
      <p:pic>
        <p:nvPicPr>
          <p:cNvPr id="7" name="Image 6"/>
          <p:cNvPicPr>
            <a:picLocks noChangeAspect="1"/>
          </p:cNvPicPr>
          <p:nvPr/>
        </p:nvPicPr>
        <p:blipFill>
          <a:blip r:embed="rId3"/>
          <a:stretch>
            <a:fillRect/>
          </a:stretch>
        </p:blipFill>
        <p:spPr>
          <a:xfrm>
            <a:off x="6239880" y="450307"/>
            <a:ext cx="3651349" cy="335756"/>
          </a:xfrm>
          <a:prstGeom prst="rect">
            <a:avLst/>
          </a:prstGeom>
        </p:spPr>
      </p:pic>
      <p:sp>
        <p:nvSpPr>
          <p:cNvPr id="8" name="Rectangle 7"/>
          <p:cNvSpPr/>
          <p:nvPr/>
        </p:nvSpPr>
        <p:spPr>
          <a:xfrm>
            <a:off x="6239880" y="786063"/>
            <a:ext cx="3093924" cy="307777"/>
          </a:xfrm>
          <a:prstGeom prst="rect">
            <a:avLst/>
          </a:prstGeom>
        </p:spPr>
        <p:txBody>
          <a:bodyPr wrap="none">
            <a:spAutoFit/>
          </a:bodyPr>
          <a:lstStyle/>
          <a:p>
            <a:r>
              <a:rPr lang="en-US" sz="1400" dirty="0"/>
              <a:t>Add one </a:t>
            </a:r>
            <a:r>
              <a:rPr lang="en-US" sz="1400" dirty="0" smtClean="0"/>
              <a:t>&lt;</a:t>
            </a:r>
            <a:r>
              <a:rPr lang="en-US" sz="1400" dirty="0"/>
              <a:t>label</a:t>
            </a:r>
            <a:r>
              <a:rPr lang="en-US" sz="1400" dirty="0" smtClean="0"/>
              <a:t>&gt; </a:t>
            </a:r>
            <a:r>
              <a:rPr lang="en-US" sz="1400" dirty="0"/>
              <a:t>and you're done:</a:t>
            </a:r>
            <a:endParaRPr lang="fr-FR" sz="1400" dirty="0"/>
          </a:p>
        </p:txBody>
      </p:sp>
      <p:pic>
        <p:nvPicPr>
          <p:cNvPr id="9" name="Image 8"/>
          <p:cNvPicPr>
            <a:picLocks noChangeAspect="1"/>
          </p:cNvPicPr>
          <p:nvPr/>
        </p:nvPicPr>
        <p:blipFill>
          <a:blip r:embed="rId4"/>
          <a:stretch>
            <a:fillRect/>
          </a:stretch>
        </p:blipFill>
        <p:spPr>
          <a:xfrm>
            <a:off x="6239880" y="1184000"/>
            <a:ext cx="5615236" cy="2747023"/>
          </a:xfrm>
          <a:prstGeom prst="rect">
            <a:avLst/>
          </a:prstGeom>
        </p:spPr>
      </p:pic>
      <p:sp>
        <p:nvSpPr>
          <p:cNvPr id="10" name="Rectangle 9"/>
          <p:cNvSpPr/>
          <p:nvPr/>
        </p:nvSpPr>
        <p:spPr>
          <a:xfrm>
            <a:off x="6058843" y="4005794"/>
            <a:ext cx="6096000" cy="307777"/>
          </a:xfrm>
          <a:prstGeom prst="rect">
            <a:avLst/>
          </a:prstGeom>
        </p:spPr>
        <p:txBody>
          <a:bodyPr>
            <a:spAutoFit/>
          </a:bodyPr>
          <a:lstStyle/>
          <a:p>
            <a:r>
              <a:rPr lang="en-US" sz="1400" dirty="0"/>
              <a:t>Which gives, a list of foods (the visitor has the possibility to tick several):</a:t>
            </a:r>
            <a:endParaRPr lang="fr-FR" sz="1400" dirty="0"/>
          </a:p>
        </p:txBody>
      </p:sp>
      <p:pic>
        <p:nvPicPr>
          <p:cNvPr id="11" name="Image 10"/>
          <p:cNvPicPr>
            <a:picLocks noChangeAspect="1"/>
          </p:cNvPicPr>
          <p:nvPr/>
        </p:nvPicPr>
        <p:blipFill>
          <a:blip r:embed="rId5"/>
          <a:stretch>
            <a:fillRect/>
          </a:stretch>
        </p:blipFill>
        <p:spPr>
          <a:xfrm>
            <a:off x="6486880" y="4606452"/>
            <a:ext cx="4861560" cy="1425379"/>
          </a:xfrm>
          <a:prstGeom prst="rect">
            <a:avLst/>
          </a:prstGeom>
        </p:spPr>
      </p:pic>
    </p:spTree>
    <p:extLst>
      <p:ext uri="{BB962C8B-B14F-4D97-AF65-F5344CB8AC3E}">
        <p14:creationId xmlns:p14="http://schemas.microsoft.com/office/powerpoint/2010/main" val="16395094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010" y="352472"/>
            <a:ext cx="5694947" cy="738664"/>
          </a:xfrm>
          <a:prstGeom prst="rect">
            <a:avLst/>
          </a:prstGeom>
        </p:spPr>
        <p:txBody>
          <a:bodyPr wrap="square">
            <a:spAutoFit/>
          </a:bodyPr>
          <a:lstStyle/>
          <a:p>
            <a:pPr algn="just"/>
            <a:r>
              <a:rPr lang="en-US" sz="1400" dirty="0"/>
              <a:t>Don't forget to give a different name to each checkbox, this will allow you to identify later which ones have been checked by the visitor.</a:t>
            </a:r>
            <a:endParaRPr lang="fr-FR" sz="1400" dirty="0"/>
          </a:p>
        </p:txBody>
      </p:sp>
      <p:pic>
        <p:nvPicPr>
          <p:cNvPr id="5" name="Image 4"/>
          <p:cNvPicPr>
            <a:picLocks noChangeAspect="1"/>
          </p:cNvPicPr>
          <p:nvPr/>
        </p:nvPicPr>
        <p:blipFill>
          <a:blip r:embed="rId2"/>
          <a:stretch>
            <a:fillRect/>
          </a:stretch>
        </p:blipFill>
        <p:spPr>
          <a:xfrm>
            <a:off x="505086" y="1214109"/>
            <a:ext cx="5454789" cy="750395"/>
          </a:xfrm>
          <a:prstGeom prst="rect">
            <a:avLst/>
          </a:prstGeom>
        </p:spPr>
      </p:pic>
      <p:sp>
        <p:nvSpPr>
          <p:cNvPr id="6" name="Rectangle 5"/>
          <p:cNvSpPr/>
          <p:nvPr/>
        </p:nvSpPr>
        <p:spPr>
          <a:xfrm>
            <a:off x="445047" y="2066361"/>
            <a:ext cx="5574869" cy="1600438"/>
          </a:xfrm>
          <a:prstGeom prst="rect">
            <a:avLst/>
          </a:prstGeom>
        </p:spPr>
        <p:txBody>
          <a:bodyPr wrap="square">
            <a:spAutoFit/>
          </a:bodyPr>
          <a:lstStyle/>
          <a:p>
            <a:pPr algn="just"/>
            <a:r>
              <a:rPr lang="en-US" sz="1400" dirty="0"/>
              <a:t>Normally, any attribute has a value. In the present case, on the other hand, adding a value is not obligatory: the presence of the attribute is enough to make the computer understand that the box must be checked. If this confuses you, know that you can give any value to the attribute (some developers sometimes write  </a:t>
            </a:r>
            <a:r>
              <a:rPr lang="en-US" sz="1400" b="1" dirty="0"/>
              <a:t>checked="checked" </a:t>
            </a:r>
            <a:r>
              <a:rPr lang="en-US" sz="1400" dirty="0"/>
              <a:t>but it's a bit redundant). Either way, the box will be checked.</a:t>
            </a:r>
            <a:endParaRPr lang="fr-FR" sz="1400" dirty="0"/>
          </a:p>
        </p:txBody>
      </p:sp>
      <p:sp>
        <p:nvSpPr>
          <p:cNvPr id="7" name="Rectangle 6"/>
          <p:cNvSpPr/>
          <p:nvPr/>
        </p:nvSpPr>
        <p:spPr>
          <a:xfrm>
            <a:off x="505086" y="3666799"/>
            <a:ext cx="5083058" cy="338554"/>
          </a:xfrm>
          <a:prstGeom prst="rect">
            <a:avLst/>
          </a:prstGeom>
        </p:spPr>
        <p:txBody>
          <a:bodyPr wrap="none">
            <a:spAutoFit/>
          </a:bodyPr>
          <a:lstStyle/>
          <a:p>
            <a:r>
              <a:rPr lang="en-US" sz="1600" b="1" dirty="0" smtClean="0"/>
              <a:t>1-Insert </a:t>
            </a:r>
            <a:r>
              <a:rPr lang="en-US" sz="1600" b="1" dirty="0"/>
              <a:t>radio buttons with </a:t>
            </a:r>
            <a:r>
              <a:rPr lang="en-US" sz="1600" b="1" i="1" dirty="0" smtClean="0"/>
              <a:t>&lt;</a:t>
            </a:r>
            <a:r>
              <a:rPr lang="en-US" sz="1600" b="1" i="1" dirty="0"/>
              <a:t>input type="radio"&gt;</a:t>
            </a:r>
            <a:endParaRPr lang="fr-FR" sz="1600" b="1" i="1" dirty="0"/>
          </a:p>
        </p:txBody>
      </p:sp>
      <p:sp>
        <p:nvSpPr>
          <p:cNvPr id="8" name="Rectangle 7"/>
          <p:cNvSpPr/>
          <p:nvPr/>
        </p:nvSpPr>
        <p:spPr>
          <a:xfrm>
            <a:off x="505086" y="4005353"/>
            <a:ext cx="5514830" cy="2246769"/>
          </a:xfrm>
          <a:prstGeom prst="rect">
            <a:avLst/>
          </a:prstGeom>
        </p:spPr>
        <p:txBody>
          <a:bodyPr wrap="square">
            <a:spAutoFit/>
          </a:bodyPr>
          <a:lstStyle/>
          <a:p>
            <a:r>
              <a:rPr lang="en-US" sz="1400" dirty="0"/>
              <a:t>Radio buttons allow the visitor to choose one (and only one) from a list of possibilities. There is a small additional difficulty compared to the checkboxes: it is necessary to organize the radio buttons in groups.</a:t>
            </a:r>
          </a:p>
          <a:p>
            <a:endParaRPr lang="en-US" sz="1400" dirty="0"/>
          </a:p>
          <a:p>
            <a:r>
              <a:rPr lang="en-US" sz="1400" dirty="0"/>
              <a:t>Options in the same group have the same </a:t>
            </a:r>
            <a:r>
              <a:rPr lang="en-US" sz="1400" b="1" i="1" dirty="0"/>
              <a:t>name</a:t>
            </a:r>
            <a:r>
              <a:rPr lang="en-US" sz="1400" dirty="0"/>
              <a:t>,  name, but each option must have a </a:t>
            </a:r>
            <a:r>
              <a:rPr lang="en-US" sz="1400" b="1" i="1" dirty="0" smtClean="0"/>
              <a:t>value</a:t>
            </a:r>
            <a:r>
              <a:rPr lang="en-US" sz="1400" dirty="0" smtClean="0"/>
              <a:t> different </a:t>
            </a:r>
            <a:r>
              <a:rPr lang="en-US" sz="1400" dirty="0"/>
              <a:t>value ( ).</a:t>
            </a:r>
          </a:p>
          <a:p>
            <a:endParaRPr lang="en-US" sz="1400" dirty="0"/>
          </a:p>
          <a:p>
            <a:r>
              <a:rPr lang="en-US" sz="1400" dirty="0"/>
              <a:t>The tag to use is </a:t>
            </a:r>
            <a:r>
              <a:rPr lang="en-US" sz="1400" dirty="0" smtClean="0"/>
              <a:t>always </a:t>
            </a:r>
            <a:r>
              <a:rPr lang="en-US" sz="1400" b="1" i="1" dirty="0"/>
              <a:t>&lt;input&gt;, </a:t>
            </a:r>
            <a:r>
              <a:rPr lang="en-US" sz="1400" dirty="0"/>
              <a:t>this time with the value  </a:t>
            </a:r>
            <a:r>
              <a:rPr lang="en-US" sz="1400" b="1" i="1" dirty="0"/>
              <a:t>radio</a:t>
            </a:r>
            <a:r>
              <a:rPr lang="en-US" sz="1400" dirty="0"/>
              <a:t> for the attribute  </a:t>
            </a:r>
            <a:r>
              <a:rPr lang="en-US" sz="1400" b="1" i="1" dirty="0"/>
              <a:t>type</a:t>
            </a:r>
            <a:r>
              <a:rPr lang="en-US" sz="1400" dirty="0"/>
              <a:t> :</a:t>
            </a:r>
            <a:endParaRPr lang="fr-FR" sz="1400" dirty="0"/>
          </a:p>
        </p:txBody>
      </p:sp>
      <p:pic>
        <p:nvPicPr>
          <p:cNvPr id="9" name="Image 8"/>
          <p:cNvPicPr>
            <a:picLocks noChangeAspect="1"/>
          </p:cNvPicPr>
          <p:nvPr/>
        </p:nvPicPr>
        <p:blipFill>
          <a:blip r:embed="rId3"/>
          <a:stretch>
            <a:fillRect/>
          </a:stretch>
        </p:blipFill>
        <p:spPr>
          <a:xfrm>
            <a:off x="6263637" y="472879"/>
            <a:ext cx="5557821" cy="2639289"/>
          </a:xfrm>
          <a:prstGeom prst="rect">
            <a:avLst/>
          </a:prstGeom>
        </p:spPr>
      </p:pic>
      <p:sp>
        <p:nvSpPr>
          <p:cNvPr id="10" name="Rectangle 9"/>
          <p:cNvSpPr/>
          <p:nvPr/>
        </p:nvSpPr>
        <p:spPr>
          <a:xfrm>
            <a:off x="6079955" y="3359022"/>
            <a:ext cx="1215333" cy="307777"/>
          </a:xfrm>
          <a:prstGeom prst="rect">
            <a:avLst/>
          </a:prstGeom>
        </p:spPr>
        <p:txBody>
          <a:bodyPr wrap="none">
            <a:spAutoFit/>
          </a:bodyPr>
          <a:lstStyle/>
          <a:p>
            <a:r>
              <a:rPr lang="fr-FR" sz="1400" dirty="0" err="1"/>
              <a:t>Which</a:t>
            </a:r>
            <a:r>
              <a:rPr lang="fr-FR" sz="1400" dirty="0"/>
              <a:t> </a:t>
            </a:r>
            <a:r>
              <a:rPr lang="fr-FR" sz="1400" dirty="0" err="1"/>
              <a:t>give</a:t>
            </a:r>
            <a:r>
              <a:rPr lang="fr-FR" sz="1400" dirty="0"/>
              <a:t> :</a:t>
            </a:r>
          </a:p>
        </p:txBody>
      </p:sp>
      <p:pic>
        <p:nvPicPr>
          <p:cNvPr id="11" name="Image 10"/>
          <p:cNvPicPr>
            <a:picLocks noChangeAspect="1"/>
          </p:cNvPicPr>
          <p:nvPr/>
        </p:nvPicPr>
        <p:blipFill>
          <a:blip r:embed="rId4"/>
          <a:stretch>
            <a:fillRect/>
          </a:stretch>
        </p:blipFill>
        <p:spPr>
          <a:xfrm>
            <a:off x="6079957" y="3878736"/>
            <a:ext cx="5985857" cy="1400200"/>
          </a:xfrm>
          <a:prstGeom prst="rect">
            <a:avLst/>
          </a:prstGeom>
        </p:spPr>
      </p:pic>
      <p:sp>
        <p:nvSpPr>
          <p:cNvPr id="12" name="Rectangle 11"/>
          <p:cNvSpPr/>
          <p:nvPr/>
        </p:nvSpPr>
        <p:spPr>
          <a:xfrm>
            <a:off x="6396158" y="5501586"/>
            <a:ext cx="5353453" cy="369332"/>
          </a:xfrm>
          <a:prstGeom prst="rect">
            <a:avLst/>
          </a:prstGeom>
        </p:spPr>
        <p:txBody>
          <a:bodyPr wrap="none">
            <a:spAutoFit/>
          </a:bodyPr>
          <a:lstStyle/>
          <a:p>
            <a:r>
              <a:rPr lang="en-US" dirty="0"/>
              <a:t>Why did you put the same name for each option?</a:t>
            </a:r>
            <a:endParaRPr lang="fr-FR" dirty="0"/>
          </a:p>
        </p:txBody>
      </p:sp>
    </p:spTree>
    <p:extLst>
      <p:ext uri="{BB962C8B-B14F-4D97-AF65-F5344CB8AC3E}">
        <p14:creationId xmlns:p14="http://schemas.microsoft.com/office/powerpoint/2010/main" val="25731408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924" y="754551"/>
            <a:ext cx="5518485" cy="1569660"/>
          </a:xfrm>
          <a:prstGeom prst="rect">
            <a:avLst/>
          </a:prstGeom>
        </p:spPr>
        <p:txBody>
          <a:bodyPr wrap="square">
            <a:spAutoFit/>
          </a:bodyPr>
          <a:lstStyle/>
          <a:p>
            <a:pPr algn="just"/>
            <a:r>
              <a:rPr lang="en-US" sz="1600" dirty="0"/>
              <a:t>Quite simply so that the browser knows which group your selection belongs to. Try to remove the attributes   name, you will see that it becomes possible to select all the option elements. However, this is not what we want; this is why they are linked together by giving them an identical name.</a:t>
            </a:r>
            <a:endParaRPr lang="fr-FR" sz="1600" dirty="0"/>
          </a:p>
        </p:txBody>
      </p:sp>
      <p:pic>
        <p:nvPicPr>
          <p:cNvPr id="5" name="Image 4"/>
          <p:cNvPicPr>
            <a:picLocks noChangeAspect="1"/>
          </p:cNvPicPr>
          <p:nvPr/>
        </p:nvPicPr>
        <p:blipFill>
          <a:blip r:embed="rId2"/>
          <a:stretch>
            <a:fillRect/>
          </a:stretch>
        </p:blipFill>
        <p:spPr>
          <a:xfrm>
            <a:off x="357011" y="2555972"/>
            <a:ext cx="5514398" cy="1221247"/>
          </a:xfrm>
          <a:prstGeom prst="rect">
            <a:avLst/>
          </a:prstGeom>
        </p:spPr>
      </p:pic>
      <p:sp>
        <p:nvSpPr>
          <p:cNvPr id="6" name="Rectangle 5"/>
          <p:cNvSpPr/>
          <p:nvPr/>
        </p:nvSpPr>
        <p:spPr>
          <a:xfrm>
            <a:off x="352924" y="4008980"/>
            <a:ext cx="5444009" cy="584775"/>
          </a:xfrm>
          <a:prstGeom prst="rect">
            <a:avLst/>
          </a:prstGeom>
        </p:spPr>
        <p:txBody>
          <a:bodyPr wrap="square">
            <a:spAutoFit/>
          </a:bodyPr>
          <a:lstStyle/>
          <a:p>
            <a:pPr algn="just"/>
            <a:r>
              <a:rPr lang="en-US" sz="1600" dirty="0"/>
              <a:t>If you have two different option zones, you must give   name each group a unique one:</a:t>
            </a:r>
            <a:endParaRPr lang="fr-FR" sz="1600" dirty="0"/>
          </a:p>
        </p:txBody>
      </p:sp>
      <p:pic>
        <p:nvPicPr>
          <p:cNvPr id="7" name="Image 6"/>
          <p:cNvPicPr>
            <a:picLocks noChangeAspect="1"/>
          </p:cNvPicPr>
          <p:nvPr/>
        </p:nvPicPr>
        <p:blipFill>
          <a:blip r:embed="rId3"/>
          <a:stretch>
            <a:fillRect/>
          </a:stretch>
        </p:blipFill>
        <p:spPr>
          <a:xfrm>
            <a:off x="6141258" y="696540"/>
            <a:ext cx="5484140" cy="4940113"/>
          </a:xfrm>
          <a:prstGeom prst="rect">
            <a:avLst/>
          </a:prstGeom>
        </p:spPr>
      </p:pic>
    </p:spTree>
    <p:extLst>
      <p:ext uri="{BB962C8B-B14F-4D97-AF65-F5344CB8AC3E}">
        <p14:creationId xmlns:p14="http://schemas.microsoft.com/office/powerpoint/2010/main" val="32913669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9440" y="388839"/>
            <a:ext cx="1358449" cy="338554"/>
          </a:xfrm>
          <a:prstGeom prst="rect">
            <a:avLst/>
          </a:prstGeom>
        </p:spPr>
        <p:txBody>
          <a:bodyPr wrap="none">
            <a:spAutoFit/>
          </a:bodyPr>
          <a:lstStyle/>
          <a:p>
            <a:r>
              <a:rPr lang="fr-FR" sz="1600" dirty="0" err="1"/>
              <a:t>Which</a:t>
            </a:r>
            <a:r>
              <a:rPr lang="fr-FR" sz="1600" dirty="0"/>
              <a:t> </a:t>
            </a:r>
            <a:r>
              <a:rPr lang="fr-FR" sz="1600" dirty="0" err="1"/>
              <a:t>give</a:t>
            </a:r>
            <a:r>
              <a:rPr lang="fr-FR" sz="1600" dirty="0"/>
              <a:t> :</a:t>
            </a:r>
          </a:p>
        </p:txBody>
      </p:sp>
      <p:pic>
        <p:nvPicPr>
          <p:cNvPr id="5" name="Image 4"/>
          <p:cNvPicPr>
            <a:picLocks noChangeAspect="1"/>
          </p:cNvPicPr>
          <p:nvPr/>
        </p:nvPicPr>
        <p:blipFill>
          <a:blip r:embed="rId2"/>
          <a:stretch>
            <a:fillRect/>
          </a:stretch>
        </p:blipFill>
        <p:spPr>
          <a:xfrm>
            <a:off x="399440" y="872207"/>
            <a:ext cx="5054876" cy="2382352"/>
          </a:xfrm>
          <a:prstGeom prst="rect">
            <a:avLst/>
          </a:prstGeom>
        </p:spPr>
      </p:pic>
      <p:sp>
        <p:nvSpPr>
          <p:cNvPr id="6" name="Rectangle 5"/>
          <p:cNvSpPr/>
          <p:nvPr/>
        </p:nvSpPr>
        <p:spPr>
          <a:xfrm>
            <a:off x="399440" y="3399373"/>
            <a:ext cx="6096000" cy="307777"/>
          </a:xfrm>
          <a:prstGeom prst="rect">
            <a:avLst/>
          </a:prstGeom>
        </p:spPr>
        <p:txBody>
          <a:bodyPr>
            <a:spAutoFit/>
          </a:bodyPr>
          <a:lstStyle/>
          <a:p>
            <a:r>
              <a:rPr lang="en-US" sz="1400" b="1" dirty="0" smtClean="0"/>
              <a:t>2- Insert </a:t>
            </a:r>
            <a:r>
              <a:rPr lang="en-US" sz="1400" b="1" dirty="0"/>
              <a:t>a drop-down list with the tags </a:t>
            </a:r>
            <a:r>
              <a:rPr lang="en-US" sz="1400" b="1" dirty="0" smtClean="0"/>
              <a:t>&lt;</a:t>
            </a:r>
            <a:r>
              <a:rPr lang="en-US" sz="1400" b="1" dirty="0"/>
              <a:t>select</a:t>
            </a:r>
            <a:r>
              <a:rPr lang="en-US" sz="1400" b="1" dirty="0" smtClean="0"/>
              <a:t>&gt; </a:t>
            </a:r>
            <a:r>
              <a:rPr lang="en-US" sz="1400" b="1" dirty="0"/>
              <a:t>and </a:t>
            </a:r>
            <a:r>
              <a:rPr lang="en-US" sz="1400" b="1" dirty="0" smtClean="0"/>
              <a:t>&lt;</a:t>
            </a:r>
            <a:r>
              <a:rPr lang="en-US" sz="1400" b="1" dirty="0"/>
              <a:t>option&gt;</a:t>
            </a:r>
            <a:endParaRPr lang="fr-FR" sz="1400" b="1" dirty="0"/>
          </a:p>
        </p:txBody>
      </p:sp>
      <p:sp>
        <p:nvSpPr>
          <p:cNvPr id="7" name="Rectangle 6"/>
          <p:cNvSpPr/>
          <p:nvPr/>
        </p:nvSpPr>
        <p:spPr>
          <a:xfrm>
            <a:off x="399440" y="3707150"/>
            <a:ext cx="5600307" cy="2246769"/>
          </a:xfrm>
          <a:prstGeom prst="rect">
            <a:avLst/>
          </a:prstGeom>
        </p:spPr>
        <p:txBody>
          <a:bodyPr wrap="square">
            <a:spAutoFit/>
          </a:bodyPr>
          <a:lstStyle/>
          <a:p>
            <a:r>
              <a:rPr lang="en-US" sz="1400" dirty="0"/>
              <a:t>The operation is a little different:</a:t>
            </a:r>
          </a:p>
          <a:p>
            <a:endParaRPr lang="en-US" sz="1400" dirty="0"/>
          </a:p>
          <a:p>
            <a:r>
              <a:rPr lang="en-US" sz="1400" dirty="0"/>
              <a:t>The tag is </a:t>
            </a:r>
            <a:r>
              <a:rPr lang="en-US" sz="1400" dirty="0" smtClean="0"/>
              <a:t>used </a:t>
            </a:r>
            <a:r>
              <a:rPr lang="en-US" sz="1400" b="1" i="1" dirty="0"/>
              <a:t>&lt;select&gt; &lt;/select</a:t>
            </a:r>
            <a:r>
              <a:rPr lang="en-US" sz="1400" b="1" i="1" dirty="0" smtClean="0"/>
              <a:t>&gt; </a:t>
            </a:r>
            <a:r>
              <a:rPr lang="en-US" sz="1400" dirty="0"/>
              <a:t>to indicate the start and end of the drop-down list .</a:t>
            </a:r>
          </a:p>
          <a:p>
            <a:endParaRPr lang="en-US" sz="1400" dirty="0"/>
          </a:p>
          <a:p>
            <a:r>
              <a:rPr lang="en-US" sz="1400" dirty="0"/>
              <a:t>We add the attribute   name  to the tag to give a name to the list .</a:t>
            </a:r>
          </a:p>
          <a:p>
            <a:endParaRPr lang="en-US" sz="1400" dirty="0"/>
          </a:p>
          <a:p>
            <a:r>
              <a:rPr lang="en-US" sz="1400" dirty="0"/>
              <a:t>Then, inside the </a:t>
            </a:r>
            <a:r>
              <a:rPr lang="en-US" sz="1400" b="1" i="1" dirty="0" smtClean="0"/>
              <a:t>&lt;</a:t>
            </a:r>
            <a:r>
              <a:rPr lang="en-US" sz="1400" b="1" i="1" dirty="0"/>
              <a:t>select</a:t>
            </a:r>
            <a:r>
              <a:rPr lang="en-US" sz="1400" b="1" i="1" dirty="0" smtClean="0"/>
              <a:t>&gt;&lt;/</a:t>
            </a:r>
            <a:r>
              <a:rPr lang="en-US" sz="1400" b="1" i="1" dirty="0"/>
              <a:t>select&gt;, </a:t>
            </a:r>
            <a:r>
              <a:rPr lang="en-US" sz="1400" dirty="0"/>
              <a:t>we place several tags  </a:t>
            </a:r>
            <a:r>
              <a:rPr lang="en-US" sz="1400" b="1" i="1" dirty="0"/>
              <a:t>&lt;option&gt; &lt;/option</a:t>
            </a:r>
            <a:r>
              <a:rPr lang="en-US" sz="1400" b="1" i="1" dirty="0" smtClean="0"/>
              <a:t>&gt; </a:t>
            </a:r>
            <a:r>
              <a:rPr lang="en-US" sz="1400" dirty="0"/>
              <a:t>(one per possible choice), to give each of them an attribute   value to identify what the visitor has chosen:</a:t>
            </a:r>
            <a:endParaRPr lang="fr-FR" sz="1400" dirty="0"/>
          </a:p>
        </p:txBody>
      </p:sp>
      <p:pic>
        <p:nvPicPr>
          <p:cNvPr id="8" name="Image 7"/>
          <p:cNvPicPr>
            <a:picLocks noChangeAspect="1"/>
          </p:cNvPicPr>
          <p:nvPr/>
        </p:nvPicPr>
        <p:blipFill>
          <a:blip r:embed="rId3"/>
          <a:stretch>
            <a:fillRect/>
          </a:stretch>
        </p:blipFill>
        <p:spPr>
          <a:xfrm>
            <a:off x="6352672" y="388839"/>
            <a:ext cx="5325979" cy="2052536"/>
          </a:xfrm>
          <a:prstGeom prst="rect">
            <a:avLst/>
          </a:prstGeom>
        </p:spPr>
      </p:pic>
      <p:sp>
        <p:nvSpPr>
          <p:cNvPr id="9" name="Rectangle 8"/>
          <p:cNvSpPr/>
          <p:nvPr/>
        </p:nvSpPr>
        <p:spPr>
          <a:xfrm>
            <a:off x="6352671" y="2542136"/>
            <a:ext cx="6031833" cy="738664"/>
          </a:xfrm>
          <a:prstGeom prst="rect">
            <a:avLst/>
          </a:prstGeom>
        </p:spPr>
        <p:txBody>
          <a:bodyPr wrap="square">
            <a:spAutoFit/>
          </a:bodyPr>
          <a:lstStyle/>
          <a:p>
            <a:r>
              <a:rPr lang="en-US" sz="1400" dirty="0"/>
              <a:t>If you want an option to be selected by default, use the attribute </a:t>
            </a:r>
            <a:r>
              <a:rPr lang="en-US" sz="1400" dirty="0" smtClean="0"/>
              <a:t>selected  </a:t>
            </a:r>
            <a:r>
              <a:rPr lang="en-US" sz="1400" dirty="0"/>
              <a:t>:</a:t>
            </a:r>
          </a:p>
          <a:p>
            <a:endParaRPr lang="en-US" sz="1400" dirty="0"/>
          </a:p>
        </p:txBody>
      </p:sp>
      <p:pic>
        <p:nvPicPr>
          <p:cNvPr id="10" name="Image 9"/>
          <p:cNvPicPr>
            <a:picLocks noChangeAspect="1"/>
          </p:cNvPicPr>
          <p:nvPr/>
        </p:nvPicPr>
        <p:blipFill>
          <a:blip r:embed="rId4"/>
          <a:stretch>
            <a:fillRect/>
          </a:stretch>
        </p:blipFill>
        <p:spPr>
          <a:xfrm>
            <a:off x="6352671" y="3087174"/>
            <a:ext cx="3442680" cy="266745"/>
          </a:xfrm>
          <a:prstGeom prst="rect">
            <a:avLst/>
          </a:prstGeom>
        </p:spPr>
      </p:pic>
      <p:sp>
        <p:nvSpPr>
          <p:cNvPr id="11" name="Rectangle 10"/>
          <p:cNvSpPr/>
          <p:nvPr/>
        </p:nvSpPr>
        <p:spPr>
          <a:xfrm>
            <a:off x="6323193" y="3427038"/>
            <a:ext cx="2692468" cy="307777"/>
          </a:xfrm>
          <a:prstGeom prst="rect">
            <a:avLst/>
          </a:prstGeom>
        </p:spPr>
        <p:txBody>
          <a:bodyPr wrap="none">
            <a:spAutoFit/>
          </a:bodyPr>
          <a:lstStyle/>
          <a:p>
            <a:r>
              <a:rPr lang="en-US" sz="1400" dirty="0"/>
              <a:t>Try it out to see what happens:</a:t>
            </a:r>
            <a:endParaRPr lang="fr-FR" sz="1400" dirty="0"/>
          </a:p>
        </p:txBody>
      </p:sp>
      <p:pic>
        <p:nvPicPr>
          <p:cNvPr id="12" name="Image 11"/>
          <p:cNvPicPr>
            <a:picLocks noChangeAspect="1"/>
          </p:cNvPicPr>
          <p:nvPr/>
        </p:nvPicPr>
        <p:blipFill>
          <a:blip r:embed="rId5"/>
          <a:stretch>
            <a:fillRect/>
          </a:stretch>
        </p:blipFill>
        <p:spPr>
          <a:xfrm>
            <a:off x="6560269" y="3898957"/>
            <a:ext cx="3219038" cy="795718"/>
          </a:xfrm>
          <a:prstGeom prst="rect">
            <a:avLst/>
          </a:prstGeom>
        </p:spPr>
      </p:pic>
      <p:sp>
        <p:nvSpPr>
          <p:cNvPr id="13" name="Rectangle 12"/>
          <p:cNvSpPr/>
          <p:nvPr/>
        </p:nvSpPr>
        <p:spPr>
          <a:xfrm>
            <a:off x="6096000" y="4830534"/>
            <a:ext cx="6096000" cy="1384995"/>
          </a:xfrm>
          <a:prstGeom prst="rect">
            <a:avLst/>
          </a:prstGeom>
        </p:spPr>
        <p:txBody>
          <a:bodyPr>
            <a:spAutoFit/>
          </a:bodyPr>
          <a:lstStyle/>
          <a:p>
            <a:r>
              <a:rPr lang="en-US" sz="1400" dirty="0"/>
              <a:t>Practice handling all of these option items with the </a:t>
            </a:r>
            <a:r>
              <a:rPr lang="en-US" sz="1400" dirty="0" err="1">
                <a:hlinkClick r:id="rId6"/>
              </a:rPr>
              <a:t>CodePen</a:t>
            </a:r>
            <a:r>
              <a:rPr lang="en-US" sz="1400" dirty="0">
                <a:hlinkClick r:id="rId6"/>
              </a:rPr>
              <a:t> P4C2 .</a:t>
            </a:r>
            <a:endParaRPr lang="en-US" sz="1400" dirty="0"/>
          </a:p>
          <a:p>
            <a:endParaRPr lang="en-US" sz="1400" dirty="0"/>
          </a:p>
          <a:p>
            <a:r>
              <a:rPr lang="en-US" sz="1400" dirty="0"/>
              <a:t>And that's all well and good, but normally we add a send button at the end of a form so that the visitor can send us the data entered, right?</a:t>
            </a:r>
          </a:p>
          <a:p>
            <a:endParaRPr lang="en-US" sz="1400" dirty="0"/>
          </a:p>
          <a:p>
            <a:r>
              <a:rPr lang="en-US" sz="1400" dirty="0"/>
              <a:t>Well seen ! This is what we see in the next chapter!</a:t>
            </a:r>
            <a:endParaRPr lang="fr-FR" sz="1400" dirty="0"/>
          </a:p>
        </p:txBody>
      </p:sp>
    </p:spTree>
    <p:extLst>
      <p:ext uri="{BB962C8B-B14F-4D97-AF65-F5344CB8AC3E}">
        <p14:creationId xmlns:p14="http://schemas.microsoft.com/office/powerpoint/2010/main" val="68478907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41511" y="902208"/>
            <a:ext cx="10058400" cy="4050792"/>
          </a:xfrm>
        </p:spPr>
        <p:txBody>
          <a:bodyPr>
            <a:normAutofit/>
          </a:bodyPr>
          <a:lstStyle/>
          <a:p>
            <a:r>
              <a:rPr lang="en-US" dirty="0"/>
              <a:t>A form is encompassed by the HTML </a:t>
            </a:r>
            <a:r>
              <a:rPr lang="en-US" dirty="0" smtClean="0"/>
              <a:t>tag </a:t>
            </a:r>
            <a:r>
              <a:rPr lang="en-US" b="1" i="1" dirty="0"/>
              <a:t>&lt;form&gt;&lt;/form&gt;  </a:t>
            </a:r>
            <a:r>
              <a:rPr lang="en-US" dirty="0"/>
              <a:t>to which the   method  and   attributes are added action</a:t>
            </a:r>
            <a:r>
              <a:rPr lang="en-US" dirty="0" smtClean="0"/>
              <a:t>.</a:t>
            </a:r>
            <a:endParaRPr lang="en-US" dirty="0"/>
          </a:p>
          <a:p>
            <a:r>
              <a:rPr lang="en-US" dirty="0"/>
              <a:t>Other HTML tags are then used to allow the site visitor to enter information</a:t>
            </a:r>
            <a:r>
              <a:rPr lang="en-US" dirty="0" smtClean="0"/>
              <a:t>:</a:t>
            </a:r>
            <a:endParaRPr lang="en-US" dirty="0"/>
          </a:p>
          <a:p>
            <a:r>
              <a:rPr lang="en-US" dirty="0"/>
              <a:t>the orphan </a:t>
            </a:r>
            <a:r>
              <a:rPr lang="en-US" dirty="0" smtClean="0"/>
              <a:t>tag </a:t>
            </a:r>
            <a:r>
              <a:rPr lang="en-US" b="1" i="1" dirty="0"/>
              <a:t>&lt;input&gt; </a:t>
            </a:r>
            <a:r>
              <a:rPr lang="en-US" dirty="0" smtClean="0"/>
              <a:t>for </a:t>
            </a:r>
            <a:r>
              <a:rPr lang="en-US" dirty="0"/>
              <a:t>a single-line input field</a:t>
            </a:r>
            <a:r>
              <a:rPr lang="en-US" dirty="0" smtClean="0"/>
              <a:t>;</a:t>
            </a:r>
            <a:endParaRPr lang="en-US" dirty="0"/>
          </a:p>
          <a:p>
            <a:r>
              <a:rPr lang="en-US" dirty="0"/>
              <a:t>the pair </a:t>
            </a:r>
            <a:r>
              <a:rPr lang="en-US" dirty="0" smtClean="0"/>
              <a:t>tag </a:t>
            </a:r>
            <a:r>
              <a:rPr lang="en-US" b="1" i="1" dirty="0"/>
              <a:t>&lt;</a:t>
            </a:r>
            <a:r>
              <a:rPr lang="en-US" b="1" i="1" dirty="0" err="1"/>
              <a:t>textarea</a:t>
            </a:r>
            <a:r>
              <a:rPr lang="en-US" b="1" i="1" dirty="0" smtClean="0"/>
              <a:t>&gt;&lt;/</a:t>
            </a:r>
            <a:r>
              <a:rPr lang="en-US" b="1" i="1" dirty="0" err="1"/>
              <a:t>textarea</a:t>
            </a:r>
            <a:r>
              <a:rPr lang="en-US" b="1" i="1" dirty="0"/>
              <a:t>&gt;  </a:t>
            </a:r>
            <a:r>
              <a:rPr lang="en-US" dirty="0"/>
              <a:t>for a multiline input field</a:t>
            </a:r>
            <a:r>
              <a:rPr lang="en-US" dirty="0" smtClean="0"/>
              <a:t>;</a:t>
            </a:r>
            <a:endParaRPr lang="en-US" dirty="0"/>
          </a:p>
          <a:p>
            <a:r>
              <a:rPr lang="en-US" dirty="0"/>
              <a:t>the pair </a:t>
            </a:r>
            <a:r>
              <a:rPr lang="en-US" dirty="0" smtClean="0"/>
              <a:t>tag </a:t>
            </a:r>
            <a:r>
              <a:rPr lang="en-US" b="1" i="1" dirty="0"/>
              <a:t>&lt;select</a:t>
            </a:r>
            <a:r>
              <a:rPr lang="en-US" b="1" i="1" dirty="0" smtClean="0"/>
              <a:t>&gt;&lt;/</a:t>
            </a:r>
            <a:r>
              <a:rPr lang="en-US" b="1" i="1" dirty="0"/>
              <a:t>select&gt;  </a:t>
            </a:r>
            <a:r>
              <a:rPr lang="en-US" dirty="0"/>
              <a:t>followed by options with the pair </a:t>
            </a:r>
            <a:r>
              <a:rPr lang="en-US" dirty="0" smtClean="0"/>
              <a:t>tag </a:t>
            </a:r>
            <a:r>
              <a:rPr lang="en-US" b="1" i="1" dirty="0"/>
              <a:t>&lt;option&gt; &lt;/option</a:t>
            </a:r>
            <a:r>
              <a:rPr lang="en-US" b="1" i="1" dirty="0" smtClean="0"/>
              <a:t>&gt; </a:t>
            </a:r>
            <a:r>
              <a:rPr lang="en-US" dirty="0"/>
              <a:t>for a drop-down list</a:t>
            </a:r>
            <a:r>
              <a:rPr lang="en-US" dirty="0" smtClean="0"/>
              <a:t>.</a:t>
            </a:r>
            <a:endParaRPr lang="en-US" dirty="0"/>
          </a:p>
          <a:p>
            <a:r>
              <a:rPr lang="en-US" dirty="0"/>
              <a:t>The field </a:t>
            </a:r>
            <a:r>
              <a:rPr lang="en-US" b="1" i="1" dirty="0" smtClean="0"/>
              <a:t>&lt;</a:t>
            </a:r>
            <a:r>
              <a:rPr lang="en-US" b="1" i="1" dirty="0"/>
              <a:t>input&gt; </a:t>
            </a:r>
            <a:r>
              <a:rPr lang="en-US" dirty="0" smtClean="0"/>
              <a:t>can </a:t>
            </a:r>
            <a:r>
              <a:rPr lang="en-US" dirty="0"/>
              <a:t>also be configured to capture other types of data: email, URL, phone number, date, etc</a:t>
            </a:r>
            <a:r>
              <a:rPr lang="en-US" dirty="0" smtClean="0"/>
              <a:t>.</a:t>
            </a:r>
            <a:endParaRPr lang="en-US" dirty="0"/>
          </a:p>
          <a:p>
            <a:r>
              <a:rPr lang="en-US" dirty="0"/>
              <a:t>A label can be linked to any input with the attribute   for  corresponding to the id attribute for the field used.</a:t>
            </a:r>
            <a:endParaRPr lang="fr-FR" dirty="0"/>
          </a:p>
        </p:txBody>
      </p:sp>
    </p:spTree>
    <p:extLst>
      <p:ext uri="{BB962C8B-B14F-4D97-AF65-F5344CB8AC3E}">
        <p14:creationId xmlns:p14="http://schemas.microsoft.com/office/powerpoint/2010/main" val="358356556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941" y="1037346"/>
            <a:ext cx="5618141" cy="400110"/>
          </a:xfrm>
          <a:prstGeom prst="rect">
            <a:avLst/>
          </a:prstGeom>
        </p:spPr>
        <p:txBody>
          <a:bodyPr wrap="none">
            <a:spAutoFit/>
          </a:bodyPr>
          <a:lstStyle/>
          <a:p>
            <a:r>
              <a:rPr lang="en-US" sz="2000" b="1" dirty="0" smtClean="0"/>
              <a:t>III-Finalize </a:t>
            </a:r>
            <a:r>
              <a:rPr lang="en-US" sz="2000" b="1" dirty="0"/>
              <a:t>a form and add a submit button</a:t>
            </a:r>
            <a:endParaRPr lang="fr-FR" sz="2000" b="1" dirty="0"/>
          </a:p>
        </p:txBody>
      </p:sp>
      <p:sp>
        <p:nvSpPr>
          <p:cNvPr id="5" name="Rectangle 4"/>
          <p:cNvSpPr/>
          <p:nvPr/>
        </p:nvSpPr>
        <p:spPr>
          <a:xfrm>
            <a:off x="368784" y="1437456"/>
            <a:ext cx="5618140" cy="584775"/>
          </a:xfrm>
          <a:prstGeom prst="rect">
            <a:avLst/>
          </a:prstGeom>
        </p:spPr>
        <p:txBody>
          <a:bodyPr wrap="square">
            <a:spAutoFit/>
          </a:bodyPr>
          <a:lstStyle/>
          <a:p>
            <a:r>
              <a:rPr lang="en-US" sz="1600" dirty="0"/>
              <a:t>We just have to enhance our form with a few last features, then we can add the submit button of the form.</a:t>
            </a:r>
            <a:endParaRPr lang="fr-FR" sz="1600" dirty="0"/>
          </a:p>
        </p:txBody>
      </p:sp>
      <p:sp>
        <p:nvSpPr>
          <p:cNvPr id="6" name="Rectangle 5"/>
          <p:cNvSpPr/>
          <p:nvPr/>
        </p:nvSpPr>
        <p:spPr>
          <a:xfrm>
            <a:off x="368783" y="2099175"/>
            <a:ext cx="4504759" cy="369332"/>
          </a:xfrm>
          <a:prstGeom prst="rect">
            <a:avLst/>
          </a:prstGeom>
        </p:spPr>
        <p:txBody>
          <a:bodyPr wrap="none">
            <a:spAutoFit/>
          </a:bodyPr>
          <a:lstStyle/>
          <a:p>
            <a:r>
              <a:rPr lang="en-US" b="1" dirty="0" smtClean="0"/>
              <a:t>A- Group </a:t>
            </a:r>
            <a:r>
              <a:rPr lang="en-US" b="1" dirty="0"/>
              <a:t>fields with the tag </a:t>
            </a:r>
            <a:r>
              <a:rPr lang="en-US" b="1" dirty="0" smtClean="0"/>
              <a:t>&lt;</a:t>
            </a:r>
            <a:r>
              <a:rPr lang="en-US" b="1" dirty="0" err="1"/>
              <a:t>fieldset</a:t>
            </a:r>
            <a:r>
              <a:rPr lang="en-US" b="1" dirty="0"/>
              <a:t>&gt;</a:t>
            </a:r>
            <a:endParaRPr lang="fr-FR" b="1" dirty="0"/>
          </a:p>
        </p:txBody>
      </p:sp>
      <p:sp>
        <p:nvSpPr>
          <p:cNvPr id="7" name="Rectangle 6"/>
          <p:cNvSpPr/>
          <p:nvPr/>
        </p:nvSpPr>
        <p:spPr>
          <a:xfrm>
            <a:off x="368783" y="2545451"/>
            <a:ext cx="5438459" cy="1569660"/>
          </a:xfrm>
          <a:prstGeom prst="rect">
            <a:avLst/>
          </a:prstGeom>
        </p:spPr>
        <p:txBody>
          <a:bodyPr wrap="square">
            <a:spAutoFit/>
          </a:bodyPr>
          <a:lstStyle/>
          <a:p>
            <a:pPr algn="just"/>
            <a:r>
              <a:rPr lang="en-US" sz="1600" dirty="0"/>
              <a:t>If your form is getting bigger and has a lot of fields, it may be useful to group them into several tags  </a:t>
            </a:r>
            <a:r>
              <a:rPr lang="en-US" sz="1600" b="1" i="1" dirty="0"/>
              <a:t>&lt;</a:t>
            </a:r>
            <a:r>
              <a:rPr lang="en-US" sz="1600" b="1" i="1" dirty="0" err="1"/>
              <a:t>fieldset</a:t>
            </a:r>
            <a:r>
              <a:rPr lang="en-US" sz="1600" b="1" i="1" dirty="0"/>
              <a:t>&gt;.</a:t>
            </a:r>
          </a:p>
          <a:p>
            <a:pPr algn="just"/>
            <a:endParaRPr lang="en-US" sz="1600" dirty="0"/>
          </a:p>
          <a:p>
            <a:pPr algn="just"/>
            <a:r>
              <a:rPr lang="en-US" sz="1600" dirty="0" smtClean="0"/>
              <a:t>Each </a:t>
            </a:r>
            <a:r>
              <a:rPr lang="en-US" sz="1600" b="1" i="1" dirty="0" smtClean="0"/>
              <a:t>&lt;</a:t>
            </a:r>
            <a:r>
              <a:rPr lang="en-US" sz="1600" b="1" i="1" dirty="0" err="1" smtClean="0"/>
              <a:t>fieldset</a:t>
            </a:r>
            <a:r>
              <a:rPr lang="en-US" sz="1600" b="1" i="1" dirty="0" smtClean="0"/>
              <a:t>&gt; </a:t>
            </a:r>
            <a:r>
              <a:rPr lang="en-US" sz="1600" dirty="0" smtClean="0"/>
              <a:t>can </a:t>
            </a:r>
            <a:r>
              <a:rPr lang="en-US" sz="1600" dirty="0"/>
              <a:t>contain a caption with the tag </a:t>
            </a:r>
            <a:r>
              <a:rPr lang="en-US" sz="1600" b="1" i="1" dirty="0"/>
              <a:t>&lt;legend&gt;. </a:t>
            </a:r>
            <a:r>
              <a:rPr lang="en-US" sz="1600" dirty="0"/>
              <a:t>Look at this example:</a:t>
            </a:r>
            <a:endParaRPr lang="fr-FR" sz="1600" dirty="0"/>
          </a:p>
        </p:txBody>
      </p:sp>
      <p:pic>
        <p:nvPicPr>
          <p:cNvPr id="8" name="Image 7"/>
          <p:cNvPicPr>
            <a:picLocks noChangeAspect="1"/>
          </p:cNvPicPr>
          <p:nvPr/>
        </p:nvPicPr>
        <p:blipFill>
          <a:blip r:embed="rId2"/>
          <a:stretch>
            <a:fillRect/>
          </a:stretch>
        </p:blipFill>
        <p:spPr>
          <a:xfrm>
            <a:off x="6253807" y="406053"/>
            <a:ext cx="5656165" cy="5818284"/>
          </a:xfrm>
          <a:prstGeom prst="rect">
            <a:avLst/>
          </a:prstGeom>
        </p:spPr>
      </p:pic>
    </p:spTree>
    <p:extLst>
      <p:ext uri="{BB962C8B-B14F-4D97-AF65-F5344CB8AC3E}">
        <p14:creationId xmlns:p14="http://schemas.microsoft.com/office/powerpoint/2010/main" val="28203302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2926" y="433138"/>
            <a:ext cx="5646821" cy="523220"/>
          </a:xfrm>
          <a:prstGeom prst="rect">
            <a:avLst/>
          </a:prstGeom>
        </p:spPr>
        <p:txBody>
          <a:bodyPr wrap="square">
            <a:spAutoFit/>
          </a:bodyPr>
          <a:lstStyle/>
          <a:p>
            <a:r>
              <a:rPr lang="en-US" sz="1400" dirty="0"/>
              <a:t>We add a little CSS to have a style on our  </a:t>
            </a:r>
            <a:r>
              <a:rPr lang="en-US" sz="1400" b="1" i="1" dirty="0" err="1"/>
              <a:t>fieldset</a:t>
            </a:r>
            <a:r>
              <a:rPr lang="en-US" sz="1400" dirty="0"/>
              <a:t> and here is the result:</a:t>
            </a:r>
            <a:endParaRPr lang="fr-FR" sz="1400" dirty="0"/>
          </a:p>
        </p:txBody>
      </p:sp>
      <p:pic>
        <p:nvPicPr>
          <p:cNvPr id="6" name="Image 5"/>
          <p:cNvPicPr>
            <a:picLocks noChangeAspect="1"/>
          </p:cNvPicPr>
          <p:nvPr/>
        </p:nvPicPr>
        <p:blipFill>
          <a:blip r:embed="rId2"/>
          <a:stretch>
            <a:fillRect/>
          </a:stretch>
        </p:blipFill>
        <p:spPr>
          <a:xfrm>
            <a:off x="269400" y="956358"/>
            <a:ext cx="5730347" cy="1722674"/>
          </a:xfrm>
          <a:prstGeom prst="rect">
            <a:avLst/>
          </a:prstGeom>
        </p:spPr>
      </p:pic>
      <p:sp>
        <p:nvSpPr>
          <p:cNvPr id="7" name="Rectangle 6"/>
          <p:cNvSpPr/>
          <p:nvPr/>
        </p:nvSpPr>
        <p:spPr>
          <a:xfrm>
            <a:off x="336883" y="2679032"/>
            <a:ext cx="5678906" cy="523220"/>
          </a:xfrm>
          <a:prstGeom prst="rect">
            <a:avLst/>
          </a:prstGeom>
        </p:spPr>
        <p:txBody>
          <a:bodyPr wrap="square">
            <a:spAutoFit/>
          </a:bodyPr>
          <a:lstStyle/>
          <a:p>
            <a:r>
              <a:rPr lang="en-US" sz="1400" dirty="0"/>
              <a:t>You see: each group is like "framed". This allows you to add style, and visually separate your elements from each other.</a:t>
            </a:r>
            <a:endParaRPr lang="fr-FR" sz="1400" dirty="0"/>
          </a:p>
        </p:txBody>
      </p:sp>
      <p:sp>
        <p:nvSpPr>
          <p:cNvPr id="8" name="Rectangle 7"/>
          <p:cNvSpPr/>
          <p:nvPr/>
        </p:nvSpPr>
        <p:spPr>
          <a:xfrm>
            <a:off x="352926" y="3388713"/>
            <a:ext cx="4820743" cy="307777"/>
          </a:xfrm>
          <a:prstGeom prst="rect">
            <a:avLst/>
          </a:prstGeom>
        </p:spPr>
        <p:txBody>
          <a:bodyPr wrap="none">
            <a:spAutoFit/>
          </a:bodyPr>
          <a:lstStyle/>
          <a:p>
            <a:r>
              <a:rPr lang="en-US" sz="1400" dirty="0"/>
              <a:t>Manipulate the result obtained with the  </a:t>
            </a:r>
            <a:r>
              <a:rPr lang="en-US" sz="1400" dirty="0" err="1">
                <a:hlinkClick r:id="rId3"/>
              </a:rPr>
              <a:t>CodePen</a:t>
            </a:r>
            <a:r>
              <a:rPr lang="en-US" sz="1400" dirty="0">
                <a:hlinkClick r:id="rId3"/>
              </a:rPr>
              <a:t> P4C3 </a:t>
            </a:r>
            <a:r>
              <a:rPr lang="en-US" sz="1400" dirty="0"/>
              <a:t>.</a:t>
            </a:r>
            <a:endParaRPr lang="fr-FR" sz="1400" dirty="0"/>
          </a:p>
        </p:txBody>
      </p:sp>
      <p:sp>
        <p:nvSpPr>
          <p:cNvPr id="9" name="Rectangle 8"/>
          <p:cNvSpPr/>
          <p:nvPr/>
        </p:nvSpPr>
        <p:spPr>
          <a:xfrm>
            <a:off x="242231" y="3766828"/>
            <a:ext cx="5868210" cy="400110"/>
          </a:xfrm>
          <a:prstGeom prst="rect">
            <a:avLst/>
          </a:prstGeom>
        </p:spPr>
        <p:txBody>
          <a:bodyPr wrap="none">
            <a:spAutoFit/>
          </a:bodyPr>
          <a:lstStyle/>
          <a:p>
            <a:r>
              <a:rPr lang="en-US" sz="2000" b="1" dirty="0" smtClean="0"/>
              <a:t>B- Automatically </a:t>
            </a:r>
            <a:r>
              <a:rPr lang="en-US" sz="2000" b="1" dirty="0"/>
              <a:t>select a field with autofocus</a:t>
            </a:r>
            <a:endParaRPr lang="fr-FR" sz="2000" b="1" dirty="0"/>
          </a:p>
        </p:txBody>
      </p:sp>
      <p:sp>
        <p:nvSpPr>
          <p:cNvPr id="10" name="Rectangle 9"/>
          <p:cNvSpPr/>
          <p:nvPr/>
        </p:nvSpPr>
        <p:spPr>
          <a:xfrm>
            <a:off x="336883" y="4166938"/>
            <a:ext cx="5678906" cy="1600438"/>
          </a:xfrm>
          <a:prstGeom prst="rect">
            <a:avLst/>
          </a:prstGeom>
        </p:spPr>
        <p:txBody>
          <a:bodyPr wrap="square">
            <a:spAutoFit/>
          </a:bodyPr>
          <a:lstStyle/>
          <a:p>
            <a:pPr algn="just"/>
            <a:r>
              <a:rPr lang="en-US" sz="1400" dirty="0"/>
              <a:t>You can also automatically place the cursor in one of the fields of your form, with the </a:t>
            </a:r>
            <a:r>
              <a:rPr lang="en-US" sz="1400" dirty="0" smtClean="0"/>
              <a:t>attribute </a:t>
            </a:r>
            <a:r>
              <a:rPr lang="en-US" sz="1400" b="1" i="1" dirty="0"/>
              <a:t>autofocus</a:t>
            </a:r>
            <a:r>
              <a:rPr lang="en-US" sz="1400" dirty="0"/>
              <a:t>. As soon as the visitor loads the page, the cursor will move to this field. This is very convenient from a user experience point of view.</a:t>
            </a:r>
          </a:p>
          <a:p>
            <a:pPr algn="just"/>
            <a:endParaRPr lang="en-US" sz="1400" dirty="0"/>
          </a:p>
          <a:p>
            <a:pPr algn="just"/>
            <a:r>
              <a:rPr lang="en-US" sz="1400" dirty="0"/>
              <a:t>For example, for the cursor to be in the field by </a:t>
            </a:r>
            <a:r>
              <a:rPr lang="en-US" sz="1400" dirty="0" smtClean="0"/>
              <a:t>default </a:t>
            </a:r>
            <a:r>
              <a:rPr lang="en-US" sz="1400" b="1" i="1" dirty="0" err="1"/>
              <a:t>prenom</a:t>
            </a:r>
            <a:r>
              <a:rPr lang="en-US" sz="1400" dirty="0"/>
              <a:t>, we write:</a:t>
            </a:r>
            <a:endParaRPr lang="fr-FR" sz="1400" dirty="0"/>
          </a:p>
        </p:txBody>
      </p:sp>
      <p:pic>
        <p:nvPicPr>
          <p:cNvPr id="11" name="Image 10"/>
          <p:cNvPicPr>
            <a:picLocks noChangeAspect="1"/>
          </p:cNvPicPr>
          <p:nvPr/>
        </p:nvPicPr>
        <p:blipFill>
          <a:blip r:embed="rId4"/>
          <a:stretch>
            <a:fillRect/>
          </a:stretch>
        </p:blipFill>
        <p:spPr>
          <a:xfrm>
            <a:off x="242231" y="5767376"/>
            <a:ext cx="5689066" cy="400110"/>
          </a:xfrm>
          <a:prstGeom prst="rect">
            <a:avLst/>
          </a:prstGeom>
        </p:spPr>
      </p:pic>
      <p:sp>
        <p:nvSpPr>
          <p:cNvPr id="12" name="Rectangle 11"/>
          <p:cNvSpPr/>
          <p:nvPr/>
        </p:nvSpPr>
        <p:spPr>
          <a:xfrm>
            <a:off x="6492883" y="433138"/>
            <a:ext cx="5347682" cy="400110"/>
          </a:xfrm>
          <a:prstGeom prst="rect">
            <a:avLst/>
          </a:prstGeom>
        </p:spPr>
        <p:txBody>
          <a:bodyPr wrap="none">
            <a:spAutoFit/>
          </a:bodyPr>
          <a:lstStyle/>
          <a:p>
            <a:r>
              <a:rPr lang="en-US" sz="2000" b="1" dirty="0" smtClean="0"/>
              <a:t>C- Make </a:t>
            </a:r>
            <a:r>
              <a:rPr lang="en-US" sz="2000" b="1" dirty="0"/>
              <a:t>a field mandatory with </a:t>
            </a:r>
            <a:r>
              <a:rPr lang="en-US" sz="2000" b="1" i="1" dirty="0"/>
              <a:t>required</a:t>
            </a:r>
            <a:endParaRPr lang="fr-FR" sz="2000" b="1" i="1" dirty="0"/>
          </a:p>
        </p:txBody>
      </p:sp>
      <p:sp>
        <p:nvSpPr>
          <p:cNvPr id="14" name="Rectangle 13"/>
          <p:cNvSpPr/>
          <p:nvPr/>
        </p:nvSpPr>
        <p:spPr>
          <a:xfrm>
            <a:off x="6492883" y="892702"/>
            <a:ext cx="5478289" cy="523220"/>
          </a:xfrm>
          <a:prstGeom prst="rect">
            <a:avLst/>
          </a:prstGeom>
        </p:spPr>
        <p:txBody>
          <a:bodyPr wrap="square">
            <a:spAutoFit/>
          </a:bodyPr>
          <a:lstStyle/>
          <a:p>
            <a:r>
              <a:rPr lang="en-US" sz="1400" dirty="0"/>
              <a:t>You can also make a field mandatory, by giving it the attribute </a:t>
            </a:r>
            <a:r>
              <a:rPr lang="en-US" sz="1400" b="1" i="1" dirty="0"/>
              <a:t>required</a:t>
            </a:r>
            <a:r>
              <a:rPr lang="en-US" sz="1400" dirty="0"/>
              <a:t>.</a:t>
            </a:r>
            <a:endParaRPr lang="fr-FR" sz="1400" dirty="0"/>
          </a:p>
        </p:txBody>
      </p:sp>
      <p:pic>
        <p:nvPicPr>
          <p:cNvPr id="15" name="Image 14"/>
          <p:cNvPicPr>
            <a:picLocks noChangeAspect="1"/>
          </p:cNvPicPr>
          <p:nvPr/>
        </p:nvPicPr>
        <p:blipFill>
          <a:blip r:embed="rId5"/>
          <a:stretch>
            <a:fillRect/>
          </a:stretch>
        </p:blipFill>
        <p:spPr>
          <a:xfrm>
            <a:off x="6719880" y="1415922"/>
            <a:ext cx="4820881" cy="316625"/>
          </a:xfrm>
          <a:prstGeom prst="rect">
            <a:avLst/>
          </a:prstGeom>
        </p:spPr>
      </p:pic>
      <p:pic>
        <p:nvPicPr>
          <p:cNvPr id="16" name="Image 15"/>
          <p:cNvPicPr>
            <a:picLocks noChangeAspect="1"/>
          </p:cNvPicPr>
          <p:nvPr/>
        </p:nvPicPr>
        <p:blipFill>
          <a:blip r:embed="rId6"/>
          <a:stretch>
            <a:fillRect/>
          </a:stretch>
        </p:blipFill>
        <p:spPr>
          <a:xfrm>
            <a:off x="6666066" y="1939142"/>
            <a:ext cx="5174499" cy="1929323"/>
          </a:xfrm>
          <a:prstGeom prst="rect">
            <a:avLst/>
          </a:prstGeom>
        </p:spPr>
      </p:pic>
      <p:sp>
        <p:nvSpPr>
          <p:cNvPr id="17" name="Rectangle 16"/>
          <p:cNvSpPr/>
          <p:nvPr/>
        </p:nvSpPr>
        <p:spPr>
          <a:xfrm>
            <a:off x="6620648" y="3995115"/>
            <a:ext cx="4455835" cy="307777"/>
          </a:xfrm>
          <a:prstGeom prst="rect">
            <a:avLst/>
          </a:prstGeom>
        </p:spPr>
        <p:txBody>
          <a:bodyPr wrap="none">
            <a:spAutoFit/>
          </a:bodyPr>
          <a:lstStyle/>
          <a:p>
            <a:r>
              <a:rPr lang="en-US" sz="1400" dirty="0"/>
              <a:t>Example to color the background of required fields:</a:t>
            </a:r>
            <a:endParaRPr lang="fr-FR" sz="1400" dirty="0"/>
          </a:p>
        </p:txBody>
      </p:sp>
      <p:pic>
        <p:nvPicPr>
          <p:cNvPr id="18" name="Image 17"/>
          <p:cNvPicPr>
            <a:picLocks noChangeAspect="1"/>
          </p:cNvPicPr>
          <p:nvPr/>
        </p:nvPicPr>
        <p:blipFill>
          <a:blip r:embed="rId7"/>
          <a:stretch>
            <a:fillRect/>
          </a:stretch>
        </p:blipFill>
        <p:spPr>
          <a:xfrm>
            <a:off x="7149625" y="4429542"/>
            <a:ext cx="3179177" cy="736016"/>
          </a:xfrm>
          <a:prstGeom prst="rect">
            <a:avLst/>
          </a:prstGeom>
        </p:spPr>
      </p:pic>
    </p:spTree>
    <p:extLst>
      <p:ext uri="{BB962C8B-B14F-4D97-AF65-F5344CB8AC3E}">
        <p14:creationId xmlns:p14="http://schemas.microsoft.com/office/powerpoint/2010/main" val="34093308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289" y="404881"/>
            <a:ext cx="5453994" cy="369332"/>
          </a:xfrm>
          <a:prstGeom prst="rect">
            <a:avLst/>
          </a:prstGeom>
        </p:spPr>
        <p:txBody>
          <a:bodyPr wrap="none">
            <a:spAutoFit/>
          </a:bodyPr>
          <a:lstStyle/>
          <a:p>
            <a:r>
              <a:rPr lang="en-US" b="1" dirty="0" smtClean="0"/>
              <a:t>D- Create </a:t>
            </a:r>
            <a:r>
              <a:rPr lang="en-US" b="1" dirty="0"/>
              <a:t>the form submit button </a:t>
            </a:r>
            <a:r>
              <a:rPr lang="en-US" b="1" dirty="0" smtClean="0"/>
              <a:t>with </a:t>
            </a:r>
            <a:r>
              <a:rPr lang="en-US" b="1" dirty="0"/>
              <a:t>&lt;input&gt;</a:t>
            </a:r>
            <a:endParaRPr lang="fr-FR" b="1" dirty="0"/>
          </a:p>
        </p:txBody>
      </p:sp>
      <p:sp>
        <p:nvSpPr>
          <p:cNvPr id="5" name="Rectangle 4"/>
          <p:cNvSpPr/>
          <p:nvPr/>
        </p:nvSpPr>
        <p:spPr>
          <a:xfrm>
            <a:off x="338290" y="774213"/>
            <a:ext cx="5453994" cy="3970318"/>
          </a:xfrm>
          <a:prstGeom prst="rect">
            <a:avLst/>
          </a:prstGeom>
        </p:spPr>
        <p:txBody>
          <a:bodyPr wrap="square">
            <a:spAutoFit/>
          </a:bodyPr>
          <a:lstStyle/>
          <a:p>
            <a:pPr algn="just"/>
            <a:r>
              <a:rPr lang="en-US" sz="1400" dirty="0"/>
              <a:t>To create the send button, it is still the tag   &lt;input&gt;  that we use.</a:t>
            </a:r>
          </a:p>
          <a:p>
            <a:pPr algn="just"/>
            <a:endParaRPr lang="en-US" sz="1400" dirty="0"/>
          </a:p>
          <a:p>
            <a:pPr algn="just"/>
            <a:r>
              <a:rPr lang="en-US" sz="1400" dirty="0"/>
              <a:t>It exists in four versions:</a:t>
            </a:r>
          </a:p>
          <a:p>
            <a:pPr algn="just"/>
            <a:endParaRPr lang="en-US" sz="1400" dirty="0"/>
          </a:p>
          <a:p>
            <a:pPr marL="342900" indent="-342900" algn="just">
              <a:buFont typeface="+mj-lt"/>
              <a:buAutoNum type="arabicPeriod"/>
            </a:pPr>
            <a:r>
              <a:rPr lang="en-US" sz="1400" b="1" dirty="0"/>
              <a:t>type="submit"  </a:t>
            </a:r>
            <a:r>
              <a:rPr lang="en-US" sz="1400" dirty="0"/>
              <a:t>: </a:t>
            </a:r>
            <a:r>
              <a:rPr lang="en-US" sz="1400" b="1" dirty="0"/>
              <a:t>this is the one you will use most often</a:t>
            </a:r>
            <a:r>
              <a:rPr lang="en-US" sz="1400" dirty="0"/>
              <a:t>. The visitor will be taken to the page specified in the   action  form attribute</a:t>
            </a:r>
            <a:r>
              <a:rPr lang="en-US" sz="1400" dirty="0" smtClean="0"/>
              <a:t>.</a:t>
            </a:r>
            <a:endParaRPr lang="en-US" sz="1400" dirty="0"/>
          </a:p>
          <a:p>
            <a:pPr marL="342900" indent="-342900" algn="just">
              <a:buFont typeface="+mj-lt"/>
              <a:buAutoNum type="arabicPeriod"/>
            </a:pPr>
            <a:r>
              <a:rPr lang="en-US" sz="1400" b="1" dirty="0"/>
              <a:t>type="reset"  </a:t>
            </a:r>
            <a:r>
              <a:rPr lang="en-US" sz="1400" dirty="0"/>
              <a:t>: reset of the form (test to see</a:t>
            </a:r>
            <a:r>
              <a:rPr lang="en-US" sz="1400" dirty="0" smtClean="0"/>
              <a:t>).</a:t>
            </a:r>
            <a:endParaRPr lang="en-US" sz="1400" dirty="0"/>
          </a:p>
          <a:p>
            <a:pPr marL="342900" indent="-342900" algn="just">
              <a:buFont typeface="+mj-lt"/>
              <a:buAutoNum type="arabicPeriod"/>
            </a:pPr>
            <a:r>
              <a:rPr lang="en-US" sz="1400" b="1" dirty="0"/>
              <a:t>type="image"  </a:t>
            </a:r>
            <a:r>
              <a:rPr lang="en-US" sz="1400" dirty="0"/>
              <a:t>: equivalent of the button   submit, presented this time in the form of an image. Add the </a:t>
            </a:r>
            <a:r>
              <a:rPr lang="en-US" sz="1400" dirty="0" smtClean="0"/>
              <a:t>attribute </a:t>
            </a:r>
            <a:r>
              <a:rPr lang="en-US" sz="1400" dirty="0" err="1" smtClean="0"/>
              <a:t>src</a:t>
            </a:r>
            <a:r>
              <a:rPr lang="en-US" sz="1400" dirty="0" smtClean="0"/>
              <a:t> to </a:t>
            </a:r>
            <a:r>
              <a:rPr lang="en-US" sz="1400" dirty="0"/>
              <a:t>indicate the URL of the image</a:t>
            </a:r>
            <a:r>
              <a:rPr lang="en-US" sz="1400" dirty="0" smtClean="0"/>
              <a:t>.</a:t>
            </a:r>
            <a:endParaRPr lang="en-US" sz="1400" dirty="0"/>
          </a:p>
          <a:p>
            <a:pPr marL="342900" indent="-342900" algn="just">
              <a:buFont typeface="+mj-lt"/>
              <a:buAutoNum type="arabicPeriod"/>
            </a:pPr>
            <a:r>
              <a:rPr lang="en-US" sz="1400" b="1" dirty="0"/>
              <a:t>type="button"  </a:t>
            </a:r>
            <a:r>
              <a:rPr lang="en-US" sz="1400" dirty="0"/>
              <a:t>: generic button, which will (by default) have no effect. Typically, this button is handled in JavaScript to perform actions on the page, but we won't learn how to do that in this course.</a:t>
            </a:r>
          </a:p>
          <a:p>
            <a:pPr algn="just"/>
            <a:endParaRPr lang="en-US" sz="1400" dirty="0"/>
          </a:p>
          <a:p>
            <a:pPr algn="just"/>
            <a:r>
              <a:rPr lang="en-US" sz="1400" dirty="0"/>
              <a:t>You can change the text displayed inside the buttons with the </a:t>
            </a:r>
            <a:r>
              <a:rPr lang="en-US" sz="1400" dirty="0" smtClean="0"/>
              <a:t>attribute </a:t>
            </a:r>
            <a:r>
              <a:rPr lang="en-US" sz="1400" b="1" dirty="0"/>
              <a:t>value</a:t>
            </a:r>
            <a:r>
              <a:rPr lang="en-US" sz="1400" dirty="0"/>
              <a:t> :</a:t>
            </a:r>
            <a:endParaRPr lang="fr-FR" sz="1400" dirty="0"/>
          </a:p>
        </p:txBody>
      </p:sp>
      <p:pic>
        <p:nvPicPr>
          <p:cNvPr id="6" name="Image 5"/>
          <p:cNvPicPr>
            <a:picLocks noChangeAspect="1"/>
          </p:cNvPicPr>
          <p:nvPr/>
        </p:nvPicPr>
        <p:blipFill>
          <a:blip r:embed="rId2"/>
          <a:stretch>
            <a:fillRect/>
          </a:stretch>
        </p:blipFill>
        <p:spPr>
          <a:xfrm>
            <a:off x="519235" y="4744531"/>
            <a:ext cx="4970688" cy="407851"/>
          </a:xfrm>
          <a:prstGeom prst="rect">
            <a:avLst/>
          </a:prstGeom>
        </p:spPr>
      </p:pic>
      <p:sp>
        <p:nvSpPr>
          <p:cNvPr id="7" name="Rectangle 6"/>
          <p:cNvSpPr/>
          <p:nvPr/>
        </p:nvSpPr>
        <p:spPr>
          <a:xfrm>
            <a:off x="338289" y="5274987"/>
            <a:ext cx="4092082" cy="307777"/>
          </a:xfrm>
          <a:prstGeom prst="rect">
            <a:avLst/>
          </a:prstGeom>
        </p:spPr>
        <p:txBody>
          <a:bodyPr wrap="none">
            <a:spAutoFit/>
          </a:bodyPr>
          <a:lstStyle/>
          <a:p>
            <a:r>
              <a:rPr lang="en-US" sz="1400" dirty="0"/>
              <a:t>Which gives us an input that looks like a button:</a:t>
            </a:r>
            <a:endParaRPr lang="fr-FR" sz="1400" dirty="0"/>
          </a:p>
        </p:txBody>
      </p:sp>
      <p:pic>
        <p:nvPicPr>
          <p:cNvPr id="8" name="Image 7"/>
          <p:cNvPicPr>
            <a:picLocks noChangeAspect="1"/>
          </p:cNvPicPr>
          <p:nvPr/>
        </p:nvPicPr>
        <p:blipFill>
          <a:blip r:embed="rId3"/>
          <a:stretch>
            <a:fillRect/>
          </a:stretch>
        </p:blipFill>
        <p:spPr>
          <a:xfrm>
            <a:off x="519235" y="5680195"/>
            <a:ext cx="1331783" cy="530456"/>
          </a:xfrm>
          <a:prstGeom prst="rect">
            <a:avLst/>
          </a:prstGeom>
        </p:spPr>
      </p:pic>
      <p:pic>
        <p:nvPicPr>
          <p:cNvPr id="9" name="Image 8"/>
          <p:cNvPicPr>
            <a:picLocks noChangeAspect="1"/>
          </p:cNvPicPr>
          <p:nvPr/>
        </p:nvPicPr>
        <p:blipFill>
          <a:blip r:embed="rId4"/>
          <a:stretch>
            <a:fillRect/>
          </a:stretch>
        </p:blipFill>
        <p:spPr>
          <a:xfrm>
            <a:off x="6202090" y="499868"/>
            <a:ext cx="5440700" cy="687247"/>
          </a:xfrm>
          <a:prstGeom prst="rect">
            <a:avLst/>
          </a:prstGeom>
        </p:spPr>
      </p:pic>
      <p:sp>
        <p:nvSpPr>
          <p:cNvPr id="10" name="Rectangle 9"/>
          <p:cNvSpPr/>
          <p:nvPr/>
        </p:nvSpPr>
        <p:spPr>
          <a:xfrm>
            <a:off x="6202090" y="1329951"/>
            <a:ext cx="5768350" cy="2031325"/>
          </a:xfrm>
          <a:prstGeom prst="rect">
            <a:avLst/>
          </a:prstGeom>
        </p:spPr>
        <p:txBody>
          <a:bodyPr wrap="square">
            <a:spAutoFit/>
          </a:bodyPr>
          <a:lstStyle/>
          <a:p>
            <a:pPr algn="just"/>
            <a:r>
              <a:rPr lang="en-US" sz="1400" dirty="0"/>
              <a:t>When you click on the button </a:t>
            </a:r>
            <a:r>
              <a:rPr lang="en-US" sz="1400" b="1" dirty="0" err="1"/>
              <a:t>Envoyer</a:t>
            </a:r>
            <a:r>
              <a:rPr lang="en-US" sz="1400" dirty="0"/>
              <a:t>, the form takes you to the page indicated in the </a:t>
            </a:r>
            <a:r>
              <a:rPr lang="en-US" sz="1400" dirty="0" smtClean="0"/>
              <a:t>attribute </a:t>
            </a:r>
            <a:r>
              <a:rPr lang="en-US" sz="1400" b="1" dirty="0"/>
              <a:t>action</a:t>
            </a:r>
            <a:r>
              <a:rPr lang="en-US" sz="1400" dirty="0"/>
              <a:t>. The only small problem is that we don't have a page to indicate in the backend here.</a:t>
            </a:r>
          </a:p>
          <a:p>
            <a:pPr algn="just"/>
            <a:endParaRPr lang="en-US" sz="1400" dirty="0"/>
          </a:p>
          <a:p>
            <a:pPr algn="just"/>
            <a:r>
              <a:rPr lang="en-US" sz="1400" dirty="0"/>
              <a:t>As I told you in the previous chapter, since we kept </a:t>
            </a:r>
            <a:r>
              <a:rPr lang="en-US" sz="1400" dirty="0" smtClean="0"/>
              <a:t>the </a:t>
            </a:r>
            <a:r>
              <a:rPr lang="en-US" sz="1400" b="1" dirty="0" smtClean="0"/>
              <a:t>action</a:t>
            </a:r>
            <a:r>
              <a:rPr lang="en-US" sz="1400" dirty="0" smtClean="0"/>
              <a:t> </a:t>
            </a:r>
            <a:r>
              <a:rPr lang="en-US" sz="1400" dirty="0"/>
              <a:t>empty attribute in the tag </a:t>
            </a:r>
            <a:r>
              <a:rPr lang="en-US" sz="1400" b="1" i="1" dirty="0" smtClean="0"/>
              <a:t>&lt;</a:t>
            </a:r>
            <a:r>
              <a:rPr lang="en-US" sz="1400" b="1" i="1" dirty="0"/>
              <a:t>form</a:t>
            </a:r>
            <a:r>
              <a:rPr lang="en-US" sz="1400" b="1" i="1" dirty="0" smtClean="0"/>
              <a:t>&gt;, </a:t>
            </a:r>
            <a:r>
              <a:rPr lang="en-US" sz="1400" dirty="0"/>
              <a:t>the browser understands that it must stay on the same page. On the other hand, if you look closely at the URL bar of your browser, you will see the content of your form appear following:</a:t>
            </a:r>
            <a:endParaRPr lang="fr-FR" sz="1400" dirty="0"/>
          </a:p>
        </p:txBody>
      </p:sp>
      <p:pic>
        <p:nvPicPr>
          <p:cNvPr id="11" name="Image 10"/>
          <p:cNvPicPr>
            <a:picLocks noChangeAspect="1"/>
          </p:cNvPicPr>
          <p:nvPr/>
        </p:nvPicPr>
        <p:blipFill>
          <a:blip r:embed="rId5"/>
          <a:stretch>
            <a:fillRect/>
          </a:stretch>
        </p:blipFill>
        <p:spPr>
          <a:xfrm>
            <a:off x="6202090" y="3361276"/>
            <a:ext cx="5736748" cy="841756"/>
          </a:xfrm>
          <a:prstGeom prst="rect">
            <a:avLst/>
          </a:prstGeom>
        </p:spPr>
      </p:pic>
      <p:sp>
        <p:nvSpPr>
          <p:cNvPr id="12" name="Rectangle 11"/>
          <p:cNvSpPr/>
          <p:nvPr/>
        </p:nvSpPr>
        <p:spPr>
          <a:xfrm>
            <a:off x="6202090" y="4308124"/>
            <a:ext cx="2329869" cy="307777"/>
          </a:xfrm>
          <a:prstGeom prst="rect">
            <a:avLst/>
          </a:prstGeom>
        </p:spPr>
        <p:txBody>
          <a:bodyPr wrap="none">
            <a:spAutoFit/>
          </a:bodyPr>
          <a:lstStyle/>
          <a:p>
            <a:r>
              <a:rPr lang="en-US" sz="1400" dirty="0"/>
              <a:t>So, something is going on!</a:t>
            </a:r>
            <a:endParaRPr lang="fr-FR" sz="1400" dirty="0"/>
          </a:p>
        </p:txBody>
      </p:sp>
      <p:pic>
        <p:nvPicPr>
          <p:cNvPr id="13" name="Image 12"/>
          <p:cNvPicPr>
            <a:picLocks noChangeAspect="1"/>
          </p:cNvPicPr>
          <p:nvPr/>
        </p:nvPicPr>
        <p:blipFill>
          <a:blip r:embed="rId6"/>
          <a:stretch>
            <a:fillRect/>
          </a:stretch>
        </p:blipFill>
        <p:spPr>
          <a:xfrm>
            <a:off x="6260492" y="4829603"/>
            <a:ext cx="5678346" cy="1198544"/>
          </a:xfrm>
          <a:prstGeom prst="rect">
            <a:avLst/>
          </a:prstGeom>
        </p:spPr>
      </p:pic>
    </p:spTree>
    <p:extLst>
      <p:ext uri="{BB962C8B-B14F-4D97-AF65-F5344CB8AC3E}">
        <p14:creationId xmlns:p14="http://schemas.microsoft.com/office/powerpoint/2010/main" val="1033169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451" y="380316"/>
            <a:ext cx="5651862" cy="1384995"/>
          </a:xfrm>
          <a:prstGeom prst="rect">
            <a:avLst/>
          </a:prstGeom>
        </p:spPr>
        <p:txBody>
          <a:bodyPr wrap="square">
            <a:spAutoFit/>
          </a:bodyPr>
          <a:lstStyle/>
          <a:p>
            <a:r>
              <a:rPr lang="en-US" sz="1400" dirty="0">
                <a:solidFill>
                  <a:srgbClr val="271A38"/>
                </a:solidFill>
              </a:rPr>
              <a:t>The role of the navigator is therefore essential!</a:t>
            </a:r>
          </a:p>
          <a:p>
            <a:endParaRPr lang="en-US" sz="1400" dirty="0">
              <a:solidFill>
                <a:srgbClr val="271A38"/>
              </a:solidFill>
            </a:endParaRPr>
          </a:p>
          <a:p>
            <a:r>
              <a:rPr lang="en-US" sz="1400" dirty="0">
                <a:solidFill>
                  <a:srgbClr val="271A38"/>
                </a:solidFill>
              </a:rPr>
              <a:t>It might not seem like it, but a browser is an extremely complex program. Indeed, understanding HTML and CSS code is not an easy task.</a:t>
            </a:r>
          </a:p>
          <a:p>
            <a:endParaRPr lang="en-US" sz="1400" dirty="0">
              <a:solidFill>
                <a:srgbClr val="271A38"/>
              </a:solidFill>
            </a:endParaRPr>
          </a:p>
        </p:txBody>
      </p:sp>
      <p:sp>
        <p:nvSpPr>
          <p:cNvPr id="5" name="Rectangle: Rounded Corners 9">
            <a:extLst>
              <a:ext uri="{FF2B5EF4-FFF2-40B4-BE49-F238E27FC236}">
                <a16:creationId xmlns:a16="http://schemas.microsoft.com/office/drawing/2014/main" id="{D45C9C9D-97CD-87DB-CDA7-1F5570075610}"/>
              </a:ext>
            </a:extLst>
          </p:cNvPr>
          <p:cNvSpPr/>
          <p:nvPr/>
        </p:nvSpPr>
        <p:spPr>
          <a:xfrm>
            <a:off x="509451" y="1754690"/>
            <a:ext cx="5434148" cy="886408"/>
          </a:xfrm>
          <a:prstGeom prst="round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200" dirty="0">
                <a:solidFill>
                  <a:prstClr val="black"/>
                </a:solidFill>
              </a:rPr>
              <a:t>Different browsers do not always display the same site in exactly the same way! You will have to get used to it, and get into the habit of regularly checking that your site is working correctly on the most used browsers.</a:t>
            </a:r>
          </a:p>
        </p:txBody>
      </p:sp>
      <p:sp>
        <p:nvSpPr>
          <p:cNvPr id="6" name="Rectangle 5"/>
          <p:cNvSpPr/>
          <p:nvPr/>
        </p:nvSpPr>
        <p:spPr>
          <a:xfrm>
            <a:off x="422366" y="3008367"/>
            <a:ext cx="5625737" cy="2031325"/>
          </a:xfrm>
          <a:prstGeom prst="rect">
            <a:avLst/>
          </a:prstGeom>
        </p:spPr>
        <p:txBody>
          <a:bodyPr wrap="square">
            <a:spAutoFit/>
          </a:bodyPr>
          <a:lstStyle/>
          <a:p>
            <a:pPr algn="just"/>
            <a:r>
              <a:rPr lang="en-US" sz="1400" dirty="0">
                <a:solidFill>
                  <a:srgbClr val="271A38"/>
                </a:solidFill>
              </a:rPr>
              <a:t>Today, you learn to develop in an almost magical environment: all the browsers you use include particularly sophisticated development tools, in particular the tool for inspecting a web page.</a:t>
            </a:r>
          </a:p>
          <a:p>
            <a:pPr algn="just"/>
            <a:endParaRPr lang="en-US" sz="1400" dirty="0">
              <a:solidFill>
                <a:srgbClr val="271A38"/>
              </a:solidFill>
            </a:endParaRPr>
          </a:p>
          <a:p>
            <a:pPr algn="just"/>
            <a:r>
              <a:rPr lang="en-US" sz="1400" dirty="0">
                <a:solidFill>
                  <a:srgbClr val="271A38"/>
                </a:solidFill>
              </a:rPr>
              <a:t>Indeed, inspecting a web page makes it very easy to access HTML and CSS, and to make changes in real time. To do this, simply right-click on any page, and select the inspector.</a:t>
            </a:r>
          </a:p>
          <a:p>
            <a:pPr algn="just"/>
            <a:endParaRPr lang="en-US" sz="1400" dirty="0">
              <a:solidFill>
                <a:srgbClr val="271A38"/>
              </a:solidFill>
            </a:endParaRPr>
          </a:p>
        </p:txBody>
      </p:sp>
      <p:sp>
        <p:nvSpPr>
          <p:cNvPr id="7" name="Rectangle: Rounded Corners 9">
            <a:extLst>
              <a:ext uri="{FF2B5EF4-FFF2-40B4-BE49-F238E27FC236}">
                <a16:creationId xmlns:a16="http://schemas.microsoft.com/office/drawing/2014/main" id="{D45C9C9D-97CD-87DB-CDA7-1F5570075610}"/>
              </a:ext>
            </a:extLst>
          </p:cNvPr>
          <p:cNvSpPr/>
          <p:nvPr/>
        </p:nvSpPr>
        <p:spPr>
          <a:xfrm>
            <a:off x="422366" y="5018449"/>
            <a:ext cx="5434148" cy="886408"/>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prstClr val="black"/>
                </a:solidFill>
              </a:rPr>
              <a:t>How to access the inspector may vary depending on the browser you are using. You'll find a list of the different ways to do this </a:t>
            </a:r>
            <a:r>
              <a:rPr lang="en-US" sz="1200" b="1" u="sng" dirty="0">
                <a:solidFill>
                  <a:prstClr val="black"/>
                </a:solidFill>
                <a:hlinkClick r:id="rId2"/>
              </a:rPr>
              <a:t>on this page</a:t>
            </a:r>
            <a:r>
              <a:rPr lang="en-US" sz="1200" dirty="0">
                <a:solidFill>
                  <a:prstClr val="black"/>
                </a:solidFill>
              </a:rPr>
              <a:t> . From Chrome, with a right click, you can inspect the HTML and CSS of a website.</a:t>
            </a:r>
          </a:p>
        </p:txBody>
      </p:sp>
      <p:sp>
        <p:nvSpPr>
          <p:cNvPr id="9" name="Rectangle 8"/>
          <p:cNvSpPr/>
          <p:nvPr/>
        </p:nvSpPr>
        <p:spPr>
          <a:xfrm>
            <a:off x="6265815" y="3873532"/>
            <a:ext cx="5669279" cy="2031325"/>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271A38"/>
                </a:solidFill>
              </a:rPr>
              <a:t>HTML is the structure of a web page.</a:t>
            </a:r>
          </a:p>
          <a:p>
            <a:pPr marL="285750" indent="-285750">
              <a:buFont typeface="Arial" panose="020B0604020202020204" pitchFamily="34" charset="0"/>
              <a:buChar char="•"/>
            </a:pPr>
            <a:r>
              <a:rPr lang="en-US" sz="1400" dirty="0">
                <a:solidFill>
                  <a:srgbClr val="271A38"/>
                </a:solidFill>
              </a:rPr>
              <a:t>CSS allows you to add style.</a:t>
            </a:r>
          </a:p>
          <a:p>
            <a:pPr marL="285750" indent="-285750">
              <a:buFont typeface="Arial" panose="020B0604020202020204" pitchFamily="34" charset="0"/>
              <a:buChar char="•"/>
            </a:pPr>
            <a:r>
              <a:rPr lang="en-US" sz="1400" dirty="0">
                <a:solidFill>
                  <a:srgbClr val="271A38"/>
                </a:solidFill>
              </a:rPr>
              <a:t>The two languages ​​complement each other with a well-defined role for each.</a:t>
            </a:r>
          </a:p>
          <a:p>
            <a:pPr marL="285750" indent="-285750">
              <a:buFont typeface="Arial" panose="020B0604020202020204" pitchFamily="34" charset="0"/>
              <a:buChar char="•"/>
            </a:pPr>
            <a:r>
              <a:rPr lang="en-US" sz="1400" dirty="0">
                <a:solidFill>
                  <a:srgbClr val="271A38"/>
                </a:solidFill>
              </a:rPr>
              <a:t>The browser is software that allows you to read the languages ​​of the Web: HTML and CSS.</a:t>
            </a:r>
          </a:p>
          <a:p>
            <a:pPr marL="285750" indent="-285750">
              <a:buFont typeface="Arial" panose="020B0604020202020204" pitchFamily="34" charset="0"/>
              <a:buChar char="•"/>
            </a:pPr>
            <a:r>
              <a:rPr lang="en-US" sz="1400" dirty="0">
                <a:solidFill>
                  <a:srgbClr val="271A38"/>
                </a:solidFill>
              </a:rPr>
              <a:t>All browsers include development tools, including the inspection tool which allows access to the HTML and CSS of a page.</a:t>
            </a:r>
            <a:endParaRPr lang="en-US" sz="1400" b="0" i="0" dirty="0">
              <a:solidFill>
                <a:srgbClr val="271A38"/>
              </a:solidFill>
              <a:effectLst/>
            </a:endParaRPr>
          </a:p>
        </p:txBody>
      </p:sp>
      <p:pic>
        <p:nvPicPr>
          <p:cNvPr id="11" name="Image 10"/>
          <p:cNvPicPr>
            <a:picLocks noChangeAspect="1"/>
          </p:cNvPicPr>
          <p:nvPr/>
        </p:nvPicPr>
        <p:blipFill>
          <a:blip r:embed="rId3"/>
          <a:stretch>
            <a:fillRect/>
          </a:stretch>
        </p:blipFill>
        <p:spPr>
          <a:xfrm>
            <a:off x="6161313" y="580006"/>
            <a:ext cx="5878284" cy="2961052"/>
          </a:xfrm>
          <a:prstGeom prst="rect">
            <a:avLst/>
          </a:prstGeom>
        </p:spPr>
      </p:pic>
    </p:spTree>
    <p:extLst>
      <p:ext uri="{BB962C8B-B14F-4D97-AF65-F5344CB8AC3E}">
        <p14:creationId xmlns:p14="http://schemas.microsoft.com/office/powerpoint/2010/main" val="36720029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43838"/>
            <a:ext cx="5582653" cy="5047536"/>
          </a:xfrm>
          <a:prstGeom prst="rect">
            <a:avLst/>
          </a:prstGeom>
        </p:spPr>
        <p:txBody>
          <a:bodyPr wrap="square">
            <a:spAutoFit/>
          </a:bodyPr>
          <a:lstStyle/>
          <a:p>
            <a:r>
              <a:rPr lang="en-US" sz="1400" dirty="0"/>
              <a:t>You will be able to create a contact form for Robbie Lens!</a:t>
            </a:r>
          </a:p>
          <a:p>
            <a:endParaRPr lang="en-US" sz="1400" dirty="0"/>
          </a:p>
          <a:p>
            <a:r>
              <a:rPr lang="en-US" sz="1400" dirty="0"/>
              <a:t>To do this, go to GitHub for the code base to do the exercise on the </a:t>
            </a:r>
            <a:r>
              <a:rPr lang="en-US" sz="1400" dirty="0">
                <a:hlinkClick r:id="rId2"/>
              </a:rPr>
              <a:t>P4C3-exercise branch </a:t>
            </a:r>
            <a:r>
              <a:rPr lang="en-US" sz="1400" dirty="0"/>
              <a:t>.</a:t>
            </a:r>
          </a:p>
          <a:p>
            <a:endParaRPr lang="en-US" sz="1400" dirty="0"/>
          </a:p>
          <a:p>
            <a:r>
              <a:rPr lang="en-US" sz="1400" dirty="0"/>
              <a:t>There you will find the structure of the new section to be added to the home page. It's up to you to:</a:t>
            </a:r>
          </a:p>
          <a:p>
            <a:endParaRPr lang="en-US" sz="1400" dirty="0"/>
          </a:p>
          <a:p>
            <a:pPr marL="742950" lvl="1" indent="-285750">
              <a:buFont typeface="Arial" panose="020B0604020202020204" pitchFamily="34" charset="0"/>
              <a:buChar char="•"/>
            </a:pPr>
            <a:r>
              <a:rPr lang="en-US" sz="1400" dirty="0"/>
              <a:t>add a name field with the associated label</a:t>
            </a:r>
            <a:r>
              <a:rPr lang="en-US" sz="1400" dirty="0" smtClean="0"/>
              <a:t>;</a:t>
            </a:r>
            <a:endParaRPr lang="en-US" sz="1400" dirty="0"/>
          </a:p>
          <a:p>
            <a:pPr marL="742950" lvl="1" indent="-285750">
              <a:buFont typeface="Arial" panose="020B0604020202020204" pitchFamily="34" charset="0"/>
              <a:buChar char="•"/>
            </a:pPr>
            <a:r>
              <a:rPr lang="en-US" sz="1400" dirty="0"/>
              <a:t>add an email field with the associated label</a:t>
            </a:r>
            <a:r>
              <a:rPr lang="en-US" sz="1400" dirty="0" smtClean="0"/>
              <a:t>;</a:t>
            </a:r>
            <a:endParaRPr lang="en-US" sz="1400" dirty="0"/>
          </a:p>
          <a:p>
            <a:pPr marL="742950" lvl="1" indent="-285750">
              <a:buFont typeface="Arial" panose="020B0604020202020204" pitchFamily="34" charset="0"/>
              <a:buChar char="•"/>
            </a:pPr>
            <a:r>
              <a:rPr lang="en-US" sz="1400" dirty="0"/>
              <a:t>add a </a:t>
            </a:r>
            <a:r>
              <a:rPr lang="en-US" sz="1400" dirty="0" err="1"/>
              <a:t>textarea</a:t>
            </a:r>
            <a:r>
              <a:rPr lang="en-US" sz="1400" dirty="0"/>
              <a:t> with the label message</a:t>
            </a:r>
            <a:r>
              <a:rPr lang="en-US" sz="1400" dirty="0" smtClean="0"/>
              <a:t>;</a:t>
            </a:r>
            <a:endParaRPr lang="en-US" sz="1400" dirty="0"/>
          </a:p>
          <a:p>
            <a:pPr marL="742950" lvl="1" indent="-285750">
              <a:buFont typeface="Arial" panose="020B0604020202020204" pitchFamily="34" charset="0"/>
              <a:buChar char="•"/>
            </a:pPr>
            <a:r>
              <a:rPr lang="en-US" sz="1400" dirty="0"/>
              <a:t>create a "Send" validation button. </a:t>
            </a:r>
          </a:p>
          <a:p>
            <a:pPr marL="742950" lvl="1" indent="-285750">
              <a:buFont typeface="Arial" panose="020B0604020202020204" pitchFamily="34" charset="0"/>
              <a:buChar char="•"/>
            </a:pPr>
            <a:r>
              <a:rPr lang="en-US" sz="1400" dirty="0"/>
              <a:t>change the link of the button “A project? Write to me” to make it point to the form</a:t>
            </a:r>
          </a:p>
          <a:p>
            <a:endParaRPr lang="en-US" sz="1400" dirty="0"/>
          </a:p>
          <a:p>
            <a:r>
              <a:rPr lang="en-US" sz="1400" dirty="0"/>
              <a:t>The form will have a method   get  and will remain empty for the </a:t>
            </a:r>
            <a:r>
              <a:rPr lang="en-US" sz="1400" dirty="0" smtClean="0"/>
              <a:t>attribute </a:t>
            </a:r>
            <a:r>
              <a:rPr lang="en-US" sz="1400" dirty="0"/>
              <a:t>action  .</a:t>
            </a:r>
          </a:p>
          <a:p>
            <a:endParaRPr lang="en-US" sz="1400" dirty="0"/>
          </a:p>
          <a:p>
            <a:r>
              <a:rPr lang="en-US" sz="1400" dirty="0"/>
              <a:t>As for the style of the form, you'll find the end result from Robbie Lens' site.</a:t>
            </a:r>
          </a:p>
          <a:p>
            <a:endParaRPr lang="en-US" sz="1400" dirty="0"/>
          </a:p>
          <a:p>
            <a:r>
              <a:rPr lang="en-US" sz="1400" dirty="0"/>
              <a:t>So what does it mean for you? Here is the solution on  </a:t>
            </a:r>
            <a:r>
              <a:rPr lang="en-US" sz="1400" dirty="0">
                <a:hlinkClick r:id="rId3"/>
              </a:rPr>
              <a:t>the P4C3-solution branch .</a:t>
            </a:r>
            <a:endParaRPr lang="fr-FR" sz="1400" dirty="0"/>
          </a:p>
        </p:txBody>
      </p:sp>
      <p:sp>
        <p:nvSpPr>
          <p:cNvPr id="5" name="Rectangle 4"/>
          <p:cNvSpPr/>
          <p:nvPr/>
        </p:nvSpPr>
        <p:spPr>
          <a:xfrm>
            <a:off x="6288505" y="469555"/>
            <a:ext cx="5502442" cy="1815882"/>
          </a:xfrm>
          <a:prstGeom prst="rect">
            <a:avLst/>
          </a:prstGeom>
        </p:spPr>
        <p:txBody>
          <a:bodyPr wrap="square">
            <a:spAutoFit/>
          </a:bodyPr>
          <a:lstStyle/>
          <a:p>
            <a:pPr marL="285750" indent="-285750">
              <a:buFont typeface="Arial" panose="020B0604020202020204" pitchFamily="34" charset="0"/>
              <a:buChar char="•"/>
            </a:pPr>
            <a:r>
              <a:rPr lang="en-US" sz="1400" dirty="0"/>
              <a:t>It is possible to group the fields within a tag </a:t>
            </a:r>
            <a:r>
              <a:rPr lang="en-US" sz="1400" dirty="0" smtClean="0"/>
              <a:t>&lt;</a:t>
            </a:r>
            <a:r>
              <a:rPr lang="en-US" sz="1400" b="1" dirty="0" err="1"/>
              <a:t>fieldset</a:t>
            </a:r>
            <a:r>
              <a:rPr lang="en-US" sz="1400" dirty="0"/>
              <a:t>&gt; </a:t>
            </a:r>
            <a:r>
              <a:rPr lang="en-US" sz="1400" dirty="0" smtClean="0"/>
              <a:t>that </a:t>
            </a:r>
            <a:r>
              <a:rPr lang="en-US" sz="1400" dirty="0"/>
              <a:t>includes a caption, with the </a:t>
            </a:r>
            <a:r>
              <a:rPr lang="en-US" sz="1400" dirty="0" smtClean="0"/>
              <a:t>tag </a:t>
            </a:r>
            <a:r>
              <a:rPr lang="en-US" sz="1400" dirty="0"/>
              <a:t>&lt;</a:t>
            </a:r>
            <a:r>
              <a:rPr lang="en-US" sz="1400" b="1" dirty="0"/>
              <a:t>legend</a:t>
            </a:r>
            <a:r>
              <a:rPr lang="en-US" sz="1400" dirty="0" smtClean="0"/>
              <a:t>&gt;.</a:t>
            </a:r>
            <a:endParaRPr lang="en-US" sz="1400" dirty="0"/>
          </a:p>
          <a:p>
            <a:pPr marL="285750" indent="-285750">
              <a:buFont typeface="Arial" panose="020B0604020202020204" pitchFamily="34" charset="0"/>
              <a:buChar char="•"/>
            </a:pPr>
            <a:r>
              <a:rPr lang="en-US" sz="1400" dirty="0"/>
              <a:t>You can automatically select a field by specifying the attribute  autofocus</a:t>
            </a:r>
            <a:r>
              <a:rPr lang="en-US" sz="1400" dirty="0" smtClean="0"/>
              <a:t>.</a:t>
            </a:r>
            <a:endParaRPr lang="en-US" sz="1400" dirty="0"/>
          </a:p>
          <a:p>
            <a:pPr marL="285750" indent="-285750">
              <a:buFont typeface="Arial" panose="020B0604020202020204" pitchFamily="34" charset="0"/>
              <a:buChar char="•"/>
            </a:pPr>
            <a:r>
              <a:rPr lang="en-US" sz="1400" dirty="0"/>
              <a:t>It is also possible to make a field mandatory with the attribute   required</a:t>
            </a:r>
            <a:r>
              <a:rPr lang="en-US" sz="1400" dirty="0" smtClean="0"/>
              <a:t>.</a:t>
            </a:r>
            <a:endParaRPr lang="en-US" sz="1400" dirty="0"/>
          </a:p>
          <a:p>
            <a:pPr marL="285750" indent="-285750">
              <a:buFont typeface="Arial" panose="020B0604020202020204" pitchFamily="34" charset="0"/>
              <a:buChar char="•"/>
            </a:pPr>
            <a:r>
              <a:rPr lang="en-US" sz="1400" dirty="0"/>
              <a:t>The button that validates the form is created from an input tag by doing</a:t>
            </a:r>
            <a:r>
              <a:rPr lang="en-US" sz="1400" b="1" i="1" dirty="0"/>
              <a:t>:  &lt;input type="submit" value="</a:t>
            </a:r>
            <a:r>
              <a:rPr lang="en-US" sz="1400" b="1" i="1" dirty="0" err="1"/>
              <a:t>Envoyer</a:t>
            </a:r>
            <a:r>
              <a:rPr lang="en-US" sz="1400" b="1" i="1" dirty="0"/>
              <a:t>"&gt;</a:t>
            </a:r>
            <a:endParaRPr lang="fr-FR" sz="1400" b="1" i="1" dirty="0"/>
          </a:p>
        </p:txBody>
      </p:sp>
    </p:spTree>
    <p:extLst>
      <p:ext uri="{BB962C8B-B14F-4D97-AF65-F5344CB8AC3E}">
        <p14:creationId xmlns:p14="http://schemas.microsoft.com/office/powerpoint/2010/main" val="40021251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272533"/>
            <a:ext cx="5917004" cy="400110"/>
          </a:xfrm>
          <a:prstGeom prst="rect">
            <a:avLst/>
          </a:prstGeom>
        </p:spPr>
        <p:txBody>
          <a:bodyPr wrap="none">
            <a:spAutoFit/>
          </a:bodyPr>
          <a:lstStyle/>
          <a:p>
            <a:r>
              <a:rPr lang="en-US" sz="2000" b="1" dirty="0" smtClean="0"/>
              <a:t>IV-Use </a:t>
            </a:r>
            <a:r>
              <a:rPr lang="en-US" sz="2000" b="1" dirty="0"/>
              <a:t>responsive design with Media Queries</a:t>
            </a:r>
            <a:endParaRPr lang="fr-FR" sz="2000" b="1" dirty="0"/>
          </a:p>
        </p:txBody>
      </p:sp>
      <p:sp>
        <p:nvSpPr>
          <p:cNvPr id="5" name="Rectangle 4"/>
          <p:cNvSpPr/>
          <p:nvPr/>
        </p:nvSpPr>
        <p:spPr>
          <a:xfrm>
            <a:off x="215302" y="672643"/>
            <a:ext cx="4417363" cy="369332"/>
          </a:xfrm>
          <a:prstGeom prst="rect">
            <a:avLst/>
          </a:prstGeom>
        </p:spPr>
        <p:txBody>
          <a:bodyPr wrap="none">
            <a:spAutoFit/>
          </a:bodyPr>
          <a:lstStyle/>
          <a:p>
            <a:r>
              <a:rPr lang="en-US" b="1" dirty="0" smtClean="0"/>
              <a:t>A-Apply </a:t>
            </a:r>
            <a:r>
              <a:rPr lang="en-US" b="1" dirty="0"/>
              <a:t>a media query with  </a:t>
            </a:r>
            <a:r>
              <a:rPr lang="en-US" b="1" i="1" dirty="0"/>
              <a:t>@media</a:t>
            </a:r>
            <a:endParaRPr lang="fr-FR" b="1" i="1" dirty="0"/>
          </a:p>
        </p:txBody>
      </p:sp>
      <p:sp>
        <p:nvSpPr>
          <p:cNvPr id="6" name="Rectangle 5"/>
          <p:cNvSpPr/>
          <p:nvPr/>
        </p:nvSpPr>
        <p:spPr>
          <a:xfrm>
            <a:off x="407626" y="1072753"/>
            <a:ext cx="5330351" cy="738664"/>
          </a:xfrm>
          <a:prstGeom prst="rect">
            <a:avLst/>
          </a:prstGeom>
        </p:spPr>
        <p:txBody>
          <a:bodyPr wrap="square">
            <a:spAutoFit/>
          </a:bodyPr>
          <a:lstStyle/>
          <a:p>
            <a:pPr algn="just"/>
            <a:r>
              <a:rPr lang="en-US" sz="1400" dirty="0"/>
              <a:t>Media queries are rules that indicate when to apply CSS properties, depending on the size of the screen on which the website is displayed</a:t>
            </a:r>
            <a:endParaRPr lang="fr-FR" sz="1400" dirty="0"/>
          </a:p>
        </p:txBody>
      </p:sp>
      <p:pic>
        <p:nvPicPr>
          <p:cNvPr id="8" name="Image 7"/>
          <p:cNvPicPr>
            <a:picLocks noChangeAspect="1"/>
          </p:cNvPicPr>
          <p:nvPr/>
        </p:nvPicPr>
        <p:blipFill>
          <a:blip r:embed="rId2"/>
          <a:stretch>
            <a:fillRect/>
          </a:stretch>
        </p:blipFill>
        <p:spPr>
          <a:xfrm>
            <a:off x="303673" y="1899345"/>
            <a:ext cx="5538255" cy="2974734"/>
          </a:xfrm>
          <a:prstGeom prst="rect">
            <a:avLst/>
          </a:prstGeom>
        </p:spPr>
      </p:pic>
      <p:sp>
        <p:nvSpPr>
          <p:cNvPr id="9" name="Rectangle 8"/>
          <p:cNvSpPr/>
          <p:nvPr/>
        </p:nvSpPr>
        <p:spPr>
          <a:xfrm>
            <a:off x="344378" y="4962007"/>
            <a:ext cx="5330351" cy="1077218"/>
          </a:xfrm>
          <a:prstGeom prst="rect">
            <a:avLst/>
          </a:prstGeom>
        </p:spPr>
        <p:txBody>
          <a:bodyPr wrap="square">
            <a:spAutoFit/>
          </a:bodyPr>
          <a:lstStyle/>
          <a:p>
            <a:pPr algn="just"/>
            <a:r>
              <a:rPr lang="en-US" sz="1600" dirty="0"/>
              <a:t>In fact, the mockups for the different versions of screens are designed as soon as the design is developed. That is, the presentation of the content will change:</a:t>
            </a:r>
            <a:endParaRPr lang="fr-FR" sz="1600" dirty="0"/>
          </a:p>
        </p:txBody>
      </p:sp>
      <p:pic>
        <p:nvPicPr>
          <p:cNvPr id="10" name="Image 9"/>
          <p:cNvPicPr>
            <a:picLocks noChangeAspect="1"/>
          </p:cNvPicPr>
          <p:nvPr/>
        </p:nvPicPr>
        <p:blipFill>
          <a:blip r:embed="rId3"/>
          <a:stretch>
            <a:fillRect/>
          </a:stretch>
        </p:blipFill>
        <p:spPr>
          <a:xfrm>
            <a:off x="6261326" y="299085"/>
            <a:ext cx="5625873" cy="3024663"/>
          </a:xfrm>
          <a:prstGeom prst="rect">
            <a:avLst/>
          </a:prstGeom>
        </p:spPr>
      </p:pic>
      <p:sp>
        <p:nvSpPr>
          <p:cNvPr id="11" name="Rectangle 10"/>
          <p:cNvSpPr/>
          <p:nvPr/>
        </p:nvSpPr>
        <p:spPr>
          <a:xfrm>
            <a:off x="6943893" y="3386712"/>
            <a:ext cx="3966824" cy="461665"/>
          </a:xfrm>
          <a:prstGeom prst="rect">
            <a:avLst/>
          </a:prstGeom>
        </p:spPr>
        <p:txBody>
          <a:bodyPr wrap="square">
            <a:spAutoFit/>
          </a:bodyPr>
          <a:lstStyle/>
          <a:p>
            <a:pPr algn="ctr"/>
            <a:r>
              <a:rPr lang="en-US" sz="1200" b="1" dirty="0"/>
              <a:t>The presentation of the blocks varies depending on the device used</a:t>
            </a:r>
            <a:endParaRPr lang="fr-FR" sz="1200" b="1" dirty="0"/>
          </a:p>
        </p:txBody>
      </p:sp>
      <p:sp>
        <p:nvSpPr>
          <p:cNvPr id="12" name="Rectangle 11"/>
          <p:cNvSpPr/>
          <p:nvPr/>
        </p:nvSpPr>
        <p:spPr>
          <a:xfrm>
            <a:off x="6165926" y="3911341"/>
            <a:ext cx="5816672" cy="1600438"/>
          </a:xfrm>
          <a:prstGeom prst="rect">
            <a:avLst/>
          </a:prstGeom>
        </p:spPr>
        <p:txBody>
          <a:bodyPr wrap="square">
            <a:spAutoFit/>
          </a:bodyPr>
          <a:lstStyle/>
          <a:p>
            <a:r>
              <a:rPr lang="en-US" sz="1400" dirty="0"/>
              <a:t>Ok but concretely, how do you write a media query  ?</a:t>
            </a:r>
          </a:p>
          <a:p>
            <a:endParaRPr lang="en-US" sz="1400" dirty="0"/>
          </a:p>
          <a:p>
            <a:r>
              <a:rPr lang="en-US" sz="1400" dirty="0"/>
              <a:t>The syntax is a bit special, but don't worry if you can't remember it: you can always look it up on the internet, and copy and paste it.</a:t>
            </a:r>
          </a:p>
          <a:p>
            <a:endParaRPr lang="en-US" sz="1400" dirty="0"/>
          </a:p>
          <a:p>
            <a:r>
              <a:rPr lang="en-US" sz="1400" dirty="0"/>
              <a:t>This is what it looks like:</a:t>
            </a:r>
          </a:p>
          <a:p>
            <a:endParaRPr lang="en-US" sz="1400" dirty="0"/>
          </a:p>
        </p:txBody>
      </p:sp>
      <p:pic>
        <p:nvPicPr>
          <p:cNvPr id="13" name="Image 12"/>
          <p:cNvPicPr>
            <a:picLocks noChangeAspect="1"/>
          </p:cNvPicPr>
          <p:nvPr/>
        </p:nvPicPr>
        <p:blipFill>
          <a:blip r:embed="rId4"/>
          <a:stretch>
            <a:fillRect/>
          </a:stretch>
        </p:blipFill>
        <p:spPr>
          <a:xfrm>
            <a:off x="6083574" y="5330063"/>
            <a:ext cx="5981376" cy="769309"/>
          </a:xfrm>
          <a:prstGeom prst="rect">
            <a:avLst/>
          </a:prstGeom>
        </p:spPr>
      </p:pic>
    </p:spTree>
    <p:extLst>
      <p:ext uri="{BB962C8B-B14F-4D97-AF65-F5344CB8AC3E}">
        <p14:creationId xmlns:p14="http://schemas.microsoft.com/office/powerpoint/2010/main" val="247229454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6035" y="363548"/>
            <a:ext cx="5763177" cy="1040710"/>
          </a:xfrm>
          <a:prstGeom prst="rect">
            <a:avLst/>
          </a:prstGeom>
        </p:spPr>
      </p:pic>
      <p:sp>
        <p:nvSpPr>
          <p:cNvPr id="5" name="Rectangle 4"/>
          <p:cNvSpPr/>
          <p:nvPr/>
        </p:nvSpPr>
        <p:spPr>
          <a:xfrm>
            <a:off x="316035" y="1563078"/>
            <a:ext cx="5627565" cy="738664"/>
          </a:xfrm>
          <a:prstGeom prst="rect">
            <a:avLst/>
          </a:prstGeom>
        </p:spPr>
        <p:txBody>
          <a:bodyPr wrap="square">
            <a:spAutoFit/>
          </a:bodyPr>
          <a:lstStyle/>
          <a:p>
            <a:r>
              <a:rPr lang="en-US" sz="1400" dirty="0"/>
              <a:t>Here, it means that the style written between the braces will only be applied for screens whose size is less than or equal to 1200 pixels.</a:t>
            </a:r>
            <a:endParaRPr lang="fr-FR" sz="1400" dirty="0"/>
          </a:p>
        </p:txBody>
      </p:sp>
      <p:pic>
        <p:nvPicPr>
          <p:cNvPr id="6" name="Image 5"/>
          <p:cNvPicPr>
            <a:picLocks noChangeAspect="1"/>
          </p:cNvPicPr>
          <p:nvPr/>
        </p:nvPicPr>
        <p:blipFill>
          <a:blip r:embed="rId3"/>
          <a:stretch>
            <a:fillRect/>
          </a:stretch>
        </p:blipFill>
        <p:spPr>
          <a:xfrm>
            <a:off x="446261" y="2450401"/>
            <a:ext cx="5268739" cy="1630800"/>
          </a:xfrm>
          <a:prstGeom prst="rect">
            <a:avLst/>
          </a:prstGeom>
        </p:spPr>
      </p:pic>
      <p:sp>
        <p:nvSpPr>
          <p:cNvPr id="7" name="Rectangle 6"/>
          <p:cNvSpPr/>
          <p:nvPr/>
        </p:nvSpPr>
        <p:spPr>
          <a:xfrm>
            <a:off x="316035" y="4237730"/>
            <a:ext cx="5774926" cy="738664"/>
          </a:xfrm>
          <a:prstGeom prst="rect">
            <a:avLst/>
          </a:prstGeom>
        </p:spPr>
        <p:txBody>
          <a:bodyPr wrap="square">
            <a:spAutoFit/>
          </a:bodyPr>
          <a:lstStyle/>
          <a:p>
            <a:pPr algn="just"/>
            <a:r>
              <a:rPr lang="en-US" sz="1400" dirty="0"/>
              <a:t>Here we ask that the "viewport" of the browser, </a:t>
            </a:r>
            <a:r>
              <a:rPr lang="en-US" sz="1400" dirty="0" err="1"/>
              <a:t>ie</a:t>
            </a:r>
            <a:r>
              <a:rPr lang="en-US" sz="1400" dirty="0"/>
              <a:t> the display surface of the browser adapts to the display width of the device. This allows in particular a correct display on our mobile phones.</a:t>
            </a:r>
            <a:endParaRPr lang="fr-FR" sz="1400" dirty="0"/>
          </a:p>
        </p:txBody>
      </p:sp>
      <p:sp>
        <p:nvSpPr>
          <p:cNvPr id="8" name="Rectangle 7"/>
          <p:cNvSpPr/>
          <p:nvPr/>
        </p:nvSpPr>
        <p:spPr>
          <a:xfrm>
            <a:off x="316035" y="4976394"/>
            <a:ext cx="5774926" cy="1384995"/>
          </a:xfrm>
          <a:prstGeom prst="rect">
            <a:avLst/>
          </a:prstGeom>
        </p:spPr>
        <p:txBody>
          <a:bodyPr wrap="square">
            <a:spAutoFit/>
          </a:bodyPr>
          <a:lstStyle/>
          <a:p>
            <a:pPr algn="just"/>
            <a:r>
              <a:rPr lang="en-US" sz="1400" dirty="0"/>
              <a:t>Indeed, current phones have a native resolution close to HD screens. For example an iPhone 12Pro has a native resolution of 1170 x 2532 pixels. If we don't put the meta viewport tag, the display of our site would be the same as on a screen of this size, so we wouldn't see much. On the other hand with this tag the display is done on a basis of 390 x 844 </a:t>
            </a:r>
            <a:r>
              <a:rPr lang="en-US" sz="1400" dirty="0" smtClean="0"/>
              <a:t>pixels</a:t>
            </a:r>
            <a:endParaRPr lang="fr-FR" sz="1400" dirty="0"/>
          </a:p>
        </p:txBody>
      </p:sp>
      <p:sp>
        <p:nvSpPr>
          <p:cNvPr id="9" name="Rectangle 8"/>
          <p:cNvSpPr/>
          <p:nvPr/>
        </p:nvSpPr>
        <p:spPr>
          <a:xfrm>
            <a:off x="6466113" y="883903"/>
            <a:ext cx="2918107" cy="400110"/>
          </a:xfrm>
          <a:prstGeom prst="rect">
            <a:avLst/>
          </a:prstGeom>
        </p:spPr>
        <p:txBody>
          <a:bodyPr wrap="none">
            <a:spAutoFit/>
          </a:bodyPr>
          <a:lstStyle/>
          <a:p>
            <a:r>
              <a:rPr lang="fr-FR" sz="2000" b="1" dirty="0" smtClean="0"/>
              <a:t>B- Use </a:t>
            </a:r>
            <a:r>
              <a:rPr lang="fr-FR" sz="2000" b="1" dirty="0" err="1"/>
              <a:t>available</a:t>
            </a:r>
            <a:r>
              <a:rPr lang="fr-FR" sz="2000" b="1" dirty="0"/>
              <a:t> </a:t>
            </a:r>
            <a:r>
              <a:rPr lang="fr-FR" sz="2000" b="1" dirty="0" err="1"/>
              <a:t>rules</a:t>
            </a:r>
            <a:endParaRPr lang="fr-FR" sz="2000" b="1" dirty="0"/>
          </a:p>
        </p:txBody>
      </p:sp>
      <p:sp>
        <p:nvSpPr>
          <p:cNvPr id="11" name="Rectangle 10"/>
          <p:cNvSpPr/>
          <p:nvPr/>
        </p:nvSpPr>
        <p:spPr>
          <a:xfrm>
            <a:off x="6351813" y="330186"/>
            <a:ext cx="5540829" cy="523220"/>
          </a:xfrm>
          <a:prstGeom prst="rect">
            <a:avLst/>
          </a:prstGeom>
        </p:spPr>
        <p:txBody>
          <a:bodyPr wrap="square">
            <a:spAutoFit/>
          </a:bodyPr>
          <a:lstStyle/>
          <a:p>
            <a:r>
              <a:rPr lang="en-US" sz="1400" dirty="0"/>
              <a:t>This therefore makes it possible to ensure a standard display on all mobiles.</a:t>
            </a:r>
            <a:endParaRPr lang="fr-FR" sz="1400" dirty="0"/>
          </a:p>
        </p:txBody>
      </p:sp>
      <p:sp>
        <p:nvSpPr>
          <p:cNvPr id="12" name="Rectangle 11"/>
          <p:cNvSpPr/>
          <p:nvPr/>
        </p:nvSpPr>
        <p:spPr>
          <a:xfrm>
            <a:off x="6351813" y="1314510"/>
            <a:ext cx="5535387" cy="5262979"/>
          </a:xfrm>
          <a:prstGeom prst="rect">
            <a:avLst/>
          </a:prstGeom>
        </p:spPr>
        <p:txBody>
          <a:bodyPr wrap="square">
            <a:spAutoFit/>
          </a:bodyPr>
          <a:lstStyle/>
          <a:p>
            <a:r>
              <a:rPr lang="en-US" sz="1400" dirty="0"/>
              <a:t>There are many rules for constructing media queries. But in order not to get lost, I have only listed the most used ones:</a:t>
            </a:r>
          </a:p>
          <a:p>
            <a:endParaRPr lang="en-US" sz="1400" dirty="0"/>
          </a:p>
          <a:p>
            <a:pPr marL="742950" lvl="1" indent="-285750">
              <a:buFont typeface="Arial" panose="020B0604020202020204" pitchFamily="34" charset="0"/>
              <a:buChar char="•"/>
            </a:pPr>
            <a:r>
              <a:rPr lang="en-US" sz="1400" b="1" i="1" dirty="0"/>
              <a:t>height</a:t>
            </a:r>
            <a:r>
              <a:rPr lang="en-US" sz="1400" dirty="0"/>
              <a:t>  : height of the display area (window</a:t>
            </a:r>
            <a:r>
              <a:rPr lang="en-US" sz="1400" dirty="0" smtClean="0"/>
              <a:t>);</a:t>
            </a:r>
            <a:endParaRPr lang="en-US" sz="1400" dirty="0"/>
          </a:p>
          <a:p>
            <a:pPr marL="742950" lvl="1" indent="-285750">
              <a:buFont typeface="Arial" panose="020B0604020202020204" pitchFamily="34" charset="0"/>
              <a:buChar char="•"/>
            </a:pPr>
            <a:r>
              <a:rPr lang="en-US" sz="1400" b="1" i="1" dirty="0"/>
              <a:t>width</a:t>
            </a:r>
            <a:r>
              <a:rPr lang="en-US" sz="1400" dirty="0"/>
              <a:t>  : width of the display area (window</a:t>
            </a:r>
            <a:r>
              <a:rPr lang="en-US" sz="1400" dirty="0" smtClean="0"/>
              <a:t>);</a:t>
            </a:r>
            <a:endParaRPr lang="en-US" sz="1400" dirty="0"/>
          </a:p>
          <a:p>
            <a:pPr marL="742950" lvl="1" indent="-285750">
              <a:buFont typeface="Arial" panose="020B0604020202020204" pitchFamily="34" charset="0"/>
              <a:buChar char="•"/>
            </a:pPr>
            <a:r>
              <a:rPr lang="en-US" sz="1400" b="1" i="1" dirty="0"/>
              <a:t>orientation</a:t>
            </a:r>
            <a:r>
              <a:rPr lang="en-US" sz="1400" dirty="0"/>
              <a:t>  : device orientation (portrait or landscape</a:t>
            </a:r>
            <a:r>
              <a:rPr lang="en-US" sz="1400" dirty="0" smtClean="0"/>
              <a:t>);</a:t>
            </a:r>
            <a:endParaRPr lang="en-US" sz="1400" dirty="0"/>
          </a:p>
          <a:p>
            <a:pPr marL="742950" lvl="1" indent="-285750">
              <a:buFont typeface="Arial" panose="020B0604020202020204" pitchFamily="34" charset="0"/>
              <a:buChar char="•"/>
            </a:pPr>
            <a:r>
              <a:rPr lang="en-US" sz="1400" b="1" i="1" dirty="0"/>
              <a:t>media</a:t>
            </a:r>
            <a:r>
              <a:rPr lang="en-US" sz="1400" dirty="0"/>
              <a:t>  : type of output screen. With the most used value</a:t>
            </a:r>
            <a:r>
              <a:rPr lang="en-US" sz="1400" dirty="0" smtClean="0"/>
              <a:t>:</a:t>
            </a:r>
            <a:endParaRPr lang="en-US" sz="1400" dirty="0"/>
          </a:p>
          <a:p>
            <a:pPr marL="742950" lvl="1" indent="-285750">
              <a:buFont typeface="Arial" panose="020B0604020202020204" pitchFamily="34" charset="0"/>
              <a:buChar char="•"/>
            </a:pPr>
            <a:r>
              <a:rPr lang="en-US" sz="1400" b="1" i="1" dirty="0"/>
              <a:t>screen</a:t>
            </a:r>
            <a:r>
              <a:rPr lang="en-US" sz="1400" dirty="0"/>
              <a:t> </a:t>
            </a:r>
            <a:r>
              <a:rPr lang="en-US" sz="1400" dirty="0" smtClean="0"/>
              <a:t>: </a:t>
            </a:r>
            <a:r>
              <a:rPr lang="en-US" sz="1400" dirty="0"/>
              <a:t>“classic” screen</a:t>
            </a:r>
            <a:r>
              <a:rPr lang="en-US" sz="1400" dirty="0" smtClean="0"/>
              <a:t>,</a:t>
            </a:r>
            <a:endParaRPr lang="en-US" sz="1400" dirty="0"/>
          </a:p>
          <a:p>
            <a:pPr marL="742950" lvl="1" indent="-285750">
              <a:buFont typeface="Arial" panose="020B0604020202020204" pitchFamily="34" charset="0"/>
              <a:buChar char="•"/>
            </a:pPr>
            <a:r>
              <a:rPr lang="en-US" sz="1400" b="1" i="1" dirty="0"/>
              <a:t>all</a:t>
            </a:r>
            <a:r>
              <a:rPr lang="en-US" sz="1400" dirty="0"/>
              <a:t>  : any type of media</a:t>
            </a:r>
            <a:r>
              <a:rPr lang="en-US" sz="1400" dirty="0" smtClean="0"/>
              <a:t>,</a:t>
            </a:r>
            <a:endParaRPr lang="en-US" sz="1400" dirty="0"/>
          </a:p>
          <a:p>
            <a:pPr marL="742950" lvl="1" indent="-285750">
              <a:buFont typeface="Arial" panose="020B0604020202020204" pitchFamily="34" charset="0"/>
              <a:buChar char="•"/>
            </a:pPr>
            <a:r>
              <a:rPr lang="en-US" sz="1400" b="1" i="1" dirty="0"/>
              <a:t>print</a:t>
            </a:r>
            <a:r>
              <a:rPr lang="en-US" sz="1400" dirty="0"/>
              <a:t>  : printer (useful for formatting content for printing).</a:t>
            </a:r>
          </a:p>
          <a:p>
            <a:endParaRPr lang="en-US" sz="1400" dirty="0"/>
          </a:p>
          <a:p>
            <a:r>
              <a:rPr lang="en-US" sz="1400" dirty="0"/>
              <a:t>You can add the prefix   </a:t>
            </a:r>
            <a:r>
              <a:rPr lang="en-US" sz="1400" b="1" i="1" dirty="0"/>
              <a:t>min-</a:t>
            </a:r>
            <a:r>
              <a:rPr lang="en-US" sz="1400" dirty="0"/>
              <a:t>  or   </a:t>
            </a:r>
            <a:r>
              <a:rPr lang="en-US" sz="1400" b="1" i="1" dirty="0"/>
              <a:t>max-</a:t>
            </a:r>
            <a:r>
              <a:rPr lang="en-US" sz="1400" dirty="0"/>
              <a:t>  before most of these rules. Thus,   </a:t>
            </a:r>
            <a:r>
              <a:rPr lang="en-US" sz="1400" b="1" i="1" dirty="0"/>
              <a:t>min-width</a:t>
            </a:r>
            <a:r>
              <a:rPr lang="en-US" sz="1400" dirty="0"/>
              <a:t>  means “minimum width”,  </a:t>
            </a:r>
            <a:r>
              <a:rPr lang="en-US" sz="1400" b="1" i="1" dirty="0"/>
              <a:t>max-height</a:t>
            </a:r>
            <a:r>
              <a:rPr lang="en-US" sz="1400" dirty="0"/>
              <a:t>  means “maximum height”, etc.</a:t>
            </a:r>
          </a:p>
          <a:p>
            <a:endParaRPr lang="en-US" sz="1400" dirty="0"/>
          </a:p>
          <a:p>
            <a:r>
              <a:rPr lang="en-US" sz="1400" dirty="0"/>
              <a:t>Rules can be combined using the following words:</a:t>
            </a:r>
          </a:p>
          <a:p>
            <a:endParaRPr lang="en-US" sz="1400" dirty="0"/>
          </a:p>
          <a:p>
            <a:pPr marL="742950" lvl="1" indent="-285750">
              <a:buFont typeface="Arial" panose="020B0604020202020204" pitchFamily="34" charset="0"/>
              <a:buChar char="•"/>
            </a:pPr>
            <a:r>
              <a:rPr lang="en-US" sz="1400" b="1" dirty="0"/>
              <a:t>only</a:t>
            </a:r>
            <a:r>
              <a:rPr lang="en-US" sz="1400" dirty="0"/>
              <a:t>  : "uniquely" </a:t>
            </a:r>
            <a:r>
              <a:rPr lang="en-US" sz="1400" dirty="0" smtClean="0"/>
              <a:t>;</a:t>
            </a:r>
            <a:endParaRPr lang="en-US" sz="1400" dirty="0"/>
          </a:p>
          <a:p>
            <a:pPr marL="742950" lvl="1" indent="-285750">
              <a:buFont typeface="Arial" panose="020B0604020202020204" pitchFamily="34" charset="0"/>
              <a:buChar char="•"/>
            </a:pPr>
            <a:r>
              <a:rPr lang="en-US" sz="1400" b="1" dirty="0"/>
              <a:t>and</a:t>
            </a:r>
            <a:r>
              <a:rPr lang="en-US" sz="1400" dirty="0"/>
              <a:t>  : "And" </a:t>
            </a:r>
            <a:r>
              <a:rPr lang="en-US" sz="1400" dirty="0" smtClean="0"/>
              <a:t>;</a:t>
            </a:r>
            <a:endParaRPr lang="en-US" sz="1400" dirty="0"/>
          </a:p>
          <a:p>
            <a:pPr marL="742950" lvl="1" indent="-285750">
              <a:buFont typeface="Arial" panose="020B0604020202020204" pitchFamily="34" charset="0"/>
              <a:buChar char="•"/>
            </a:pPr>
            <a:r>
              <a:rPr lang="en-US" sz="1400" b="1" dirty="0"/>
              <a:t>not</a:t>
            </a:r>
            <a:r>
              <a:rPr lang="en-US" sz="1400" dirty="0"/>
              <a:t>   : "No".</a:t>
            </a:r>
          </a:p>
          <a:p>
            <a:endParaRPr lang="en-US" sz="1400" dirty="0"/>
          </a:p>
          <a:p>
            <a:r>
              <a:rPr lang="en-US" sz="1400" dirty="0"/>
              <a:t>Here are some examples of media queries to help you understand the principle:</a:t>
            </a:r>
            <a:endParaRPr lang="fr-FR" sz="1400" dirty="0"/>
          </a:p>
        </p:txBody>
      </p:sp>
    </p:spTree>
    <p:extLst>
      <p:ext uri="{BB962C8B-B14F-4D97-AF65-F5344CB8AC3E}">
        <p14:creationId xmlns:p14="http://schemas.microsoft.com/office/powerpoint/2010/main" val="21067845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75895" y="329783"/>
            <a:ext cx="5359368" cy="1384717"/>
          </a:xfrm>
          <a:prstGeom prst="rect">
            <a:avLst/>
          </a:prstGeom>
        </p:spPr>
      </p:pic>
      <p:sp>
        <p:nvSpPr>
          <p:cNvPr id="5" name="Rectangle 4"/>
          <p:cNvSpPr/>
          <p:nvPr/>
        </p:nvSpPr>
        <p:spPr>
          <a:xfrm>
            <a:off x="375895" y="1714500"/>
            <a:ext cx="5502391" cy="1384995"/>
          </a:xfrm>
          <a:prstGeom prst="rect">
            <a:avLst/>
          </a:prstGeom>
        </p:spPr>
        <p:txBody>
          <a:bodyPr wrap="square">
            <a:spAutoFit/>
          </a:bodyPr>
          <a:lstStyle/>
          <a:p>
            <a:r>
              <a:rPr lang="en-US" sz="1400" dirty="0"/>
              <a:t>Media queries are mainly used to adapt the design of the site to different screen widths.</a:t>
            </a:r>
          </a:p>
          <a:p>
            <a:endParaRPr lang="en-US" sz="1400" dirty="0"/>
          </a:p>
          <a:p>
            <a:r>
              <a:rPr lang="en-US" sz="1400" dirty="0"/>
              <a:t>Let's do a very simple test: we will change the color and size of the text depending on whether the window is more or less than 1024 pixels wide:</a:t>
            </a:r>
            <a:endParaRPr lang="fr-FR" sz="1400" dirty="0"/>
          </a:p>
        </p:txBody>
      </p:sp>
      <p:pic>
        <p:nvPicPr>
          <p:cNvPr id="6" name="Image 5"/>
          <p:cNvPicPr>
            <a:picLocks noChangeAspect="1"/>
          </p:cNvPicPr>
          <p:nvPr/>
        </p:nvPicPr>
        <p:blipFill>
          <a:blip r:embed="rId3"/>
          <a:stretch>
            <a:fillRect/>
          </a:stretch>
        </p:blipFill>
        <p:spPr>
          <a:xfrm>
            <a:off x="445144" y="3109400"/>
            <a:ext cx="5100400" cy="2148400"/>
          </a:xfrm>
          <a:prstGeom prst="rect">
            <a:avLst/>
          </a:prstGeom>
        </p:spPr>
      </p:pic>
      <p:sp>
        <p:nvSpPr>
          <p:cNvPr id="7" name="Rectangle 6"/>
          <p:cNvSpPr/>
          <p:nvPr/>
        </p:nvSpPr>
        <p:spPr>
          <a:xfrm>
            <a:off x="445144" y="5257800"/>
            <a:ext cx="5100400" cy="954107"/>
          </a:xfrm>
          <a:prstGeom prst="rect">
            <a:avLst/>
          </a:prstGeom>
        </p:spPr>
        <p:txBody>
          <a:bodyPr wrap="square">
            <a:spAutoFit/>
          </a:bodyPr>
          <a:lstStyle/>
          <a:p>
            <a:pPr algn="just"/>
            <a:r>
              <a:rPr lang="en-US" sz="1400" dirty="0"/>
              <a:t>In our CSS sheet, we first asked that the text of the paragraphs be written in blue; Until now, nothing new. On the other hand, we have added a media query that applies to all screens whose width does not exceed   </a:t>
            </a:r>
            <a:r>
              <a:rPr lang="en-US" sz="1400" b="1" i="1" dirty="0"/>
              <a:t>1024px</a:t>
            </a:r>
            <a:endParaRPr lang="fr-FR" sz="1400" b="1" i="1" dirty="0"/>
          </a:p>
        </p:txBody>
      </p:sp>
      <p:sp>
        <p:nvSpPr>
          <p:cNvPr id="8" name="Rectangle 7"/>
          <p:cNvSpPr/>
          <p:nvPr/>
        </p:nvSpPr>
        <p:spPr>
          <a:xfrm>
            <a:off x="6074229" y="329783"/>
            <a:ext cx="5715000" cy="1169551"/>
          </a:xfrm>
          <a:prstGeom prst="rect">
            <a:avLst/>
          </a:prstGeom>
        </p:spPr>
        <p:txBody>
          <a:bodyPr wrap="square">
            <a:spAutoFit/>
          </a:bodyPr>
          <a:lstStyle/>
          <a:p>
            <a:r>
              <a:rPr lang="en-US" sz="1400" dirty="0"/>
              <a:t> Inside, we applied CSS rules to the paragraphs to make them bigger and red.</a:t>
            </a:r>
          </a:p>
          <a:p>
            <a:endParaRPr lang="en-US" sz="1400" dirty="0"/>
          </a:p>
          <a:p>
            <a:r>
              <a:rPr lang="en-US" sz="1400" dirty="0"/>
              <a:t>Result: the page does not have the same appearance depending on the size of the window. Try to resize it, to see!</a:t>
            </a:r>
            <a:endParaRPr lang="fr-FR" sz="1400" dirty="0"/>
          </a:p>
        </p:txBody>
      </p:sp>
      <p:sp>
        <p:nvSpPr>
          <p:cNvPr id="9" name="Rectangle 8"/>
          <p:cNvSpPr/>
          <p:nvPr/>
        </p:nvSpPr>
        <p:spPr>
          <a:xfrm>
            <a:off x="6074229" y="1529834"/>
            <a:ext cx="3961341" cy="400110"/>
          </a:xfrm>
          <a:prstGeom prst="rect">
            <a:avLst/>
          </a:prstGeom>
        </p:spPr>
        <p:txBody>
          <a:bodyPr wrap="none">
            <a:spAutoFit/>
          </a:bodyPr>
          <a:lstStyle/>
          <a:p>
            <a:r>
              <a:rPr lang="fr-FR" sz="2000" b="1" dirty="0" smtClean="0"/>
              <a:t>C- Code </a:t>
            </a:r>
            <a:r>
              <a:rPr lang="fr-FR" sz="2000" b="1" dirty="0"/>
              <a:t>responsive interfaces</a:t>
            </a:r>
          </a:p>
        </p:txBody>
      </p:sp>
      <p:sp>
        <p:nvSpPr>
          <p:cNvPr id="10" name="Rectangle 9"/>
          <p:cNvSpPr/>
          <p:nvPr/>
        </p:nvSpPr>
        <p:spPr>
          <a:xfrm>
            <a:off x="6074229" y="1910023"/>
            <a:ext cx="6096000" cy="3754874"/>
          </a:xfrm>
          <a:prstGeom prst="rect">
            <a:avLst/>
          </a:prstGeom>
        </p:spPr>
        <p:txBody>
          <a:bodyPr>
            <a:spAutoFit/>
          </a:bodyPr>
          <a:lstStyle/>
          <a:p>
            <a:r>
              <a:rPr lang="en-US" sz="1400" dirty="0"/>
              <a:t>Now that you know how to select elements based on different screen sizes, you will also be able to take advantage of various tips for adapting your content.</a:t>
            </a:r>
          </a:p>
          <a:p>
            <a:endParaRPr lang="en-US" sz="1400" dirty="0"/>
          </a:p>
          <a:p>
            <a:pPr marL="342900" indent="-342900">
              <a:buFont typeface="+mj-lt"/>
              <a:buAutoNum type="arabicPeriod"/>
            </a:pPr>
            <a:r>
              <a:rPr lang="en-US" sz="1600" b="1" dirty="0"/>
              <a:t>Exploit minimums and maximums</a:t>
            </a:r>
            <a:endParaRPr lang="en-US" sz="1600" b="1" dirty="0" smtClean="0"/>
          </a:p>
          <a:p>
            <a:endParaRPr lang="en-US" sz="600" dirty="0"/>
          </a:p>
          <a:p>
            <a:r>
              <a:rPr lang="en-US" sz="1400" dirty="0" smtClean="0"/>
              <a:t>A </a:t>
            </a:r>
            <a:r>
              <a:rPr lang="en-US" sz="1400" dirty="0"/>
              <a:t>block can be required to have minimum and maximum dimensions. This is very convenient, as it allows us to define “limit” dimensions so that our site adapts to the different screen resolutions of our visitors:</a:t>
            </a:r>
          </a:p>
          <a:p>
            <a:endParaRPr lang="en-US" sz="1400" dirty="0"/>
          </a:p>
          <a:p>
            <a:pPr marL="742950" lvl="1" indent="-285750">
              <a:buFont typeface="Arial" panose="020B0604020202020204" pitchFamily="34" charset="0"/>
              <a:buChar char="•"/>
            </a:pPr>
            <a:r>
              <a:rPr lang="en-US" sz="1400" b="1" i="1" dirty="0"/>
              <a:t>min-width</a:t>
            </a:r>
            <a:r>
              <a:rPr lang="en-US" sz="1400" dirty="0"/>
              <a:t> : minimum width</a:t>
            </a:r>
            <a:r>
              <a:rPr lang="en-US" sz="1400" dirty="0" smtClean="0"/>
              <a:t>;</a:t>
            </a:r>
            <a:endParaRPr lang="en-US" sz="1400" dirty="0"/>
          </a:p>
          <a:p>
            <a:pPr marL="742950" lvl="1" indent="-285750">
              <a:buFont typeface="Arial" panose="020B0604020202020204" pitchFamily="34" charset="0"/>
              <a:buChar char="•"/>
            </a:pPr>
            <a:r>
              <a:rPr lang="en-US" sz="1400" b="1" i="1" dirty="0"/>
              <a:t>min-height</a:t>
            </a:r>
            <a:r>
              <a:rPr lang="en-US" sz="1400" dirty="0"/>
              <a:t> : minimum height</a:t>
            </a:r>
            <a:r>
              <a:rPr lang="en-US" sz="1400" dirty="0" smtClean="0"/>
              <a:t>;</a:t>
            </a:r>
            <a:endParaRPr lang="en-US" sz="1400" dirty="0"/>
          </a:p>
          <a:p>
            <a:pPr marL="742950" lvl="1" indent="-285750">
              <a:buFont typeface="Arial" panose="020B0604020202020204" pitchFamily="34" charset="0"/>
              <a:buChar char="•"/>
            </a:pPr>
            <a:r>
              <a:rPr lang="en-US" sz="1400" b="1" i="1" dirty="0"/>
              <a:t>max-width</a:t>
            </a:r>
            <a:r>
              <a:rPr lang="en-US" sz="1400" dirty="0"/>
              <a:t> : maximum width</a:t>
            </a:r>
            <a:r>
              <a:rPr lang="en-US" sz="1400" dirty="0" smtClean="0"/>
              <a:t>;</a:t>
            </a:r>
            <a:endParaRPr lang="en-US" sz="1400" dirty="0"/>
          </a:p>
          <a:p>
            <a:pPr marL="742950" lvl="1" indent="-285750">
              <a:buFont typeface="Arial" panose="020B0604020202020204" pitchFamily="34" charset="0"/>
              <a:buChar char="•"/>
            </a:pPr>
            <a:r>
              <a:rPr lang="en-US" sz="1400" b="1" i="1" dirty="0"/>
              <a:t>max-height</a:t>
            </a:r>
            <a:r>
              <a:rPr lang="en-US" sz="1400" dirty="0"/>
              <a:t> : maximum height.</a:t>
            </a:r>
          </a:p>
          <a:p>
            <a:endParaRPr lang="en-US" sz="1400" dirty="0"/>
          </a:p>
          <a:p>
            <a:r>
              <a:rPr lang="en-US" sz="1400" dirty="0"/>
              <a:t>For example, you can ask for an image to occupy   50%  width and require it to be at least 400 pixels wide in all cases</a:t>
            </a:r>
            <a:r>
              <a:rPr lang="en-US" sz="1400" dirty="0" smtClean="0"/>
              <a:t>:</a:t>
            </a:r>
            <a:endParaRPr lang="en-US" sz="1400" dirty="0"/>
          </a:p>
        </p:txBody>
      </p:sp>
      <p:pic>
        <p:nvPicPr>
          <p:cNvPr id="11" name="Image 10"/>
          <p:cNvPicPr>
            <a:picLocks noChangeAspect="1"/>
          </p:cNvPicPr>
          <p:nvPr/>
        </p:nvPicPr>
        <p:blipFill>
          <a:blip r:embed="rId4"/>
          <a:stretch>
            <a:fillRect/>
          </a:stretch>
        </p:blipFill>
        <p:spPr>
          <a:xfrm>
            <a:off x="6074229" y="5482808"/>
            <a:ext cx="5330988" cy="865643"/>
          </a:xfrm>
          <a:prstGeom prst="rect">
            <a:avLst/>
          </a:prstGeom>
        </p:spPr>
      </p:pic>
    </p:spTree>
    <p:extLst>
      <p:ext uri="{BB962C8B-B14F-4D97-AF65-F5344CB8AC3E}">
        <p14:creationId xmlns:p14="http://schemas.microsoft.com/office/powerpoint/2010/main" val="341932629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73633" y="862966"/>
            <a:ext cx="5736833" cy="804742"/>
          </a:xfrm>
          <a:prstGeom prst="rect">
            <a:avLst/>
          </a:prstGeom>
        </p:spPr>
      </p:pic>
      <p:sp>
        <p:nvSpPr>
          <p:cNvPr id="5" name="Rectangle 4"/>
          <p:cNvSpPr/>
          <p:nvPr/>
        </p:nvSpPr>
        <p:spPr>
          <a:xfrm>
            <a:off x="415549" y="1667708"/>
            <a:ext cx="5622501" cy="2893100"/>
          </a:xfrm>
          <a:prstGeom prst="rect">
            <a:avLst/>
          </a:prstGeom>
        </p:spPr>
        <p:txBody>
          <a:bodyPr wrap="square">
            <a:spAutoFit/>
          </a:bodyPr>
          <a:lstStyle/>
          <a:p>
            <a:pPr algn="just"/>
            <a:r>
              <a:rPr lang="en-US" b="1" dirty="0" smtClean="0"/>
              <a:t>2. Cut </a:t>
            </a:r>
            <a:r>
              <a:rPr lang="en-US" b="1" dirty="0"/>
              <a:t>what protrudes with  </a:t>
            </a:r>
            <a:r>
              <a:rPr lang="en-US" b="1" dirty="0" smtClean="0"/>
              <a:t>overflow</a:t>
            </a:r>
          </a:p>
          <a:p>
            <a:pPr algn="just"/>
            <a:endParaRPr lang="en-US" sz="800" b="1" dirty="0"/>
          </a:p>
          <a:p>
            <a:pPr algn="just"/>
            <a:r>
              <a:rPr lang="en-US" sz="1400" dirty="0"/>
              <a:t>When we start to define precise dimensions for our blocks, as we have just done, sometimes they become too small for the text they contain.</a:t>
            </a:r>
          </a:p>
          <a:p>
            <a:pPr algn="just"/>
            <a:endParaRPr lang="en-US" sz="1400" dirty="0"/>
          </a:p>
          <a:p>
            <a:pPr algn="just"/>
            <a:r>
              <a:rPr lang="en-US" sz="1400" dirty="0"/>
              <a:t>The CSS properties that we are going to see here were created precisely to control overflows… and to decide what to do if ever it should happen.</a:t>
            </a:r>
          </a:p>
          <a:p>
            <a:pPr algn="just"/>
            <a:endParaRPr lang="en-US" sz="1400" dirty="0"/>
          </a:p>
          <a:p>
            <a:pPr algn="just"/>
            <a:r>
              <a:rPr lang="en-US" sz="1400" dirty="0"/>
              <a:t>Suppose you have a long paragraph and you want (for whatever reason) to be   </a:t>
            </a:r>
            <a:r>
              <a:rPr lang="en-US" sz="1400" b="1" dirty="0"/>
              <a:t>250px</a:t>
            </a:r>
            <a:r>
              <a:rPr lang="en-US" sz="1400" dirty="0"/>
              <a:t>  wide and   </a:t>
            </a:r>
            <a:r>
              <a:rPr lang="en-US" sz="1400" b="1" dirty="0"/>
              <a:t>110px</a:t>
            </a:r>
            <a:r>
              <a:rPr lang="en-US" sz="1400" dirty="0"/>
              <a:t>  tall. Let's add a border to it and fill it with text...to the brim:</a:t>
            </a:r>
            <a:endParaRPr lang="fr-FR" sz="1400" dirty="0"/>
          </a:p>
        </p:txBody>
      </p:sp>
      <p:pic>
        <p:nvPicPr>
          <p:cNvPr id="6" name="Image 5"/>
          <p:cNvPicPr>
            <a:picLocks noChangeAspect="1"/>
          </p:cNvPicPr>
          <p:nvPr/>
        </p:nvPicPr>
        <p:blipFill>
          <a:blip r:embed="rId3"/>
          <a:stretch>
            <a:fillRect/>
          </a:stretch>
        </p:blipFill>
        <p:spPr>
          <a:xfrm>
            <a:off x="394590" y="4725212"/>
            <a:ext cx="5694917" cy="1280675"/>
          </a:xfrm>
          <a:prstGeom prst="rect">
            <a:avLst/>
          </a:prstGeom>
        </p:spPr>
      </p:pic>
      <p:sp>
        <p:nvSpPr>
          <p:cNvPr id="7" name="Rectangle 6"/>
          <p:cNvSpPr/>
          <p:nvPr/>
        </p:nvSpPr>
        <p:spPr>
          <a:xfrm>
            <a:off x="6659545" y="862966"/>
            <a:ext cx="2441181" cy="338554"/>
          </a:xfrm>
          <a:prstGeom prst="rect">
            <a:avLst/>
          </a:prstGeom>
        </p:spPr>
        <p:txBody>
          <a:bodyPr wrap="none">
            <a:spAutoFit/>
          </a:bodyPr>
          <a:lstStyle/>
          <a:p>
            <a:r>
              <a:rPr lang="en-US" sz="1600" dirty="0"/>
              <a:t>And this is what it gives:</a:t>
            </a:r>
            <a:endParaRPr lang="fr-FR" sz="1600" dirty="0"/>
          </a:p>
        </p:txBody>
      </p:sp>
      <p:pic>
        <p:nvPicPr>
          <p:cNvPr id="8" name="Image 7"/>
          <p:cNvPicPr>
            <a:picLocks noChangeAspect="1"/>
          </p:cNvPicPr>
          <p:nvPr/>
        </p:nvPicPr>
        <p:blipFill>
          <a:blip r:embed="rId4"/>
          <a:stretch>
            <a:fillRect/>
          </a:stretch>
        </p:blipFill>
        <p:spPr>
          <a:xfrm>
            <a:off x="7106276" y="1201520"/>
            <a:ext cx="2739851" cy="5625956"/>
          </a:xfrm>
          <a:prstGeom prst="rect">
            <a:avLst/>
          </a:prstGeom>
        </p:spPr>
      </p:pic>
    </p:spTree>
    <p:extLst>
      <p:ext uri="{BB962C8B-B14F-4D97-AF65-F5344CB8AC3E}">
        <p14:creationId xmlns:p14="http://schemas.microsoft.com/office/powerpoint/2010/main" val="11189990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315" y="357344"/>
            <a:ext cx="6175384" cy="6001643"/>
          </a:xfrm>
          <a:prstGeom prst="rect">
            <a:avLst/>
          </a:prstGeom>
        </p:spPr>
        <p:txBody>
          <a:bodyPr wrap="square">
            <a:spAutoFit/>
          </a:bodyPr>
          <a:lstStyle/>
          <a:p>
            <a:pPr algn="just"/>
            <a:r>
              <a:rPr lang="en-US" sz="1600" dirty="0"/>
              <a:t>Horror ! The text exceeds the limits of the paragraph!</a:t>
            </a:r>
          </a:p>
          <a:p>
            <a:pPr algn="just"/>
            <a:endParaRPr lang="en-US" sz="1600" dirty="0"/>
          </a:p>
          <a:p>
            <a:pPr algn="just"/>
            <a:r>
              <a:rPr lang="en-US" sz="1600" dirty="0"/>
              <a:t>Eh yes ! You asked for specific dimensions, you got them! But… the text doesn't fit inside such a small block.</a:t>
            </a:r>
          </a:p>
          <a:p>
            <a:pPr algn="just"/>
            <a:endParaRPr lang="en-US" sz="1600" dirty="0"/>
          </a:p>
          <a:p>
            <a:pPr algn="just"/>
            <a:r>
              <a:rPr lang="en-US" sz="1600" dirty="0"/>
              <a:t>If you want the text not to exceed the limits of the paragraph, you will have to use the CSS </a:t>
            </a:r>
            <a:r>
              <a:rPr lang="en-US" sz="1600" dirty="0" smtClean="0"/>
              <a:t>property </a:t>
            </a:r>
            <a:r>
              <a:rPr lang="en-US" sz="1600" b="1" i="1" dirty="0"/>
              <a:t>overflow</a:t>
            </a:r>
            <a:r>
              <a:rPr lang="en-US" sz="1600" dirty="0"/>
              <a:t>. Here are the values ​​it can accept:</a:t>
            </a:r>
          </a:p>
          <a:p>
            <a:pPr algn="just"/>
            <a:endParaRPr lang="en-US" sz="1600" dirty="0"/>
          </a:p>
          <a:p>
            <a:pPr marL="742950" lvl="1" indent="-285750" algn="just">
              <a:buFont typeface="Arial" panose="020B0604020202020204" pitchFamily="34" charset="0"/>
              <a:buChar char="•"/>
            </a:pPr>
            <a:r>
              <a:rPr lang="en-US" sz="1600" b="1" dirty="0" smtClean="0"/>
              <a:t>Visible</a:t>
            </a:r>
            <a:r>
              <a:rPr lang="en-US" sz="1600" dirty="0" smtClean="0"/>
              <a:t> (default</a:t>
            </a:r>
            <a:r>
              <a:rPr lang="en-US" sz="1600" dirty="0"/>
              <a:t>): if the text exceeds the size limits, it remains visible and voluntarily leaves the block</a:t>
            </a:r>
            <a:r>
              <a:rPr lang="en-US" sz="1600" dirty="0" smtClean="0"/>
              <a:t>;</a:t>
            </a:r>
            <a:endParaRPr lang="en-US" sz="1600" dirty="0"/>
          </a:p>
          <a:p>
            <a:pPr marL="742950" lvl="1" indent="-285750" algn="just">
              <a:buFont typeface="Arial" panose="020B0604020202020204" pitchFamily="34" charset="0"/>
              <a:buChar char="•"/>
            </a:pPr>
            <a:r>
              <a:rPr lang="en-US" sz="1600" b="1" dirty="0"/>
              <a:t>hidden</a:t>
            </a:r>
            <a:r>
              <a:rPr lang="en-US" sz="1600" dirty="0"/>
              <a:t> : if the text exceeds the limits, it will simply be hidden. We will not be able to see all the text</a:t>
            </a:r>
            <a:r>
              <a:rPr lang="en-US" sz="1600" dirty="0" smtClean="0"/>
              <a:t>;</a:t>
            </a:r>
            <a:endParaRPr lang="en-US" sz="1600" dirty="0"/>
          </a:p>
          <a:p>
            <a:pPr marL="742950" lvl="1" indent="-285750" algn="just">
              <a:buFont typeface="Arial" panose="020B0604020202020204" pitchFamily="34" charset="0"/>
              <a:buChar char="•"/>
            </a:pPr>
            <a:r>
              <a:rPr lang="en-US" sz="1600" b="1" dirty="0"/>
              <a:t>scroll</a:t>
            </a:r>
            <a:r>
              <a:rPr lang="en-US" sz="1600" dirty="0"/>
              <a:t> : again, the text will be hidden if it exceeds the limits. Except that this time, the browser will set up scroll bars so that we can read all the text. It's a bit like a frame inside the page</a:t>
            </a:r>
            <a:r>
              <a:rPr lang="en-US" sz="1600" dirty="0" smtClean="0"/>
              <a:t>;</a:t>
            </a:r>
            <a:endParaRPr lang="en-US" sz="1600" dirty="0"/>
          </a:p>
          <a:p>
            <a:pPr marL="742950" lvl="1" indent="-285750" algn="just">
              <a:buFont typeface="Arial" panose="020B0604020202020204" pitchFamily="34" charset="0"/>
              <a:buChar char="•"/>
            </a:pPr>
            <a:r>
              <a:rPr lang="en-US" sz="1600" b="1" dirty="0"/>
              <a:t>auto</a:t>
            </a:r>
            <a:r>
              <a:rPr lang="en-US" sz="1600" dirty="0"/>
              <a:t> : this is the “automatic pilot” mode. Basically, it's the browser that decides whether or not to put scrollbars (it will only put them if necessary). This is the value I recommend using most often.</a:t>
            </a:r>
          </a:p>
          <a:p>
            <a:pPr algn="just"/>
            <a:endParaRPr lang="en-US" sz="1600" dirty="0"/>
          </a:p>
          <a:p>
            <a:pPr algn="just"/>
            <a:r>
              <a:rPr lang="en-US" sz="1600" dirty="0" smtClean="0"/>
              <a:t>With </a:t>
            </a:r>
            <a:r>
              <a:rPr lang="en-US" sz="1600" b="1" i="1" dirty="0"/>
              <a:t>overflow: hidden;  </a:t>
            </a:r>
            <a:r>
              <a:rPr lang="en-US" sz="1600" dirty="0"/>
              <a:t>the text is therefore cut (we can not see the rest):</a:t>
            </a:r>
            <a:endParaRPr lang="fr-FR" sz="1600" dirty="0"/>
          </a:p>
        </p:txBody>
      </p:sp>
      <p:pic>
        <p:nvPicPr>
          <p:cNvPr id="5" name="Image 4"/>
          <p:cNvPicPr>
            <a:picLocks noChangeAspect="1"/>
          </p:cNvPicPr>
          <p:nvPr/>
        </p:nvPicPr>
        <p:blipFill>
          <a:blip r:embed="rId2"/>
          <a:stretch>
            <a:fillRect/>
          </a:stretch>
        </p:blipFill>
        <p:spPr>
          <a:xfrm>
            <a:off x="7220397" y="734785"/>
            <a:ext cx="3743720" cy="1730829"/>
          </a:xfrm>
          <a:prstGeom prst="rect">
            <a:avLst/>
          </a:prstGeom>
        </p:spPr>
      </p:pic>
      <p:sp>
        <p:nvSpPr>
          <p:cNvPr id="6" name="Rectangle 5"/>
          <p:cNvSpPr/>
          <p:nvPr/>
        </p:nvSpPr>
        <p:spPr>
          <a:xfrm>
            <a:off x="7623173" y="2327114"/>
            <a:ext cx="2853345" cy="276999"/>
          </a:xfrm>
          <a:prstGeom prst="rect">
            <a:avLst/>
          </a:prstGeom>
        </p:spPr>
        <p:txBody>
          <a:bodyPr wrap="none">
            <a:spAutoFit/>
          </a:bodyPr>
          <a:lstStyle/>
          <a:p>
            <a:r>
              <a:rPr lang="en-US" sz="1200" b="1" dirty="0"/>
              <a:t>Text is cut at paragraph boundaries</a:t>
            </a:r>
            <a:endParaRPr lang="fr-FR" sz="1200" b="1" dirty="0"/>
          </a:p>
        </p:txBody>
      </p:sp>
      <p:sp>
        <p:nvSpPr>
          <p:cNvPr id="7" name="Rectangle 6"/>
          <p:cNvSpPr/>
          <p:nvPr/>
        </p:nvSpPr>
        <p:spPr>
          <a:xfrm>
            <a:off x="6645729" y="2604113"/>
            <a:ext cx="5306785" cy="307777"/>
          </a:xfrm>
          <a:prstGeom prst="rect">
            <a:avLst/>
          </a:prstGeom>
        </p:spPr>
        <p:txBody>
          <a:bodyPr wrap="square">
            <a:spAutoFit/>
          </a:bodyPr>
          <a:lstStyle/>
          <a:p>
            <a:r>
              <a:rPr lang="en-US" sz="1400" dirty="0"/>
              <a:t>Now let's </a:t>
            </a:r>
            <a:r>
              <a:rPr lang="en-US" sz="1400" dirty="0" smtClean="0"/>
              <a:t>try </a:t>
            </a:r>
            <a:r>
              <a:rPr lang="en-US" sz="1400" dirty="0"/>
              <a:t>overflow: auto;  with the following CSS code:</a:t>
            </a:r>
            <a:endParaRPr lang="fr-FR" sz="1400" dirty="0"/>
          </a:p>
        </p:txBody>
      </p:sp>
      <p:sp>
        <p:nvSpPr>
          <p:cNvPr id="8" name="Rectangle 7"/>
          <p:cNvSpPr/>
          <p:nvPr/>
        </p:nvSpPr>
        <p:spPr>
          <a:xfrm>
            <a:off x="6645729" y="3050389"/>
            <a:ext cx="1215333" cy="307777"/>
          </a:xfrm>
          <a:prstGeom prst="rect">
            <a:avLst/>
          </a:prstGeom>
        </p:spPr>
        <p:txBody>
          <a:bodyPr wrap="none">
            <a:spAutoFit/>
          </a:bodyPr>
          <a:lstStyle/>
          <a:p>
            <a:r>
              <a:rPr lang="fr-FR" sz="1400" dirty="0" err="1"/>
              <a:t>Which</a:t>
            </a:r>
            <a:r>
              <a:rPr lang="fr-FR" sz="1400" dirty="0"/>
              <a:t> </a:t>
            </a:r>
            <a:r>
              <a:rPr lang="fr-FR" sz="1400" dirty="0" err="1"/>
              <a:t>give</a:t>
            </a:r>
            <a:r>
              <a:rPr lang="fr-FR" sz="1400" dirty="0"/>
              <a:t>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988" y="3496665"/>
            <a:ext cx="3055713" cy="1685136"/>
          </a:xfrm>
          <a:prstGeom prst="rect">
            <a:avLst/>
          </a:prstGeom>
        </p:spPr>
      </p:pic>
      <p:sp>
        <p:nvSpPr>
          <p:cNvPr id="10" name="Rectangle 9"/>
          <p:cNvSpPr/>
          <p:nvPr/>
        </p:nvSpPr>
        <p:spPr>
          <a:xfrm>
            <a:off x="8077159" y="5320300"/>
            <a:ext cx="1630383" cy="276999"/>
          </a:xfrm>
          <a:prstGeom prst="rect">
            <a:avLst/>
          </a:prstGeom>
        </p:spPr>
        <p:txBody>
          <a:bodyPr wrap="none">
            <a:spAutoFit/>
          </a:bodyPr>
          <a:lstStyle/>
          <a:p>
            <a:r>
              <a:rPr lang="fr-FR" sz="1200" b="1" dirty="0" err="1"/>
              <a:t>Text</a:t>
            </a:r>
            <a:r>
              <a:rPr lang="fr-FR" sz="1200" b="1" dirty="0"/>
              <a:t> </a:t>
            </a:r>
            <a:r>
              <a:rPr lang="fr-FR" sz="1200" b="1" dirty="0" err="1"/>
              <a:t>can</a:t>
            </a:r>
            <a:r>
              <a:rPr lang="fr-FR" sz="1200" b="1" dirty="0"/>
              <a:t> </a:t>
            </a:r>
            <a:r>
              <a:rPr lang="fr-FR" sz="1200" b="1" dirty="0" err="1"/>
              <a:t>now</a:t>
            </a:r>
            <a:r>
              <a:rPr lang="fr-FR" sz="1200" b="1" dirty="0"/>
              <a:t> scroll</a:t>
            </a:r>
          </a:p>
        </p:txBody>
      </p:sp>
    </p:spTree>
    <p:extLst>
      <p:ext uri="{BB962C8B-B14F-4D97-AF65-F5344CB8AC3E}">
        <p14:creationId xmlns:p14="http://schemas.microsoft.com/office/powerpoint/2010/main" val="40066826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1" y="743088"/>
            <a:ext cx="5524501" cy="1600438"/>
          </a:xfrm>
          <a:prstGeom prst="rect">
            <a:avLst/>
          </a:prstGeom>
        </p:spPr>
        <p:txBody>
          <a:bodyPr wrap="square">
            <a:spAutoFit/>
          </a:bodyPr>
          <a:lstStyle/>
          <a:p>
            <a:pPr algn="just"/>
            <a:r>
              <a:rPr lang="en-US" sz="1400" dirty="0"/>
              <a:t>You can manipulate this piece of code in the </a:t>
            </a:r>
            <a:r>
              <a:rPr lang="en-US" sz="1400" dirty="0" err="1">
                <a:hlinkClick r:id="rId2"/>
              </a:rPr>
              <a:t>CodePen</a:t>
            </a:r>
            <a:r>
              <a:rPr lang="en-US" sz="1400" dirty="0">
                <a:hlinkClick r:id="rId2"/>
              </a:rPr>
              <a:t> P4C4 </a:t>
            </a:r>
            <a:r>
              <a:rPr lang="en-US" sz="1400" dirty="0"/>
              <a:t>.</a:t>
            </a:r>
          </a:p>
          <a:p>
            <a:pPr algn="just"/>
            <a:endParaRPr lang="en-US" sz="1400" dirty="0"/>
          </a:p>
          <a:p>
            <a:pPr algn="just"/>
            <a:r>
              <a:rPr lang="en-US" sz="1400" dirty="0"/>
              <a:t>In the specific case of text, you can even use   text-overflow: ellipsis;  combined with   </a:t>
            </a:r>
            <a:r>
              <a:rPr lang="en-US" sz="1400" b="1" i="1" dirty="0"/>
              <a:t>white-space: no-wrap</a:t>
            </a:r>
            <a:r>
              <a:rPr lang="en-US" sz="1400" dirty="0"/>
              <a:t>;  : they allow you to display " ..." at the end of your text to notify the user that the text has been truncated (and let you take a look at </a:t>
            </a:r>
            <a:r>
              <a:rPr lang="en-US" sz="1400" dirty="0">
                <a:hlinkClick r:id="rId3"/>
              </a:rPr>
              <a:t>the documentation on this link</a:t>
            </a:r>
            <a:r>
              <a:rPr lang="en-US" sz="1400" dirty="0"/>
              <a:t> ).</a:t>
            </a:r>
            <a:endParaRPr lang="fr-FR" sz="1400" dirty="0"/>
          </a:p>
        </p:txBody>
      </p:sp>
      <p:pic>
        <p:nvPicPr>
          <p:cNvPr id="2" name="Image 1"/>
          <p:cNvPicPr>
            <a:picLocks noChangeAspect="1"/>
          </p:cNvPicPr>
          <p:nvPr/>
        </p:nvPicPr>
        <p:blipFill>
          <a:blip r:embed="rId4"/>
          <a:stretch>
            <a:fillRect/>
          </a:stretch>
        </p:blipFill>
        <p:spPr>
          <a:xfrm>
            <a:off x="825273" y="2284984"/>
            <a:ext cx="3871431" cy="1921688"/>
          </a:xfrm>
          <a:prstGeom prst="rect">
            <a:avLst/>
          </a:prstGeom>
        </p:spPr>
      </p:pic>
      <p:sp>
        <p:nvSpPr>
          <p:cNvPr id="3" name="Rectangle 2"/>
          <p:cNvSpPr/>
          <p:nvPr/>
        </p:nvSpPr>
        <p:spPr>
          <a:xfrm>
            <a:off x="1621702" y="4068172"/>
            <a:ext cx="1693092" cy="276999"/>
          </a:xfrm>
          <a:prstGeom prst="rect">
            <a:avLst/>
          </a:prstGeom>
        </p:spPr>
        <p:txBody>
          <a:bodyPr wrap="none">
            <a:spAutoFit/>
          </a:bodyPr>
          <a:lstStyle/>
          <a:p>
            <a:r>
              <a:rPr lang="en-US" sz="1200" b="1" dirty="0"/>
              <a:t>There is a scroll bar</a:t>
            </a:r>
            <a:endParaRPr lang="fr-FR" sz="1200" b="1" dirty="0"/>
          </a:p>
        </p:txBody>
      </p:sp>
      <p:sp>
        <p:nvSpPr>
          <p:cNvPr id="5" name="Rectangle 4"/>
          <p:cNvSpPr/>
          <p:nvPr/>
        </p:nvSpPr>
        <p:spPr>
          <a:xfrm>
            <a:off x="272141" y="4705851"/>
            <a:ext cx="5524501" cy="738664"/>
          </a:xfrm>
          <a:prstGeom prst="rect">
            <a:avLst/>
          </a:prstGeom>
        </p:spPr>
        <p:txBody>
          <a:bodyPr wrap="square">
            <a:spAutoFit/>
          </a:bodyPr>
          <a:lstStyle/>
          <a:p>
            <a:r>
              <a:rPr lang="en-US" sz="1400" dirty="0"/>
              <a:t>Eureka! Scroll bars now allow us to view content that was not visible.</a:t>
            </a:r>
          </a:p>
          <a:p>
            <a:endParaRPr lang="en-US" sz="1400" dirty="0"/>
          </a:p>
        </p:txBody>
      </p:sp>
      <p:sp>
        <p:nvSpPr>
          <p:cNvPr id="6" name="Rectangle 5"/>
          <p:cNvSpPr/>
          <p:nvPr/>
        </p:nvSpPr>
        <p:spPr>
          <a:xfrm>
            <a:off x="266794" y="5284987"/>
            <a:ext cx="5380027" cy="523220"/>
          </a:xfrm>
          <a:prstGeom prst="rect">
            <a:avLst/>
          </a:prstGeom>
        </p:spPr>
        <p:txBody>
          <a:bodyPr wrap="square">
            <a:spAutoFit/>
          </a:bodyPr>
          <a:lstStyle/>
          <a:p>
            <a:r>
              <a:rPr lang="en-US" sz="1400" dirty="0"/>
              <a:t>Last appointment with the site of Robbie Lens. This time, you will adapt the site for mobile formats!</a:t>
            </a:r>
            <a:endParaRPr lang="fr-FR" sz="1400" dirty="0"/>
          </a:p>
        </p:txBody>
      </p:sp>
      <p:sp>
        <p:nvSpPr>
          <p:cNvPr id="7" name="Rectangle 6"/>
          <p:cNvSpPr/>
          <p:nvPr/>
        </p:nvSpPr>
        <p:spPr>
          <a:xfrm>
            <a:off x="6021231" y="743088"/>
            <a:ext cx="5674838" cy="4401205"/>
          </a:xfrm>
          <a:prstGeom prst="rect">
            <a:avLst/>
          </a:prstGeom>
        </p:spPr>
        <p:txBody>
          <a:bodyPr wrap="square">
            <a:spAutoFit/>
          </a:bodyPr>
          <a:lstStyle/>
          <a:p>
            <a:r>
              <a:rPr lang="en-US" sz="1400" dirty="0"/>
              <a:t>You will find the code base for the exercise on the </a:t>
            </a:r>
            <a:r>
              <a:rPr lang="en-US" sz="1400" dirty="0">
                <a:hlinkClick r:id="rId5"/>
              </a:rPr>
              <a:t>P4C4-exercise branch .</a:t>
            </a:r>
            <a:endParaRPr lang="en-US" sz="1400" dirty="0"/>
          </a:p>
          <a:p>
            <a:endParaRPr lang="en-US" sz="1400" dirty="0"/>
          </a:p>
          <a:p>
            <a:pPr marL="285750" indent="-285750">
              <a:buFont typeface="Arial" panose="020B0604020202020204" pitchFamily="34" charset="0"/>
              <a:buChar char="•"/>
            </a:pPr>
            <a:r>
              <a:rPr lang="en-US" sz="1400" dirty="0"/>
              <a:t>Reduce the size of titles to   2em  </a:t>
            </a:r>
            <a:r>
              <a:rPr lang="en-US" sz="1400" dirty="0" smtClean="0"/>
              <a:t>.</a:t>
            </a:r>
            <a:endParaRPr lang="en-US" sz="1400" dirty="0"/>
          </a:p>
          <a:p>
            <a:pPr marL="285750" indent="-285750">
              <a:buFont typeface="Arial" panose="020B0604020202020204" pitchFamily="34" charset="0"/>
              <a:buChar char="•"/>
            </a:pPr>
            <a:r>
              <a:rPr lang="en-US" sz="1400" dirty="0"/>
              <a:t>Replace the </a:t>
            </a:r>
            <a:r>
              <a:rPr lang="en-US" sz="1400" dirty="0" smtClean="0"/>
              <a:t> </a:t>
            </a:r>
            <a:r>
              <a:rPr lang="en-US" sz="1400" dirty="0"/>
              <a:t>width  </a:t>
            </a:r>
            <a:r>
              <a:rPr lang="en-US" sz="1400" dirty="0" smtClean="0"/>
              <a:t>for  </a:t>
            </a:r>
            <a:r>
              <a:rPr lang="en-US" sz="1400" b="1" i="1" dirty="0" smtClean="0"/>
              <a:t>.home-introduction  </a:t>
            </a:r>
            <a:r>
              <a:rPr lang="en-US" sz="1400" dirty="0"/>
              <a:t>and   form  with </a:t>
            </a:r>
            <a:r>
              <a:rPr lang="en-US" sz="1400" dirty="0" smtClean="0"/>
              <a:t>property  </a:t>
            </a:r>
            <a:r>
              <a:rPr lang="en-US" sz="1400" b="1" dirty="0"/>
              <a:t>max-width</a:t>
            </a:r>
            <a:r>
              <a:rPr lang="en-US" sz="1400" dirty="0"/>
              <a:t>  on the home page, with a value of   </a:t>
            </a:r>
            <a:r>
              <a:rPr lang="en-US" sz="1400" b="1" dirty="0"/>
              <a:t>1000px</a:t>
            </a:r>
            <a:r>
              <a:rPr lang="en-US" sz="1400" dirty="0"/>
              <a:t>  </a:t>
            </a:r>
            <a:r>
              <a:rPr lang="en-US" sz="1400" dirty="0" smtClean="0"/>
              <a:t>.</a:t>
            </a:r>
            <a:endParaRPr lang="en-US" sz="1400" dirty="0"/>
          </a:p>
          <a:p>
            <a:pPr marL="285750" indent="-285750">
              <a:buFont typeface="Arial" panose="020B0604020202020204" pitchFamily="34" charset="0"/>
              <a:buChar char="•"/>
            </a:pPr>
            <a:r>
              <a:rPr lang="en-US" sz="1400" dirty="0"/>
              <a:t>Hide the "Rates" section on the "About" page</a:t>
            </a:r>
            <a:r>
              <a:rPr lang="en-US" sz="1400" dirty="0" smtClean="0"/>
              <a:t>.</a:t>
            </a:r>
            <a:endParaRPr lang="en-US" sz="1400" dirty="0"/>
          </a:p>
          <a:p>
            <a:pPr marL="285750" indent="-285750">
              <a:buFont typeface="Arial" panose="020B0604020202020204" pitchFamily="34" charset="0"/>
              <a:buChar char="•"/>
            </a:pPr>
            <a:r>
              <a:rPr lang="en-US" sz="1400" dirty="0"/>
              <a:t>All elements that are arranged horizontally switch vertically from the screen size  </a:t>
            </a:r>
            <a:r>
              <a:rPr lang="en-US" sz="1400" b="1" i="1" dirty="0" smtClean="0"/>
              <a:t>996px</a:t>
            </a:r>
            <a:r>
              <a:rPr lang="en-US" sz="1400" dirty="0" smtClean="0"/>
              <a:t>  </a:t>
            </a:r>
            <a:r>
              <a:rPr lang="en-US" sz="1400" dirty="0"/>
              <a:t>(introduction, photo grids and form</a:t>
            </a:r>
            <a:r>
              <a:rPr lang="en-US" sz="1400" dirty="0" smtClean="0"/>
              <a:t>).</a:t>
            </a:r>
            <a:endParaRPr lang="en-US" sz="1400" dirty="0"/>
          </a:p>
          <a:p>
            <a:pPr marL="285750" indent="-285750">
              <a:buFont typeface="Arial" panose="020B0604020202020204" pitchFamily="34" charset="0"/>
              <a:buChar char="•"/>
            </a:pPr>
            <a:r>
              <a:rPr lang="en-US" sz="1400" dirty="0" smtClean="0"/>
              <a:t>The </a:t>
            </a:r>
            <a:r>
              <a:rPr lang="en-US" sz="1400" b="1" dirty="0" smtClean="0"/>
              <a:t>padding</a:t>
            </a:r>
            <a:r>
              <a:rPr lang="en-US" sz="1400" dirty="0" smtClean="0"/>
              <a:t> </a:t>
            </a:r>
            <a:r>
              <a:rPr lang="en-US" sz="1400" dirty="0"/>
              <a:t>on the side of the pages changes from   80px  to   </a:t>
            </a:r>
            <a:r>
              <a:rPr lang="en-US" sz="1400" dirty="0" smtClean="0"/>
              <a:t>20px.</a:t>
            </a:r>
            <a:endParaRPr lang="en-US" sz="1400" dirty="0"/>
          </a:p>
          <a:p>
            <a:pPr marL="285750" indent="-285750">
              <a:buFont typeface="Arial" panose="020B0604020202020204" pitchFamily="34" charset="0"/>
              <a:buChar char="•"/>
            </a:pPr>
            <a:r>
              <a:rPr lang="en-US" sz="1400" dirty="0"/>
              <a:t>Header navigation links are vertical and centered.</a:t>
            </a:r>
          </a:p>
          <a:p>
            <a:endParaRPr lang="en-US" sz="1400" dirty="0"/>
          </a:p>
          <a:p>
            <a:r>
              <a:rPr lang="en-US" sz="1400" dirty="0"/>
              <a:t>If you want to get ideas of how to organize the elements without looking at the solution, you can refer to </a:t>
            </a:r>
            <a:r>
              <a:rPr lang="en-US" sz="1400" dirty="0">
                <a:hlinkClick r:id="rId6"/>
              </a:rPr>
              <a:t>the online version of Robbie Lens' site .</a:t>
            </a:r>
            <a:endParaRPr lang="en-US" sz="1400" dirty="0"/>
          </a:p>
          <a:p>
            <a:endParaRPr lang="en-US" sz="1400" dirty="0"/>
          </a:p>
          <a:p>
            <a:r>
              <a:rPr lang="en-US" sz="1400" dirty="0"/>
              <a:t>As usual, you can access the solution </a:t>
            </a:r>
            <a:r>
              <a:rPr lang="en-US" sz="1400" dirty="0" smtClean="0"/>
              <a:t>on </a:t>
            </a:r>
            <a:r>
              <a:rPr lang="en-US" sz="1400" dirty="0"/>
              <a:t>the </a:t>
            </a:r>
            <a:r>
              <a:rPr lang="en-US" sz="1400" dirty="0">
                <a:hlinkClick r:id="rId7"/>
              </a:rPr>
              <a:t>P4C4-solution branch </a:t>
            </a:r>
            <a:r>
              <a:rPr lang="en-US" sz="1400" dirty="0"/>
              <a:t>.</a:t>
            </a:r>
            <a:endParaRPr lang="fr-FR" sz="1400" dirty="0"/>
          </a:p>
        </p:txBody>
      </p:sp>
    </p:spTree>
    <p:extLst>
      <p:ext uri="{BB962C8B-B14F-4D97-AF65-F5344CB8AC3E}">
        <p14:creationId xmlns:p14="http://schemas.microsoft.com/office/powerpoint/2010/main" val="35375412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06732" y="1720355"/>
            <a:ext cx="8619584" cy="4050792"/>
          </a:xfrm>
        </p:spPr>
        <p:txBody>
          <a:bodyPr>
            <a:normAutofit/>
          </a:bodyPr>
          <a:lstStyle/>
          <a:p>
            <a:r>
              <a:rPr lang="en-US" sz="1600" dirty="0"/>
              <a:t>You must first succeed in selecting the different screen sizes available, in order to apply the desired style. </a:t>
            </a:r>
          </a:p>
          <a:p>
            <a:r>
              <a:rPr lang="en-US" sz="1600" dirty="0"/>
              <a:t>To do this, we use media queries which are the way of "conditioning" the applied style: "If the user's screen is smaller than the size   </a:t>
            </a:r>
            <a:r>
              <a:rPr lang="en-US" sz="1600" dirty="0" err="1"/>
              <a:t>XXXpx</a:t>
            </a:r>
            <a:r>
              <a:rPr lang="en-US" sz="1600" dirty="0"/>
              <a:t>  , then apply this style</a:t>
            </a:r>
            <a:r>
              <a:rPr lang="en-US" sz="1600" dirty="0" smtClean="0"/>
              <a:t>".</a:t>
            </a:r>
            <a:endParaRPr lang="en-US" sz="1600" dirty="0"/>
          </a:p>
          <a:p>
            <a:r>
              <a:rPr lang="en-US" sz="1600" dirty="0"/>
              <a:t>It is then possible to use the various tricks</a:t>
            </a:r>
            <a:r>
              <a:rPr lang="en-US" sz="1600" dirty="0" smtClean="0"/>
              <a:t>:</a:t>
            </a:r>
            <a:endParaRPr lang="en-US" sz="1600" dirty="0"/>
          </a:p>
          <a:p>
            <a:pPr lvl="1">
              <a:buFont typeface="Courier New" panose="02070309020205020404" pitchFamily="49" charset="0"/>
              <a:buChar char="o"/>
            </a:pPr>
            <a:r>
              <a:rPr lang="en-US" sz="1600" b="1" i="1" dirty="0"/>
              <a:t>display</a:t>
            </a:r>
            <a:r>
              <a:rPr lang="en-US" sz="1600" dirty="0"/>
              <a:t>: none  to hide an element that does not fit on smaller screen sizes</a:t>
            </a:r>
            <a:r>
              <a:rPr lang="en-US" sz="1600" dirty="0" smtClean="0"/>
              <a:t>;</a:t>
            </a:r>
            <a:endParaRPr lang="en-US" sz="1600" dirty="0"/>
          </a:p>
          <a:p>
            <a:pPr lvl="1">
              <a:buFont typeface="Courier New" panose="02070309020205020404" pitchFamily="49" charset="0"/>
              <a:buChar char="o"/>
            </a:pPr>
            <a:r>
              <a:rPr lang="en-US" sz="1600" b="1" i="1" dirty="0"/>
              <a:t>overflow</a:t>
            </a:r>
            <a:r>
              <a:rPr lang="en-US" sz="1600" dirty="0"/>
              <a:t>  to allow scrolling with the mouse in a container element</a:t>
            </a:r>
            <a:r>
              <a:rPr lang="en-US" sz="1600" dirty="0" smtClean="0"/>
              <a:t>;</a:t>
            </a:r>
            <a:endParaRPr lang="en-US" sz="1600" dirty="0"/>
          </a:p>
          <a:p>
            <a:pPr lvl="1">
              <a:buFont typeface="Courier New" panose="02070309020205020404" pitchFamily="49" charset="0"/>
              <a:buChar char="o"/>
            </a:pPr>
            <a:r>
              <a:rPr lang="en-US" sz="1600" b="1" i="1" dirty="0"/>
              <a:t>min-width</a:t>
            </a:r>
            <a:r>
              <a:rPr lang="en-US" sz="1600" dirty="0"/>
              <a:t>  and   max-width  to set minimum and maximum sizes.</a:t>
            </a:r>
            <a:endParaRPr lang="fr-FR" sz="1600" dirty="0"/>
          </a:p>
        </p:txBody>
      </p:sp>
      <p:sp>
        <p:nvSpPr>
          <p:cNvPr id="7" name="Rectangle 6"/>
          <p:cNvSpPr/>
          <p:nvPr/>
        </p:nvSpPr>
        <p:spPr>
          <a:xfrm>
            <a:off x="850232" y="1036404"/>
            <a:ext cx="9994232" cy="338554"/>
          </a:xfrm>
          <a:prstGeom prst="rect">
            <a:avLst/>
          </a:prstGeom>
        </p:spPr>
        <p:txBody>
          <a:bodyPr wrap="square">
            <a:spAutoFit/>
          </a:bodyPr>
          <a:lstStyle/>
          <a:p>
            <a:r>
              <a:rPr lang="fr-FR" sz="1600" dirty="0"/>
              <a:t>Pour adapter un site internet aux différentes tailles d'écran, plusieurs techniques sont nécessaires :</a:t>
            </a:r>
          </a:p>
        </p:txBody>
      </p:sp>
    </p:spTree>
    <p:extLst>
      <p:ext uri="{BB962C8B-B14F-4D97-AF65-F5344CB8AC3E}">
        <p14:creationId xmlns:p14="http://schemas.microsoft.com/office/powerpoint/2010/main" val="49328346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8296" y="404880"/>
            <a:ext cx="2470228" cy="461665"/>
          </a:xfrm>
          <a:prstGeom prst="rect">
            <a:avLst/>
          </a:prstGeom>
        </p:spPr>
        <p:txBody>
          <a:bodyPr wrap="none">
            <a:spAutoFit/>
          </a:bodyPr>
          <a:lstStyle/>
          <a:p>
            <a:r>
              <a:rPr lang="fr-FR" sz="2400" b="1" dirty="0" smtClean="0"/>
              <a:t>V- To </a:t>
            </a:r>
            <a:r>
              <a:rPr lang="fr-FR" sz="2400" b="1" dirty="0"/>
              <a:t>go </a:t>
            </a:r>
            <a:r>
              <a:rPr lang="fr-FR" sz="2400" b="1" dirty="0" err="1"/>
              <a:t>further</a:t>
            </a:r>
            <a:endParaRPr lang="fr-FR" sz="2400" b="1" dirty="0"/>
          </a:p>
        </p:txBody>
      </p:sp>
      <p:sp>
        <p:nvSpPr>
          <p:cNvPr id="6" name="Rectangle 5"/>
          <p:cNvSpPr/>
          <p:nvPr/>
        </p:nvSpPr>
        <p:spPr>
          <a:xfrm>
            <a:off x="298296" y="866546"/>
            <a:ext cx="5348525" cy="1169551"/>
          </a:xfrm>
          <a:prstGeom prst="rect">
            <a:avLst/>
          </a:prstGeom>
        </p:spPr>
        <p:txBody>
          <a:bodyPr wrap="square">
            <a:spAutoFit/>
          </a:bodyPr>
          <a:lstStyle/>
          <a:p>
            <a:pPr algn="just"/>
            <a:r>
              <a:rPr lang="en-US" sz="1400" dirty="0"/>
              <a:t>As this course comes to an end, the temptation is great to think that we have seen everything. But we never stop learning. This chapter aims to give you some directions to complete your learning. So don't be sad, because you haven't finished making discoveries!</a:t>
            </a:r>
            <a:endParaRPr lang="fr-FR" sz="1400" dirty="0"/>
          </a:p>
        </p:txBody>
      </p:sp>
      <p:sp>
        <p:nvSpPr>
          <p:cNvPr id="7" name="Rectangle 6"/>
          <p:cNvSpPr/>
          <p:nvPr/>
        </p:nvSpPr>
        <p:spPr>
          <a:xfrm>
            <a:off x="298296" y="2189985"/>
            <a:ext cx="5733536" cy="646331"/>
          </a:xfrm>
          <a:prstGeom prst="rect">
            <a:avLst/>
          </a:prstGeom>
        </p:spPr>
        <p:txBody>
          <a:bodyPr wrap="square">
            <a:spAutoFit/>
          </a:bodyPr>
          <a:lstStyle/>
          <a:p>
            <a:r>
              <a:rPr lang="en-US" b="1" dirty="0" smtClean="0"/>
              <a:t>A- Learn </a:t>
            </a:r>
            <a:r>
              <a:rPr lang="en-US" b="1" dirty="0"/>
              <a:t>how to create an interactive website with JavaScript</a:t>
            </a:r>
            <a:endParaRPr lang="fr-FR" b="1" dirty="0"/>
          </a:p>
        </p:txBody>
      </p:sp>
      <p:sp>
        <p:nvSpPr>
          <p:cNvPr id="8" name="Rectangle 7"/>
          <p:cNvSpPr/>
          <p:nvPr/>
        </p:nvSpPr>
        <p:spPr>
          <a:xfrm>
            <a:off x="298296" y="2995643"/>
            <a:ext cx="5492904" cy="3323987"/>
          </a:xfrm>
          <a:prstGeom prst="rect">
            <a:avLst/>
          </a:prstGeom>
        </p:spPr>
        <p:txBody>
          <a:bodyPr wrap="square">
            <a:spAutoFit/>
          </a:bodyPr>
          <a:lstStyle/>
          <a:p>
            <a:pPr algn="just"/>
            <a:r>
              <a:rPr lang="en-US" sz="1400" dirty="0"/>
              <a:t>It's probably one of the first languages ​​you'll want to learn, now that you have some knowledge of HTML and CSS.</a:t>
            </a:r>
          </a:p>
          <a:p>
            <a:pPr algn="just"/>
            <a:endParaRPr lang="en-US" sz="1400" dirty="0"/>
          </a:p>
          <a:p>
            <a:pPr algn="just"/>
            <a:r>
              <a:rPr lang="en-US" sz="1400" dirty="0"/>
              <a:t>What can JavaScript be used for? We can't do everything with HTML and CSS?</a:t>
            </a:r>
          </a:p>
          <a:p>
            <a:pPr algn="just"/>
            <a:endParaRPr lang="en-US" sz="1400" dirty="0"/>
          </a:p>
          <a:p>
            <a:pPr algn="just"/>
            <a:r>
              <a:rPr lang="en-US" sz="1400" dirty="0"/>
              <a:t>You can already do a lot of things in HTML and CSS, but when you want to make your page more interactive, a language like JavaScript becomes essential.</a:t>
            </a:r>
          </a:p>
          <a:p>
            <a:pPr algn="just"/>
            <a:endParaRPr lang="en-US" sz="1400" dirty="0"/>
          </a:p>
          <a:p>
            <a:pPr algn="just"/>
            <a:r>
              <a:rPr lang="en-US" sz="1400" b="1" dirty="0"/>
              <a:t>JavaScript is a programming </a:t>
            </a:r>
            <a:r>
              <a:rPr lang="en-US" sz="1400" b="1" dirty="0" smtClean="0"/>
              <a:t>language </a:t>
            </a:r>
            <a:r>
              <a:rPr lang="en-US" sz="1400" dirty="0"/>
              <a:t>that is frequently used on the web, in addition to HTML and CSS. </a:t>
            </a:r>
            <a:r>
              <a:rPr lang="en-US" sz="1400" dirty="0" err="1"/>
              <a:t>Javascript</a:t>
            </a:r>
            <a:r>
              <a:rPr lang="en-US" sz="1400" dirty="0"/>
              <a:t> allows you to add interactivity to a website (responses when you click on a button or data entered in forms, dynamic composition, animations, etc.).</a:t>
            </a:r>
            <a:endParaRPr lang="fr-FR" sz="1400" dirty="0"/>
          </a:p>
        </p:txBody>
      </p:sp>
      <p:sp>
        <p:nvSpPr>
          <p:cNvPr id="9" name="Rectangle 8"/>
          <p:cNvSpPr/>
          <p:nvPr/>
        </p:nvSpPr>
        <p:spPr>
          <a:xfrm>
            <a:off x="6031832" y="635713"/>
            <a:ext cx="5951621" cy="5262979"/>
          </a:xfrm>
          <a:prstGeom prst="rect">
            <a:avLst/>
          </a:prstGeom>
        </p:spPr>
        <p:txBody>
          <a:bodyPr wrap="square">
            <a:spAutoFit/>
          </a:bodyPr>
          <a:lstStyle/>
          <a:p>
            <a:pPr algn="just"/>
            <a:r>
              <a:rPr lang="en-US" sz="1400" dirty="0"/>
              <a:t>Here are some examples of what JavaScript can be used for:</a:t>
            </a:r>
          </a:p>
          <a:p>
            <a:pPr algn="just"/>
            <a:endParaRPr lang="en-US" sz="1400" dirty="0"/>
          </a:p>
          <a:p>
            <a:pPr marL="742950" lvl="1" indent="-285750" algn="just">
              <a:buFont typeface="Arial" panose="020B0604020202020204" pitchFamily="34" charset="0"/>
              <a:buChar char="•"/>
            </a:pPr>
            <a:r>
              <a:rPr lang="en-US" sz="1400" b="1" dirty="0"/>
              <a:t>modify CSS properties without having to reload the page</a:t>
            </a:r>
            <a:r>
              <a:rPr lang="en-US" sz="1400" dirty="0"/>
              <a:t>  (example: you point to an image, and the background of your site changes color (this is not possible to do with </a:t>
            </a:r>
            <a:r>
              <a:rPr lang="en-US" sz="1400" dirty="0" smtClean="0"/>
              <a:t>one </a:t>
            </a:r>
            <a:r>
              <a:rPr lang="en-US" sz="1400" dirty="0"/>
              <a:t>:</a:t>
            </a:r>
            <a:r>
              <a:rPr lang="en-US" sz="1400" b="1" i="1" dirty="0"/>
              <a:t>hover</a:t>
            </a:r>
            <a:r>
              <a:rPr lang="en-US" sz="1400" dirty="0"/>
              <a:t>  because it concerns two different tags; that's good there is a limit of CSS</a:t>
            </a:r>
            <a:r>
              <a:rPr lang="en-US" sz="1400" dirty="0" smtClean="0"/>
              <a:t>);</a:t>
            </a:r>
            <a:endParaRPr lang="en-US" sz="1400" dirty="0"/>
          </a:p>
          <a:p>
            <a:pPr marL="742950" lvl="1" indent="-285750" algn="just">
              <a:buFont typeface="Arial" panose="020B0604020202020204" pitchFamily="34" charset="0"/>
              <a:buChar char="•"/>
            </a:pPr>
            <a:r>
              <a:rPr lang="en-US" sz="1400" b="1" dirty="0"/>
              <a:t>modify the HTML source code without having to reload the page </a:t>
            </a:r>
            <a:r>
              <a:rPr lang="en-US" sz="1400" dirty="0"/>
              <a:t>, while the visitor is viewing the page</a:t>
            </a:r>
            <a:r>
              <a:rPr lang="en-US" sz="1400" dirty="0" smtClean="0"/>
              <a:t>;</a:t>
            </a:r>
            <a:endParaRPr lang="en-US" sz="1400" dirty="0"/>
          </a:p>
          <a:p>
            <a:pPr marL="742950" lvl="1" indent="-285750" algn="just">
              <a:buFont typeface="Arial" panose="020B0604020202020204" pitchFamily="34" charset="0"/>
              <a:buChar char="•"/>
            </a:pPr>
            <a:r>
              <a:rPr lang="en-US" sz="1400" dirty="0"/>
              <a:t>it also makes it possible to display dialog boxes on the visitor's screen</a:t>
            </a:r>
            <a:r>
              <a:rPr lang="en-US" sz="1400" dirty="0" smtClean="0"/>
              <a:t>...</a:t>
            </a:r>
            <a:endParaRPr lang="en-US" sz="1400" dirty="0"/>
          </a:p>
          <a:p>
            <a:pPr marL="742950" lvl="1" indent="-285750" algn="just">
              <a:buFont typeface="Arial" panose="020B0604020202020204" pitchFamily="34" charset="0"/>
              <a:buChar char="•"/>
            </a:pPr>
            <a:r>
              <a:rPr lang="en-US" sz="1400" dirty="0"/>
              <a:t>… or to modify the size of the window.</a:t>
            </a:r>
          </a:p>
          <a:p>
            <a:pPr algn="just"/>
            <a:endParaRPr lang="en-US" sz="1400" dirty="0"/>
          </a:p>
          <a:p>
            <a:pPr algn="just"/>
            <a:r>
              <a:rPr lang="en-US" sz="1400" dirty="0"/>
              <a:t>JavaScript is regularly used today to do AJAX ( Asynchronous JavaScript And XML ). This technique makes it possible to modify part of the web page that the visitor is consulting, by exchanging data with the server. This makes the pages feel more dynamic and responsive.</a:t>
            </a:r>
          </a:p>
          <a:p>
            <a:pPr algn="just"/>
            <a:endParaRPr lang="en-US" sz="1400" dirty="0"/>
          </a:p>
          <a:p>
            <a:pPr algn="just"/>
            <a:r>
              <a:rPr lang="en-US" sz="1400" dirty="0"/>
              <a:t>Browsers are becoming more efficient in their processing of JavaScript, which makes pages that use JavaScript increasingly responsive. </a:t>
            </a:r>
            <a:r>
              <a:rPr lang="en-US" sz="1400" b="1" dirty="0"/>
              <a:t>We can now manage to create sites that literally become web applications, the equivalent of software, but available in the form of websites! A famous example: Google Docs, Google's office suite, available on the Web</a:t>
            </a:r>
            <a:r>
              <a:rPr lang="en-US" sz="1400" dirty="0"/>
              <a:t>.</a:t>
            </a:r>
            <a:endParaRPr lang="fr-FR" sz="1400" dirty="0"/>
          </a:p>
        </p:txBody>
      </p:sp>
    </p:spTree>
    <p:extLst>
      <p:ext uri="{BB962C8B-B14F-4D97-AF65-F5344CB8AC3E}">
        <p14:creationId xmlns:p14="http://schemas.microsoft.com/office/powerpoint/2010/main" val="2395718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197" y="372796"/>
            <a:ext cx="5548961" cy="646331"/>
          </a:xfrm>
          <a:prstGeom prst="rect">
            <a:avLst/>
          </a:prstGeom>
        </p:spPr>
        <p:txBody>
          <a:bodyPr wrap="square">
            <a:spAutoFit/>
          </a:bodyPr>
          <a:lstStyle/>
          <a:p>
            <a:r>
              <a:rPr lang="en-US" b="1" dirty="0" smtClean="0"/>
              <a:t>B- Learn </a:t>
            </a:r>
            <a:r>
              <a:rPr lang="en-US" b="1" dirty="0"/>
              <a:t>how to create a dynamic website with PHP</a:t>
            </a:r>
            <a:endParaRPr lang="fr-FR" b="1" dirty="0"/>
          </a:p>
        </p:txBody>
      </p:sp>
      <p:sp>
        <p:nvSpPr>
          <p:cNvPr id="5" name="Rectangle 4"/>
          <p:cNvSpPr/>
          <p:nvPr/>
        </p:nvSpPr>
        <p:spPr>
          <a:xfrm>
            <a:off x="226197" y="1019127"/>
            <a:ext cx="5805635" cy="5478423"/>
          </a:xfrm>
          <a:prstGeom prst="rect">
            <a:avLst/>
          </a:prstGeom>
        </p:spPr>
        <p:txBody>
          <a:bodyPr wrap="square">
            <a:spAutoFit/>
          </a:bodyPr>
          <a:lstStyle/>
          <a:p>
            <a:pPr algn="just"/>
            <a:r>
              <a:rPr lang="en-US" sz="1400" dirty="0"/>
              <a:t>The languages ​​that make it possible to create dynamic websites run on the “server” that contains your website. Server languages ​​are used to generate the web page when the visitor arrives on your site. Each visitor can therefore obtain a personalized web page according to their needs!</a:t>
            </a:r>
          </a:p>
          <a:p>
            <a:pPr algn="just"/>
            <a:endParaRPr lang="en-US" sz="1400" dirty="0"/>
          </a:p>
          <a:p>
            <a:pPr algn="just"/>
            <a:r>
              <a:rPr lang="en-US" sz="1400" dirty="0"/>
              <a:t>There are many “server-side” languages. One of the best known,  </a:t>
            </a:r>
            <a:r>
              <a:rPr lang="en-US" sz="1400" b="1" dirty="0"/>
              <a:t>PHP</a:t>
            </a:r>
            <a:r>
              <a:rPr lang="en-US" sz="1400" dirty="0"/>
              <a:t>  : Easy to use and powerful, it is used in particular by Facebook</a:t>
            </a:r>
            <a:r>
              <a:rPr lang="en-US" sz="1400" dirty="0" smtClean="0"/>
              <a:t>…</a:t>
            </a:r>
            <a:endParaRPr lang="en-US" sz="1400" dirty="0"/>
          </a:p>
          <a:p>
            <a:pPr algn="just"/>
            <a:r>
              <a:rPr lang="en-US" sz="1400" dirty="0"/>
              <a:t>All languages ​​are not used for the same things, but they complement each other. If you combine </a:t>
            </a:r>
            <a:r>
              <a:rPr lang="en-US" sz="1400" b="1" dirty="0"/>
              <a:t>HTML + CSS + JavaScript + PHP</a:t>
            </a:r>
            <a:r>
              <a:rPr lang="en-US" sz="1400" dirty="0"/>
              <a:t>, for example, you can:</a:t>
            </a:r>
          </a:p>
          <a:p>
            <a:pPr algn="just"/>
            <a:endParaRPr lang="en-US" sz="1400" dirty="0"/>
          </a:p>
          <a:p>
            <a:pPr marL="742950" lvl="1" indent="-285750" algn="just">
              <a:buFont typeface="Arial" panose="020B0604020202020204" pitchFamily="34" charset="0"/>
              <a:buChar char="•"/>
            </a:pPr>
            <a:r>
              <a:rPr lang="en-US" sz="1400" dirty="0"/>
              <a:t>do AJAX (data exchange between the page and the server</a:t>
            </a:r>
            <a:r>
              <a:rPr lang="en-US" sz="1400" dirty="0" smtClean="0"/>
              <a:t>);</a:t>
            </a:r>
            <a:endParaRPr lang="en-US" sz="1400" dirty="0"/>
          </a:p>
          <a:p>
            <a:pPr marL="742950" lvl="1" indent="-285750" algn="just">
              <a:buFont typeface="Arial" panose="020B0604020202020204" pitchFamily="34" charset="0"/>
              <a:buChar char="•"/>
            </a:pPr>
            <a:r>
              <a:rPr lang="en-US" sz="1400" dirty="0"/>
              <a:t>perform calculations</a:t>
            </a:r>
            <a:r>
              <a:rPr lang="en-US" sz="1400" dirty="0" smtClean="0"/>
              <a:t>;</a:t>
            </a:r>
            <a:endParaRPr lang="en-US" sz="1400" dirty="0"/>
          </a:p>
          <a:p>
            <a:pPr marL="742950" lvl="1" indent="-285750" algn="just">
              <a:buFont typeface="Arial" panose="020B0604020202020204" pitchFamily="34" charset="0"/>
              <a:buChar char="•"/>
            </a:pPr>
            <a:r>
              <a:rPr lang="en-US" sz="1400" dirty="0"/>
              <a:t>store information in databases</a:t>
            </a:r>
            <a:r>
              <a:rPr lang="en-US" sz="1400" dirty="0" smtClean="0"/>
              <a:t>;</a:t>
            </a:r>
            <a:endParaRPr lang="en-US" sz="1400" dirty="0"/>
          </a:p>
          <a:p>
            <a:pPr marL="742950" lvl="1" indent="-285750" algn="just">
              <a:buFont typeface="Arial" panose="020B0604020202020204" pitchFamily="34" charset="0"/>
              <a:buChar char="•"/>
            </a:pPr>
            <a:r>
              <a:rPr lang="en-US" sz="1400" dirty="0"/>
              <a:t>in short, make dynamic websites!</a:t>
            </a:r>
          </a:p>
          <a:p>
            <a:pPr algn="just"/>
            <a:endParaRPr lang="en-US" sz="1400" dirty="0"/>
          </a:p>
          <a:p>
            <a:pPr algn="just"/>
            <a:r>
              <a:rPr lang="en-US" sz="1400" dirty="0"/>
              <a:t>I also wrote a course on PHP:  Design your website with PHP and MySQL . Many of you follow after learning HTML and CSS!</a:t>
            </a:r>
          </a:p>
          <a:p>
            <a:pPr algn="just"/>
            <a:endParaRPr lang="en-US" sz="1400" dirty="0"/>
          </a:p>
          <a:p>
            <a:pPr algn="just"/>
            <a:r>
              <a:rPr lang="en-US" sz="1400" dirty="0"/>
              <a:t>Remember the </a:t>
            </a:r>
            <a:r>
              <a:rPr lang="en-US" sz="1400" dirty="0" smtClean="0"/>
              <a:t>tag </a:t>
            </a:r>
            <a:r>
              <a:rPr lang="en-US" sz="1400" b="1" dirty="0"/>
              <a:t>&lt;form</a:t>
            </a:r>
            <a:r>
              <a:rPr lang="en-US" sz="1400" b="1" dirty="0" smtClean="0"/>
              <a:t>&gt; </a:t>
            </a:r>
            <a:r>
              <a:rPr lang="en-US" sz="1400" dirty="0"/>
              <a:t>: I explained how to create forms, but not how to retrieve the information entered by your visitors. You must have a server language, such as PHP, to retrieve and process this data!</a:t>
            </a:r>
            <a:endParaRPr lang="fr-FR" sz="1400" dirty="0"/>
          </a:p>
        </p:txBody>
      </p:sp>
      <p:sp>
        <p:nvSpPr>
          <p:cNvPr id="6" name="Rectangle 5"/>
          <p:cNvSpPr/>
          <p:nvPr/>
        </p:nvSpPr>
        <p:spPr>
          <a:xfrm>
            <a:off x="6368715" y="372796"/>
            <a:ext cx="5598696" cy="3970318"/>
          </a:xfrm>
          <a:prstGeom prst="rect">
            <a:avLst/>
          </a:prstGeom>
        </p:spPr>
        <p:txBody>
          <a:bodyPr wrap="square">
            <a:spAutoFit/>
          </a:bodyPr>
          <a:lstStyle/>
          <a:p>
            <a:pPr algn="just"/>
            <a:r>
              <a:rPr lang="en-US" sz="1400" dirty="0"/>
              <a:t>Remember the tag   &lt;form&gt;  : I explained how to create forms, but not how to retrieve the information entered by your visitors. You must have a server language, such as PHP, to retrieve and process this data!</a:t>
            </a:r>
          </a:p>
          <a:p>
            <a:pPr algn="just"/>
            <a:endParaRPr lang="en-US" sz="1400" dirty="0"/>
          </a:p>
          <a:p>
            <a:pPr algn="just"/>
            <a:r>
              <a:rPr lang="en-US" sz="1400" dirty="0"/>
              <a:t>In the end, this type of language allows you to realize your wildest dreams on your website:</a:t>
            </a:r>
          </a:p>
          <a:p>
            <a:pPr algn="just"/>
            <a:endParaRPr lang="en-US" sz="1400" dirty="0"/>
          </a:p>
          <a:p>
            <a:pPr marL="742950" lvl="1" indent="-285750" algn="just">
              <a:buFont typeface="Arial" panose="020B0604020202020204" pitchFamily="34" charset="0"/>
              <a:buChar char="•"/>
            </a:pPr>
            <a:r>
              <a:rPr lang="en-US" sz="1400" dirty="0"/>
              <a:t>forums</a:t>
            </a:r>
            <a:r>
              <a:rPr lang="en-US" sz="1400" dirty="0" smtClean="0"/>
              <a:t>;</a:t>
            </a:r>
            <a:endParaRPr lang="en-US" sz="1400" dirty="0"/>
          </a:p>
          <a:p>
            <a:pPr marL="742950" lvl="1" indent="-285750" algn="just">
              <a:buFont typeface="Arial" panose="020B0604020202020204" pitchFamily="34" charset="0"/>
              <a:buChar char="•"/>
            </a:pPr>
            <a:r>
              <a:rPr lang="en-US" sz="1400" dirty="0"/>
              <a:t>newsletters</a:t>
            </a:r>
            <a:r>
              <a:rPr lang="en-US" sz="1400" dirty="0" smtClean="0"/>
              <a:t>;</a:t>
            </a:r>
            <a:endParaRPr lang="en-US" sz="1400" dirty="0"/>
          </a:p>
          <a:p>
            <a:pPr marL="742950" lvl="1" indent="-285750" algn="just">
              <a:buFont typeface="Arial" panose="020B0604020202020204" pitchFamily="34" charset="0"/>
              <a:buChar char="•"/>
            </a:pPr>
            <a:r>
              <a:rPr lang="en-US" sz="1400" dirty="0"/>
              <a:t>visitor counter</a:t>
            </a:r>
            <a:r>
              <a:rPr lang="en-US" sz="1400" dirty="0" smtClean="0"/>
              <a:t>;</a:t>
            </a:r>
            <a:endParaRPr lang="en-US" sz="1400" dirty="0"/>
          </a:p>
          <a:p>
            <a:pPr marL="742950" lvl="1" indent="-285750" algn="just">
              <a:buFont typeface="Arial" panose="020B0604020202020204" pitchFamily="34" charset="0"/>
              <a:buChar char="•"/>
            </a:pPr>
            <a:r>
              <a:rPr lang="en-US" sz="1400" dirty="0"/>
              <a:t>automated news system</a:t>
            </a:r>
            <a:r>
              <a:rPr lang="en-US" sz="1400" dirty="0" smtClean="0"/>
              <a:t>;</a:t>
            </a:r>
            <a:endParaRPr lang="en-US" sz="1400" dirty="0"/>
          </a:p>
          <a:p>
            <a:pPr marL="742950" lvl="1" indent="-285750" algn="just">
              <a:buFont typeface="Arial" panose="020B0604020202020204" pitchFamily="34" charset="0"/>
              <a:buChar char="•"/>
            </a:pPr>
            <a:r>
              <a:rPr lang="en-US" sz="1400" dirty="0"/>
              <a:t>membership management</a:t>
            </a:r>
            <a:r>
              <a:rPr lang="en-US" sz="1400" dirty="0" smtClean="0"/>
              <a:t>;</a:t>
            </a:r>
            <a:endParaRPr lang="en-US" sz="1400" dirty="0"/>
          </a:p>
          <a:p>
            <a:pPr marL="742950" lvl="1" indent="-285750" algn="just">
              <a:buFont typeface="Arial" panose="020B0604020202020204" pitchFamily="34" charset="0"/>
              <a:buChar char="•"/>
            </a:pPr>
            <a:r>
              <a:rPr lang="en-US" sz="1400" dirty="0"/>
              <a:t>web games (strategy games, breeding virtual animals, etc</a:t>
            </a:r>
            <a:r>
              <a:rPr lang="en-US" sz="1400" dirty="0" smtClean="0"/>
              <a:t>.);</a:t>
            </a:r>
            <a:endParaRPr lang="en-US" sz="1400" dirty="0"/>
          </a:p>
          <a:p>
            <a:pPr marL="742950" lvl="1" indent="-285750" algn="just">
              <a:buFont typeface="Arial" panose="020B0604020202020204" pitchFamily="34" charset="0"/>
              <a:buChar char="•"/>
            </a:pPr>
            <a:r>
              <a:rPr lang="en-US" sz="1400" dirty="0" err="1"/>
              <a:t>etc</a:t>
            </a:r>
            <a:endParaRPr lang="en-US" sz="1400" dirty="0"/>
          </a:p>
          <a:p>
            <a:pPr algn="just"/>
            <a:endParaRPr lang="en-US" sz="1400" dirty="0"/>
          </a:p>
          <a:p>
            <a:pPr algn="just"/>
            <a:r>
              <a:rPr lang="en-US" sz="1400" dirty="0"/>
              <a:t>Good discovery !</a:t>
            </a:r>
            <a:endParaRPr lang="fr-FR" sz="1400" dirty="0"/>
          </a:p>
        </p:txBody>
      </p:sp>
      <p:sp>
        <p:nvSpPr>
          <p:cNvPr id="7" name="Rectangle 6"/>
          <p:cNvSpPr/>
          <p:nvPr/>
        </p:nvSpPr>
        <p:spPr>
          <a:xfrm>
            <a:off x="6368714" y="4343114"/>
            <a:ext cx="5823285" cy="369332"/>
          </a:xfrm>
          <a:prstGeom prst="rect">
            <a:avLst/>
          </a:prstGeom>
        </p:spPr>
        <p:txBody>
          <a:bodyPr wrap="square">
            <a:spAutoFit/>
          </a:bodyPr>
          <a:lstStyle/>
          <a:p>
            <a:r>
              <a:rPr lang="en-US" b="1" dirty="0" smtClean="0"/>
              <a:t>C- Take </a:t>
            </a:r>
            <a:r>
              <a:rPr lang="en-US" b="1" dirty="0"/>
              <a:t>a step back from what you can still learn</a:t>
            </a:r>
            <a:endParaRPr lang="fr-FR" b="1" dirty="0"/>
          </a:p>
        </p:txBody>
      </p:sp>
      <p:sp>
        <p:nvSpPr>
          <p:cNvPr id="8" name="Rectangle 7"/>
          <p:cNvSpPr/>
          <p:nvPr/>
        </p:nvSpPr>
        <p:spPr>
          <a:xfrm>
            <a:off x="6424862" y="4712446"/>
            <a:ext cx="5542550" cy="1600438"/>
          </a:xfrm>
          <a:prstGeom prst="rect">
            <a:avLst/>
          </a:prstGeom>
        </p:spPr>
        <p:txBody>
          <a:bodyPr wrap="square">
            <a:spAutoFit/>
          </a:bodyPr>
          <a:lstStyle/>
          <a:p>
            <a:pPr algn="just"/>
            <a:r>
              <a:rPr lang="en-US" sz="1400" dirty="0"/>
              <a:t>We have developed a  </a:t>
            </a:r>
            <a:r>
              <a:rPr lang="en-US" sz="1400" dirty="0">
                <a:hlinkClick r:id="rId2"/>
              </a:rPr>
              <a:t>Knowledge Map  </a:t>
            </a:r>
            <a:r>
              <a:rPr lang="en-US" sz="1400" dirty="0"/>
              <a:t>!</a:t>
            </a:r>
          </a:p>
          <a:p>
            <a:pPr algn="just"/>
            <a:endParaRPr lang="en-US" sz="1400" dirty="0"/>
          </a:p>
          <a:p>
            <a:pPr algn="just"/>
            <a:r>
              <a:rPr lang="en-US" sz="1400" dirty="0"/>
              <a:t>This is a heuristic map ( </a:t>
            </a:r>
            <a:r>
              <a:rPr lang="en-US" sz="1400" dirty="0" err="1"/>
              <a:t>mindmap</a:t>
            </a:r>
            <a:r>
              <a:rPr lang="en-US" sz="1400" dirty="0"/>
              <a:t> ) on which we have listed our courses in development. They are grouped by themes and languages. You will be able to see at a glance the different technologies and specializations in which you can train </a:t>
            </a:r>
            <a:r>
              <a:rPr lang="en-US" sz="1400" dirty="0" smtClean="0"/>
              <a:t>with </a:t>
            </a:r>
            <a:r>
              <a:rPr lang="fr-FR" sz="1400" dirty="0" smtClean="0"/>
              <a:t>Kfokam48.</a:t>
            </a:r>
            <a:endParaRPr lang="fr-FR" sz="1400" dirty="0"/>
          </a:p>
        </p:txBody>
      </p:sp>
    </p:spTree>
    <p:extLst>
      <p:ext uri="{BB962C8B-B14F-4D97-AF65-F5344CB8AC3E}">
        <p14:creationId xmlns:p14="http://schemas.microsoft.com/office/powerpoint/2010/main" val="99602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6793" y="345845"/>
            <a:ext cx="4634266" cy="603939"/>
          </a:xfrm>
        </p:spPr>
        <p:txBody>
          <a:bodyPr>
            <a:noAutofit/>
          </a:bodyPr>
          <a:lstStyle/>
          <a:p>
            <a:r>
              <a:rPr lang="en-US" sz="2000" b="1" dirty="0"/>
              <a:t>I-Create your first web page in HTML</a:t>
            </a:r>
            <a:br>
              <a:rPr lang="en-US" sz="2000" b="1" dirty="0"/>
            </a:br>
            <a:endParaRPr lang="fr-FR" sz="2000" dirty="0"/>
          </a:p>
        </p:txBody>
      </p:sp>
      <p:sp>
        <p:nvSpPr>
          <p:cNvPr id="6" name="Rectangle 5"/>
          <p:cNvSpPr/>
          <p:nvPr/>
        </p:nvSpPr>
        <p:spPr>
          <a:xfrm>
            <a:off x="226793" y="753291"/>
            <a:ext cx="5414683" cy="1600438"/>
          </a:xfrm>
          <a:prstGeom prst="rect">
            <a:avLst/>
          </a:prstGeom>
        </p:spPr>
        <p:txBody>
          <a:bodyPr wrap="square">
            <a:spAutoFit/>
          </a:bodyPr>
          <a:lstStyle/>
          <a:p>
            <a:r>
              <a:rPr lang="en-US" sz="1400" dirty="0"/>
              <a:t>To create a web page in HTML, all you have to do is create a file with the extension  </a:t>
            </a:r>
            <a:r>
              <a:rPr lang="en-US" sz="1400" b="1" dirty="0"/>
              <a:t>.html</a:t>
            </a:r>
            <a:r>
              <a:rPr lang="en-US" sz="1400" dirty="0"/>
              <a:t>. This file opens in the web browser simply by double-clicking on it.</a:t>
            </a:r>
          </a:p>
          <a:p>
            <a:endParaRPr lang="en-US" sz="1400" dirty="0"/>
          </a:p>
          <a:p>
            <a:r>
              <a:rPr lang="en-US" sz="1400" dirty="0"/>
              <a:t>You will find the different steps to create this file in the chapter introduction video, using </a:t>
            </a:r>
            <a:r>
              <a:rPr lang="en-US" sz="1400" dirty="0">
                <a:hlinkClick r:id="rId2"/>
              </a:rPr>
              <a:t>Visual Studio Code </a:t>
            </a:r>
            <a:r>
              <a:rPr lang="en-US" sz="1400" dirty="0"/>
              <a:t>, which you need to download.</a:t>
            </a:r>
            <a:endParaRPr lang="fr-FR" sz="1400" dirty="0"/>
          </a:p>
        </p:txBody>
      </p:sp>
      <p:sp>
        <p:nvSpPr>
          <p:cNvPr id="7" name="Rectangle 6"/>
          <p:cNvSpPr/>
          <p:nvPr/>
        </p:nvSpPr>
        <p:spPr>
          <a:xfrm>
            <a:off x="226793" y="2420488"/>
            <a:ext cx="5414683" cy="738664"/>
          </a:xfrm>
          <a:prstGeom prst="rect">
            <a:avLst/>
          </a:prstGeom>
        </p:spPr>
        <p:txBody>
          <a:bodyPr wrap="square">
            <a:spAutoFit/>
          </a:bodyPr>
          <a:lstStyle/>
          <a:p>
            <a:r>
              <a:rPr lang="en-US" sz="1400" b="1" dirty="0"/>
              <a:t>A-Appropriate HTML tags</a:t>
            </a:r>
          </a:p>
          <a:p>
            <a:r>
              <a:rPr lang="en-US" sz="1400" dirty="0"/>
              <a:t>The HTML language uses what are called </a:t>
            </a:r>
            <a:r>
              <a:rPr lang="en-US" sz="1400" b="1" dirty="0"/>
              <a:t>tags</a:t>
            </a:r>
            <a:r>
              <a:rPr lang="en-US" sz="1400" dirty="0"/>
              <a:t> . They are written between angle brackets   &lt;  and   &gt;  :</a:t>
            </a:r>
            <a:endParaRPr lang="fr-FR" sz="1400" dirty="0"/>
          </a:p>
        </p:txBody>
      </p:sp>
      <p:cxnSp>
        <p:nvCxnSpPr>
          <p:cNvPr id="13" name="Connecteur droit 12"/>
          <p:cNvCxnSpPr/>
          <p:nvPr/>
        </p:nvCxnSpPr>
        <p:spPr>
          <a:xfrm>
            <a:off x="2187388" y="3523129"/>
            <a:ext cx="130884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2841811" y="3523129"/>
            <a:ext cx="0" cy="148275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7" name="Connecteur droit 16"/>
          <p:cNvCxnSpPr/>
          <p:nvPr/>
        </p:nvCxnSpPr>
        <p:spPr>
          <a:xfrm>
            <a:off x="3102224" y="4055974"/>
            <a:ext cx="130884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flipH="1">
            <a:off x="3648635" y="4055974"/>
            <a:ext cx="9401" cy="94633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9" name="Connecteur droit 18"/>
          <p:cNvCxnSpPr/>
          <p:nvPr/>
        </p:nvCxnSpPr>
        <p:spPr>
          <a:xfrm>
            <a:off x="1994647" y="5237463"/>
            <a:ext cx="177096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2850775" y="5237463"/>
            <a:ext cx="0" cy="4537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ZoneTexte 22"/>
          <p:cNvSpPr txBox="1"/>
          <p:nvPr/>
        </p:nvSpPr>
        <p:spPr>
          <a:xfrm>
            <a:off x="1485900" y="3748197"/>
            <a:ext cx="1308847" cy="307777"/>
          </a:xfrm>
          <a:prstGeom prst="rect">
            <a:avLst/>
          </a:prstGeom>
          <a:noFill/>
        </p:spPr>
        <p:txBody>
          <a:bodyPr wrap="square" rtlCol="0">
            <a:spAutoFit/>
          </a:bodyPr>
          <a:lstStyle/>
          <a:p>
            <a:r>
              <a:rPr lang="fr-FR" sz="1400" dirty="0" err="1">
                <a:solidFill>
                  <a:srgbClr val="FF0000"/>
                </a:solidFill>
              </a:rPr>
              <a:t>Opening</a:t>
            </a:r>
            <a:r>
              <a:rPr lang="fr-FR" sz="1400" dirty="0">
                <a:solidFill>
                  <a:srgbClr val="FF0000"/>
                </a:solidFill>
              </a:rPr>
              <a:t> tag</a:t>
            </a:r>
          </a:p>
        </p:txBody>
      </p:sp>
      <p:sp>
        <p:nvSpPr>
          <p:cNvPr id="26" name="ZoneTexte 25"/>
          <p:cNvSpPr txBox="1"/>
          <p:nvPr/>
        </p:nvSpPr>
        <p:spPr>
          <a:xfrm>
            <a:off x="3187005" y="3774657"/>
            <a:ext cx="1308847" cy="307777"/>
          </a:xfrm>
          <a:prstGeom prst="rect">
            <a:avLst/>
          </a:prstGeom>
          <a:noFill/>
        </p:spPr>
        <p:txBody>
          <a:bodyPr wrap="square" rtlCol="0">
            <a:spAutoFit/>
          </a:bodyPr>
          <a:lstStyle/>
          <a:p>
            <a:r>
              <a:rPr lang="fr-FR" sz="1400" dirty="0" err="1">
                <a:solidFill>
                  <a:srgbClr val="0070C0"/>
                </a:solidFill>
              </a:rPr>
              <a:t>Closing</a:t>
            </a:r>
            <a:r>
              <a:rPr lang="fr-FR" sz="1400" dirty="0">
                <a:solidFill>
                  <a:srgbClr val="0070C0"/>
                </a:solidFill>
              </a:rPr>
              <a:t> tag</a:t>
            </a:r>
          </a:p>
        </p:txBody>
      </p:sp>
      <p:sp>
        <p:nvSpPr>
          <p:cNvPr id="27" name="ZoneTexte 26"/>
          <p:cNvSpPr txBox="1"/>
          <p:nvPr/>
        </p:nvSpPr>
        <p:spPr>
          <a:xfrm>
            <a:off x="2447800" y="3185701"/>
            <a:ext cx="1308847" cy="307777"/>
          </a:xfrm>
          <a:prstGeom prst="rect">
            <a:avLst/>
          </a:prstGeom>
          <a:solidFill>
            <a:schemeClr val="bg1"/>
          </a:solidFill>
          <a:ln>
            <a:solidFill>
              <a:schemeClr val="bg1"/>
            </a:solidFill>
          </a:ln>
        </p:spPr>
        <p:txBody>
          <a:bodyPr wrap="square" rtlCol="0">
            <a:spAutoFit/>
          </a:bodyPr>
          <a:lstStyle/>
          <a:p>
            <a:r>
              <a:rPr lang="fr-FR" sz="1400" dirty="0">
                <a:solidFill>
                  <a:srgbClr val="00B050"/>
                </a:solidFill>
              </a:rPr>
              <a:t>Content</a:t>
            </a:r>
          </a:p>
        </p:txBody>
      </p:sp>
      <p:sp>
        <p:nvSpPr>
          <p:cNvPr id="30" name="ZoneTexte 29"/>
          <p:cNvSpPr txBox="1"/>
          <p:nvPr/>
        </p:nvSpPr>
        <p:spPr>
          <a:xfrm>
            <a:off x="1876297" y="4929686"/>
            <a:ext cx="2348756" cy="307777"/>
          </a:xfrm>
          <a:prstGeom prst="rect">
            <a:avLst/>
          </a:prstGeom>
          <a:noFill/>
        </p:spPr>
        <p:txBody>
          <a:bodyPr wrap="square" rtlCol="0">
            <a:spAutoFit/>
          </a:bodyPr>
          <a:lstStyle/>
          <a:p>
            <a:r>
              <a:rPr lang="fr-FR" sz="1400" dirty="0">
                <a:solidFill>
                  <a:srgbClr val="FF0000"/>
                </a:solidFill>
              </a:rPr>
              <a:t>&lt;p&gt; </a:t>
            </a:r>
            <a:r>
              <a:rPr lang="fr-FR" sz="1400" dirty="0" err="1">
                <a:solidFill>
                  <a:srgbClr val="00B050"/>
                </a:solidFill>
              </a:rPr>
              <a:t>My</a:t>
            </a:r>
            <a:r>
              <a:rPr lang="fr-FR" sz="1400" dirty="0">
                <a:solidFill>
                  <a:srgbClr val="00B050"/>
                </a:solidFill>
              </a:rPr>
              <a:t> </a:t>
            </a:r>
            <a:r>
              <a:rPr lang="fr-FR" sz="1400" dirty="0" err="1">
                <a:solidFill>
                  <a:srgbClr val="00B050"/>
                </a:solidFill>
              </a:rPr>
              <a:t>element</a:t>
            </a:r>
            <a:r>
              <a:rPr lang="fr-FR" sz="1400" dirty="0">
                <a:solidFill>
                  <a:srgbClr val="00B050"/>
                </a:solidFill>
              </a:rPr>
              <a:t> </a:t>
            </a:r>
            <a:r>
              <a:rPr lang="fr-FR" sz="1400" dirty="0">
                <a:solidFill>
                  <a:srgbClr val="0070C0"/>
                </a:solidFill>
              </a:rPr>
              <a:t>&lt;/p&gt;</a:t>
            </a:r>
          </a:p>
        </p:txBody>
      </p:sp>
      <p:cxnSp>
        <p:nvCxnSpPr>
          <p:cNvPr id="33" name="Connecteur droit 32"/>
          <p:cNvCxnSpPr/>
          <p:nvPr/>
        </p:nvCxnSpPr>
        <p:spPr>
          <a:xfrm>
            <a:off x="1438836" y="4046656"/>
            <a:ext cx="130884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Connecteur droit 33"/>
          <p:cNvCxnSpPr/>
          <p:nvPr/>
        </p:nvCxnSpPr>
        <p:spPr>
          <a:xfrm>
            <a:off x="1994647" y="4046656"/>
            <a:ext cx="8965" cy="95922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Connecteur droit 43"/>
          <p:cNvCxnSpPr/>
          <p:nvPr/>
        </p:nvCxnSpPr>
        <p:spPr>
          <a:xfrm flipH="1" flipV="1">
            <a:off x="2523344" y="5686014"/>
            <a:ext cx="654861" cy="103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6" name="ZoneTexte 45"/>
          <p:cNvSpPr txBox="1"/>
          <p:nvPr/>
        </p:nvSpPr>
        <p:spPr>
          <a:xfrm>
            <a:off x="2447799" y="5655123"/>
            <a:ext cx="1308847" cy="276999"/>
          </a:xfrm>
          <a:prstGeom prst="rect">
            <a:avLst/>
          </a:prstGeom>
          <a:noFill/>
        </p:spPr>
        <p:txBody>
          <a:bodyPr wrap="square" rtlCol="0">
            <a:spAutoFit/>
          </a:bodyPr>
          <a:lstStyle/>
          <a:p>
            <a:r>
              <a:rPr lang="fr-FR" sz="1200" dirty="0" err="1"/>
              <a:t>element</a:t>
            </a:r>
            <a:endParaRPr lang="fr-FR" sz="1200" dirty="0"/>
          </a:p>
        </p:txBody>
      </p:sp>
      <p:sp>
        <p:nvSpPr>
          <p:cNvPr id="48" name="Rectangle 47"/>
          <p:cNvSpPr/>
          <p:nvPr/>
        </p:nvSpPr>
        <p:spPr>
          <a:xfrm>
            <a:off x="6044452" y="408598"/>
            <a:ext cx="5869642" cy="5047536"/>
          </a:xfrm>
          <a:prstGeom prst="rect">
            <a:avLst/>
          </a:prstGeom>
        </p:spPr>
        <p:txBody>
          <a:bodyPr wrap="square">
            <a:spAutoFit/>
          </a:bodyPr>
          <a:lstStyle/>
          <a:p>
            <a:r>
              <a:rPr lang="en-US" sz="1400" b="1" dirty="0"/>
              <a:t>How do you make the chevrons on the keyboard?</a:t>
            </a:r>
          </a:p>
          <a:p>
            <a:endParaRPr lang="en-US" sz="1400" dirty="0"/>
          </a:p>
          <a:p>
            <a:r>
              <a:rPr lang="en-US" sz="1400" dirty="0"/>
              <a:t>On a PC, you use:</a:t>
            </a:r>
          </a:p>
          <a:p>
            <a:endParaRPr lang="en-US" sz="1400" dirty="0"/>
          </a:p>
          <a:p>
            <a:pPr marL="742950" lvl="1" indent="-285750">
              <a:buFont typeface="Arial" panose="020B0604020202020204" pitchFamily="34" charset="0"/>
              <a:buChar char="•"/>
            </a:pPr>
            <a:r>
              <a:rPr lang="en-US" sz="1400" dirty="0"/>
              <a:t>the key  &lt; to make the opening rafter;</a:t>
            </a:r>
          </a:p>
          <a:p>
            <a:pPr marL="742950" lvl="1" indent="-285750">
              <a:buFont typeface="Arial" panose="020B0604020202020204" pitchFamily="34" charset="0"/>
              <a:buChar char="•"/>
            </a:pPr>
            <a:r>
              <a:rPr lang="en-US" sz="1400" dirty="0"/>
              <a:t>and  Maj  +  &lt; for the closing chevron.</a:t>
            </a:r>
          </a:p>
          <a:p>
            <a:endParaRPr lang="en-US" sz="1400" dirty="0"/>
          </a:p>
          <a:p>
            <a:r>
              <a:rPr lang="en-US" sz="1400" dirty="0"/>
              <a:t>On mac, you use:</a:t>
            </a:r>
          </a:p>
          <a:p>
            <a:endParaRPr lang="en-US" sz="1400" dirty="0"/>
          </a:p>
          <a:p>
            <a:pPr marL="742950" lvl="1" indent="-285750">
              <a:buFont typeface="Arial" panose="020B0604020202020204" pitchFamily="34" charset="0"/>
              <a:buChar char="•"/>
            </a:pPr>
            <a:r>
              <a:rPr lang="en-US" sz="1400" dirty="0"/>
              <a:t>the key &lt;to make the opening rafter;</a:t>
            </a:r>
          </a:p>
          <a:p>
            <a:pPr marL="742950" lvl="1" indent="-285750">
              <a:buFont typeface="Arial" panose="020B0604020202020204" pitchFamily="34" charset="0"/>
              <a:buChar char="•"/>
            </a:pPr>
            <a:r>
              <a:rPr lang="en-US" sz="1400" dirty="0"/>
              <a:t>and ⇧ + &lt; for the closing chevron.</a:t>
            </a:r>
          </a:p>
          <a:p>
            <a:endParaRPr lang="en-US" sz="1400" dirty="0"/>
          </a:p>
          <a:p>
            <a:r>
              <a:rPr lang="en-US" sz="1400" b="1" dirty="0"/>
              <a:t>And what are the beacons actually used for?</a:t>
            </a:r>
          </a:p>
          <a:p>
            <a:endParaRPr lang="en-US" sz="1400" dirty="0"/>
          </a:p>
          <a:p>
            <a:r>
              <a:rPr lang="en-US" sz="1400" dirty="0"/>
              <a:t>Tags indicate the nature of the text they enclose. They allow the browser to understand what to display on the screen for visitors to a website.</a:t>
            </a:r>
          </a:p>
          <a:p>
            <a:endParaRPr lang="en-US" sz="1400" dirty="0"/>
          </a:p>
          <a:p>
            <a:r>
              <a:rPr lang="en-US" sz="1400" dirty="0"/>
              <a:t>If they could talk, they would say:</a:t>
            </a:r>
          </a:p>
          <a:p>
            <a:endParaRPr lang="en-US" sz="1400" dirty="0"/>
          </a:p>
          <a:p>
            <a:r>
              <a:rPr lang="en-US" sz="1400" b="1" dirty="0"/>
              <a:t>&lt;title&gt; &lt;/title&gt;  </a:t>
            </a:r>
            <a:r>
              <a:rPr lang="en-US" sz="1400" dirty="0"/>
              <a:t>: “This is the title of the page”,</a:t>
            </a:r>
          </a:p>
          <a:p>
            <a:r>
              <a:rPr lang="en-US" sz="1400" b="1" dirty="0"/>
              <a:t>&lt;</a:t>
            </a:r>
            <a:r>
              <a:rPr lang="en-US" sz="1400" b="1" dirty="0" err="1"/>
              <a:t>img</a:t>
            </a:r>
            <a:r>
              <a:rPr lang="en-US" sz="1400" b="1" dirty="0"/>
              <a:t>&gt;: </a:t>
            </a:r>
            <a:r>
              <a:rPr lang="en-US" sz="1400" dirty="0"/>
              <a:t>“This is an image”,</a:t>
            </a:r>
          </a:p>
          <a:p>
            <a:r>
              <a:rPr lang="en-US" sz="1400" b="1" dirty="0"/>
              <a:t>&lt;p&gt; &lt;/p&gt;: </a:t>
            </a:r>
            <a:r>
              <a:rPr lang="en-US" sz="1400" dirty="0"/>
              <a:t>“This is a paragraph of text”, etc.</a:t>
            </a:r>
            <a:endParaRPr lang="fr-FR" sz="1400" dirty="0"/>
          </a:p>
        </p:txBody>
      </p:sp>
    </p:spTree>
    <p:extLst>
      <p:ext uri="{BB962C8B-B14F-4D97-AF65-F5344CB8AC3E}">
        <p14:creationId xmlns:p14="http://schemas.microsoft.com/office/powerpoint/2010/main" val="29326863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315" y="590366"/>
            <a:ext cx="4683462" cy="646331"/>
          </a:xfrm>
          <a:prstGeom prst="rect">
            <a:avLst/>
          </a:prstGeom>
        </p:spPr>
        <p:txBody>
          <a:bodyPr wrap="square">
            <a:spAutoFit/>
          </a:bodyPr>
          <a:lstStyle/>
          <a:p>
            <a:r>
              <a:rPr lang="en-US" b="1" dirty="0" smtClean="0"/>
              <a:t>D- Consult </a:t>
            </a:r>
            <a:r>
              <a:rPr lang="en-US" b="1" dirty="0"/>
              <a:t>the glossary of HTML tags and CSS properties</a:t>
            </a:r>
            <a:endParaRPr lang="fr-FR" b="1" dirty="0"/>
          </a:p>
        </p:txBody>
      </p:sp>
      <p:sp>
        <p:nvSpPr>
          <p:cNvPr id="5" name="Rectangle 4"/>
          <p:cNvSpPr/>
          <p:nvPr/>
        </p:nvSpPr>
        <p:spPr>
          <a:xfrm>
            <a:off x="372988" y="1538498"/>
            <a:ext cx="4551939" cy="2800767"/>
          </a:xfrm>
          <a:prstGeom prst="rect">
            <a:avLst/>
          </a:prstGeom>
        </p:spPr>
        <p:txBody>
          <a:bodyPr wrap="square">
            <a:spAutoFit/>
          </a:bodyPr>
          <a:lstStyle/>
          <a:p>
            <a:r>
              <a:rPr lang="en-US" sz="1600" dirty="0"/>
              <a:t>If you need to easily come back to a point in the course, you can download and consult:</a:t>
            </a:r>
          </a:p>
          <a:p>
            <a:endParaRPr lang="en-US" sz="1600" dirty="0"/>
          </a:p>
          <a:p>
            <a:pPr marL="800100" lvl="1" indent="-342900">
              <a:buFont typeface="+mj-lt"/>
              <a:buAutoNum type="arabicPeriod"/>
            </a:pPr>
            <a:r>
              <a:rPr lang="en-US" sz="1600" dirty="0" smtClean="0"/>
              <a:t>The </a:t>
            </a:r>
            <a:r>
              <a:rPr lang="en-US" sz="1600" dirty="0"/>
              <a:t>list of </a:t>
            </a:r>
            <a:r>
              <a:rPr lang="en-US" sz="1600" b="1" dirty="0">
                <a:hlinkClick r:id="rId2"/>
              </a:rPr>
              <a:t>HTML tags </a:t>
            </a:r>
            <a:r>
              <a:rPr lang="en-US" sz="1600" b="1" dirty="0"/>
              <a:t>. </a:t>
            </a:r>
          </a:p>
          <a:p>
            <a:pPr marL="800100" lvl="1" indent="-342900">
              <a:buFont typeface="+mj-lt"/>
              <a:buAutoNum type="arabicPeriod"/>
            </a:pPr>
            <a:r>
              <a:rPr lang="en-US" sz="1600" dirty="0" smtClean="0"/>
              <a:t>The </a:t>
            </a:r>
            <a:r>
              <a:rPr lang="en-US" sz="1600" dirty="0"/>
              <a:t>list of </a:t>
            </a:r>
            <a:r>
              <a:rPr lang="en-US" sz="1600" b="1" dirty="0">
                <a:hlinkClick r:id="rId3"/>
              </a:rPr>
              <a:t>CSS properties </a:t>
            </a:r>
            <a:r>
              <a:rPr lang="en-US" sz="1600" dirty="0"/>
              <a:t>.</a:t>
            </a:r>
          </a:p>
          <a:p>
            <a:endParaRPr lang="en-US" sz="1600" dirty="0"/>
          </a:p>
          <a:p>
            <a:pPr algn="just"/>
            <a:r>
              <a:rPr lang="en-US" sz="1600" dirty="0"/>
              <a:t>In addition, do not hesitate to consult the Mozilla Developer site to find out the specifics of all the HTML tags and  CSS properties  (thanks to the glossary located on the left of the page).</a:t>
            </a:r>
            <a:endParaRPr lang="fr-FR" sz="1600" dirty="0"/>
          </a:p>
        </p:txBody>
      </p:sp>
      <p:pic>
        <p:nvPicPr>
          <p:cNvPr id="7" name="Image 6"/>
          <p:cNvPicPr>
            <a:picLocks noChangeAspect="1"/>
          </p:cNvPicPr>
          <p:nvPr/>
        </p:nvPicPr>
        <p:blipFill>
          <a:blip r:embed="rId4"/>
          <a:stretch>
            <a:fillRect/>
          </a:stretch>
        </p:blipFill>
        <p:spPr>
          <a:xfrm>
            <a:off x="5056449" y="1031342"/>
            <a:ext cx="6991172" cy="4944975"/>
          </a:xfrm>
          <a:prstGeom prst="rect">
            <a:avLst/>
          </a:prstGeom>
        </p:spPr>
      </p:pic>
      <p:sp>
        <p:nvSpPr>
          <p:cNvPr id="8" name="Rectangle 7"/>
          <p:cNvSpPr/>
          <p:nvPr/>
        </p:nvSpPr>
        <p:spPr>
          <a:xfrm>
            <a:off x="5056449" y="590366"/>
            <a:ext cx="5178277" cy="400110"/>
          </a:xfrm>
          <a:prstGeom prst="rect">
            <a:avLst/>
          </a:prstGeom>
        </p:spPr>
        <p:txBody>
          <a:bodyPr wrap="none">
            <a:spAutoFit/>
          </a:bodyPr>
          <a:lstStyle/>
          <a:p>
            <a:r>
              <a:rPr lang="en-US" sz="2000" b="1" dirty="0" smtClean="0"/>
              <a:t>E- Download </a:t>
            </a:r>
            <a:r>
              <a:rPr lang="en-US" sz="2000" b="1" dirty="0"/>
              <a:t>the course summary sheet</a:t>
            </a:r>
            <a:endParaRPr lang="fr-FR" sz="2000" b="1" dirty="0"/>
          </a:p>
        </p:txBody>
      </p:sp>
      <p:sp>
        <p:nvSpPr>
          <p:cNvPr id="9" name="Rectangle 8"/>
          <p:cNvSpPr/>
          <p:nvPr/>
        </p:nvSpPr>
        <p:spPr>
          <a:xfrm>
            <a:off x="372987" y="4854423"/>
            <a:ext cx="4551939" cy="584775"/>
          </a:xfrm>
          <a:prstGeom prst="rect">
            <a:avLst/>
          </a:prstGeom>
        </p:spPr>
        <p:txBody>
          <a:bodyPr wrap="square">
            <a:spAutoFit/>
          </a:bodyPr>
          <a:lstStyle/>
          <a:p>
            <a:r>
              <a:rPr lang="en-US" sz="1600" dirty="0"/>
              <a:t>You can download </a:t>
            </a:r>
            <a:r>
              <a:rPr lang="en-US" sz="1600" dirty="0">
                <a:hlinkClick r:id="rId5"/>
              </a:rPr>
              <a:t>the course summary sheet in PDF format</a:t>
            </a:r>
            <a:r>
              <a:rPr lang="en-US" sz="1600" dirty="0"/>
              <a:t> as well.</a:t>
            </a:r>
            <a:endParaRPr lang="fr-FR" sz="1600" dirty="0"/>
          </a:p>
        </p:txBody>
      </p:sp>
    </p:spTree>
    <p:extLst>
      <p:ext uri="{BB962C8B-B14F-4D97-AF65-F5344CB8AC3E}">
        <p14:creationId xmlns:p14="http://schemas.microsoft.com/office/powerpoint/2010/main" val="3113906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39" y="207398"/>
            <a:ext cx="5408023" cy="6155531"/>
          </a:xfrm>
          <a:prstGeom prst="rect">
            <a:avLst/>
          </a:prstGeom>
        </p:spPr>
        <p:txBody>
          <a:bodyPr wrap="square">
            <a:spAutoFit/>
          </a:bodyPr>
          <a:lstStyle/>
          <a:p>
            <a:r>
              <a:rPr lang="en-US" sz="1400" dirty="0"/>
              <a:t>Oh hey, why are some tags doubled and taking a  / in their syntax?</a:t>
            </a:r>
          </a:p>
          <a:p>
            <a:endParaRPr lang="en-US" sz="1400" dirty="0"/>
          </a:p>
          <a:p>
            <a:r>
              <a:rPr lang="en-US" sz="1400" dirty="0"/>
              <a:t>There are two types of beacons:</a:t>
            </a:r>
          </a:p>
          <a:p>
            <a:pPr marL="800100" lvl="1" indent="-342900">
              <a:buFont typeface="+mj-lt"/>
              <a:buAutoNum type="arabicPeriod"/>
            </a:pPr>
            <a:r>
              <a:rPr lang="en-US" sz="1400" dirty="0"/>
              <a:t>Tags </a:t>
            </a:r>
            <a:r>
              <a:rPr lang="en-US" sz="1400" b="1" dirty="0"/>
              <a:t>in pairs  </a:t>
            </a:r>
            <a:r>
              <a:rPr lang="en-US" sz="1400" dirty="0"/>
              <a:t>(an opening tag and a closing tag)</a:t>
            </a:r>
          </a:p>
          <a:p>
            <a:pPr marL="800100" lvl="1" indent="-342900">
              <a:buFont typeface="+mj-lt"/>
              <a:buAutoNum type="arabicPeriod"/>
            </a:pPr>
            <a:r>
              <a:rPr lang="en-US" sz="1400" dirty="0"/>
              <a:t>And </a:t>
            </a:r>
            <a:r>
              <a:rPr lang="en-US" sz="1400" b="1" dirty="0"/>
              <a:t>orphan tags  </a:t>
            </a:r>
            <a:r>
              <a:rPr lang="en-US" sz="1400" dirty="0"/>
              <a:t>(a single tag).</a:t>
            </a:r>
          </a:p>
          <a:p>
            <a:endParaRPr lang="en-US" sz="1400" dirty="0"/>
          </a:p>
          <a:p>
            <a:r>
              <a:rPr lang="en-US" sz="1600" b="1" dirty="0"/>
              <a:t>Tags in pairs</a:t>
            </a:r>
          </a:p>
          <a:p>
            <a:r>
              <a:rPr lang="en-US" sz="1400" dirty="0"/>
              <a:t>They open, contain text, and close later. If we take the tag   </a:t>
            </a:r>
            <a:r>
              <a:rPr lang="en-US" sz="1400" b="1" dirty="0"/>
              <a:t>title</a:t>
            </a:r>
            <a:r>
              <a:rPr lang="en-US" sz="1400" dirty="0"/>
              <a:t>  that corresponds to the title of the page, this is what it gives us:</a:t>
            </a:r>
          </a:p>
          <a:p>
            <a:endParaRPr lang="en-US" sz="1400" dirty="0"/>
          </a:p>
          <a:p>
            <a:r>
              <a:rPr lang="en-US" sz="1400" dirty="0"/>
              <a:t>&lt;</a:t>
            </a:r>
            <a:r>
              <a:rPr lang="en-US" sz="1400" dirty="0">
                <a:solidFill>
                  <a:srgbClr val="FF0000"/>
                </a:solidFill>
              </a:rPr>
              <a:t>title</a:t>
            </a:r>
            <a:r>
              <a:rPr lang="en-US" sz="1400" dirty="0"/>
              <a:t>&gt;</a:t>
            </a:r>
            <a:r>
              <a:rPr lang="en-US" sz="1400" dirty="0" err="1"/>
              <a:t>Ceci</a:t>
            </a:r>
            <a:r>
              <a:rPr lang="en-US" sz="1400" dirty="0"/>
              <a:t> </a:t>
            </a:r>
            <a:r>
              <a:rPr lang="en-US" sz="1400" dirty="0" err="1"/>
              <a:t>est</a:t>
            </a:r>
            <a:r>
              <a:rPr lang="en-US" sz="1400" dirty="0"/>
              <a:t> le </a:t>
            </a:r>
            <a:r>
              <a:rPr lang="en-US" sz="1400" dirty="0" err="1"/>
              <a:t>titre</a:t>
            </a:r>
            <a:r>
              <a:rPr lang="en-US" sz="1400" dirty="0"/>
              <a:t> de ma page&lt;/</a:t>
            </a:r>
            <a:r>
              <a:rPr lang="en-US" sz="1400" dirty="0">
                <a:solidFill>
                  <a:srgbClr val="FF0000"/>
                </a:solidFill>
              </a:rPr>
              <a:t>title</a:t>
            </a:r>
            <a:r>
              <a:rPr lang="en-US" sz="1400" dirty="0"/>
              <a:t>&gt;</a:t>
            </a:r>
          </a:p>
          <a:p>
            <a:endParaRPr lang="en-US" sz="1400" dirty="0"/>
          </a:p>
          <a:p>
            <a:r>
              <a:rPr lang="en-US" sz="1400" dirty="0"/>
              <a:t>So we have :</a:t>
            </a:r>
          </a:p>
          <a:p>
            <a:pPr marL="800100" lvl="1" indent="-342900">
              <a:buFont typeface="+mj-lt"/>
              <a:buAutoNum type="arabicPeriod"/>
            </a:pPr>
            <a:r>
              <a:rPr lang="en-US" sz="1400" dirty="0"/>
              <a:t>A start tag:    &lt;title&gt; ;</a:t>
            </a:r>
          </a:p>
          <a:p>
            <a:pPr marL="800100" lvl="1" indent="-342900">
              <a:buFont typeface="+mj-lt"/>
              <a:buAutoNum type="arabicPeriod"/>
            </a:pPr>
            <a:r>
              <a:rPr lang="en-US" sz="1400" dirty="0"/>
              <a:t>And a closing tag:  &lt;/title&gt;  . </a:t>
            </a:r>
          </a:p>
          <a:p>
            <a:endParaRPr lang="en-US" sz="1400" dirty="0"/>
          </a:p>
          <a:p>
            <a:r>
              <a:rPr lang="en-US" sz="1400" dirty="0"/>
              <a:t>This delimits what will be translated by a title. For the computer, anything that is not between these two tags is not a title.</a:t>
            </a:r>
          </a:p>
          <a:p>
            <a:endParaRPr lang="en-US" sz="1400" dirty="0"/>
          </a:p>
          <a:p>
            <a:r>
              <a:rPr lang="en-US" sz="1600" b="1" dirty="0"/>
              <a:t>Orphan tags</a:t>
            </a:r>
          </a:p>
          <a:p>
            <a:pPr algn="just"/>
            <a:r>
              <a:rPr lang="en-US" sz="1400" dirty="0"/>
              <a:t>These are tags that are most often used to insert an element at a specific location (for example an image). You don't need to delimit the beginning and end of the image, you just want to tell the computer “Insert an </a:t>
            </a:r>
            <a:r>
              <a:rPr lang="en-US" sz="1400" dirty="0" err="1"/>
              <a:t>imag</a:t>
            </a:r>
            <a:r>
              <a:rPr lang="en-US" sz="1400" dirty="0"/>
              <a:t> ,0e here”. There is therefore no need to make an opening and a closing tag, hence the name "orphan tag".</a:t>
            </a:r>
          </a:p>
          <a:p>
            <a:endParaRPr lang="en-US" sz="1400" dirty="0"/>
          </a:p>
        </p:txBody>
      </p:sp>
      <p:sp>
        <p:nvSpPr>
          <p:cNvPr id="6" name="Rectangle 5"/>
          <p:cNvSpPr/>
          <p:nvPr/>
        </p:nvSpPr>
        <p:spPr>
          <a:xfrm>
            <a:off x="6318266" y="207398"/>
            <a:ext cx="3540777" cy="307777"/>
          </a:xfrm>
          <a:prstGeom prst="rect">
            <a:avLst/>
          </a:prstGeom>
        </p:spPr>
        <p:txBody>
          <a:bodyPr wrap="none">
            <a:spAutoFit/>
          </a:bodyPr>
          <a:lstStyle/>
          <a:p>
            <a:r>
              <a:rPr lang="en-US" sz="1400" dirty="0"/>
              <a:t>An orphan tag is written like this:  </a:t>
            </a:r>
            <a:r>
              <a:rPr lang="en-US" sz="1400" b="1" dirty="0"/>
              <a:t>&lt;</a:t>
            </a:r>
            <a:r>
              <a:rPr lang="en-US" sz="1400" b="1" dirty="0" err="1"/>
              <a:t>img</a:t>
            </a:r>
            <a:r>
              <a:rPr lang="en-US" sz="1400" b="1" dirty="0"/>
              <a:t>&gt;</a:t>
            </a:r>
            <a:endParaRPr lang="fr-FR" sz="1400" b="1" dirty="0"/>
          </a:p>
        </p:txBody>
      </p:sp>
      <p:sp>
        <p:nvSpPr>
          <p:cNvPr id="8" name="Rectangle: Rounded Corners 9">
            <a:extLst>
              <a:ext uri="{FF2B5EF4-FFF2-40B4-BE49-F238E27FC236}">
                <a16:creationId xmlns:a16="http://schemas.microsoft.com/office/drawing/2014/main" id="{D45C9C9D-97CD-87DB-CDA7-1F5570075610}"/>
              </a:ext>
            </a:extLst>
          </p:cNvPr>
          <p:cNvSpPr/>
          <p:nvPr/>
        </p:nvSpPr>
        <p:spPr>
          <a:xfrm>
            <a:off x="6318266" y="613866"/>
            <a:ext cx="5434148" cy="1676488"/>
          </a:xfrm>
          <a:prstGeom prst="round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200" dirty="0">
                <a:solidFill>
                  <a:prstClr val="black"/>
                </a:solidFill>
              </a:rPr>
              <a:t>Until recently, we put a   /  at the end of orphan tags to say that they were self-closing, like this:   </a:t>
            </a:r>
            <a:r>
              <a:rPr lang="en-US" sz="1200" b="1" dirty="0">
                <a:solidFill>
                  <a:prstClr val="black"/>
                </a:solidFill>
              </a:rPr>
              <a:t>&lt;</a:t>
            </a:r>
            <a:r>
              <a:rPr lang="en-US" sz="1200" b="1" dirty="0" err="1">
                <a:solidFill>
                  <a:prstClr val="black"/>
                </a:solidFill>
              </a:rPr>
              <a:t>img</a:t>
            </a:r>
            <a:r>
              <a:rPr lang="en-US" sz="1200" b="1" dirty="0">
                <a:solidFill>
                  <a:prstClr val="black"/>
                </a:solidFill>
              </a:rPr>
              <a:t> /&gt;  </a:t>
            </a:r>
            <a:r>
              <a:rPr lang="en-US" sz="1200" dirty="0">
                <a:solidFill>
                  <a:prstClr val="black"/>
                </a:solidFill>
              </a:rPr>
              <a:t>.</a:t>
            </a:r>
          </a:p>
          <a:p>
            <a:pPr lvl="0"/>
            <a:endParaRPr lang="en-US" sz="1200" dirty="0">
              <a:solidFill>
                <a:prstClr val="black"/>
              </a:solidFill>
            </a:endParaRPr>
          </a:p>
          <a:p>
            <a:pPr lvl="0"/>
            <a:r>
              <a:rPr lang="en-US" sz="1200" b="1" dirty="0">
                <a:solidFill>
                  <a:prstClr val="black"/>
                </a:solidFill>
              </a:rPr>
              <a:t>This syntax now generates a warning under W3C</a:t>
            </a:r>
            <a:r>
              <a:rPr lang="en-US" sz="1200" dirty="0">
                <a:solidFill>
                  <a:prstClr val="black"/>
                </a:solidFill>
              </a:rPr>
              <a:t> .   It is therefore not recommended to put a slash at the end of an orphan tag. If you wanted to do it anyway, don't forget to quote your attribute values. For example </a:t>
            </a:r>
            <a:r>
              <a:rPr lang="en-US" sz="1200" b="1" dirty="0">
                <a:solidFill>
                  <a:prstClr val="black"/>
                </a:solidFill>
              </a:rPr>
              <a:t>:&lt;</a:t>
            </a:r>
            <a:r>
              <a:rPr lang="en-US" sz="1200" b="1" dirty="0" err="1">
                <a:solidFill>
                  <a:prstClr val="black"/>
                </a:solidFill>
              </a:rPr>
              <a:t>img</a:t>
            </a:r>
            <a:r>
              <a:rPr lang="en-US" sz="1200" b="1" dirty="0">
                <a:solidFill>
                  <a:prstClr val="black"/>
                </a:solidFill>
              </a:rPr>
              <a:t> </a:t>
            </a:r>
            <a:r>
              <a:rPr lang="en-US" sz="1200" b="1" dirty="0" err="1">
                <a:solidFill>
                  <a:prstClr val="black"/>
                </a:solidFill>
              </a:rPr>
              <a:t>src</a:t>
            </a:r>
            <a:r>
              <a:rPr lang="en-US" sz="1200" b="1" dirty="0">
                <a:solidFill>
                  <a:prstClr val="black"/>
                </a:solidFill>
              </a:rPr>
              <a:t>=”…” alt=”…” /&gt;</a:t>
            </a:r>
          </a:p>
        </p:txBody>
      </p:sp>
      <p:sp>
        <p:nvSpPr>
          <p:cNvPr id="9" name="Rectangle 8"/>
          <p:cNvSpPr/>
          <p:nvPr/>
        </p:nvSpPr>
        <p:spPr>
          <a:xfrm>
            <a:off x="6318266" y="2475973"/>
            <a:ext cx="5477691" cy="2062103"/>
          </a:xfrm>
          <a:prstGeom prst="rect">
            <a:avLst/>
          </a:prstGeom>
        </p:spPr>
        <p:txBody>
          <a:bodyPr wrap="square">
            <a:spAutoFit/>
          </a:bodyPr>
          <a:lstStyle/>
          <a:p>
            <a:r>
              <a:rPr lang="en-US" sz="1600" b="1" dirty="0"/>
              <a:t>B- Parameterize your tags with attributes</a:t>
            </a:r>
          </a:p>
          <a:p>
            <a:r>
              <a:rPr lang="en-US" sz="1400" dirty="0"/>
              <a:t>In the next chapters, we will use, in addition to tags, attributes. Attributes are a bit like tag options. They complement them to provide additional information.</a:t>
            </a:r>
          </a:p>
          <a:p>
            <a:endParaRPr lang="en-US" sz="1400" dirty="0"/>
          </a:p>
          <a:p>
            <a:r>
              <a:rPr lang="en-US" sz="1400" dirty="0"/>
              <a:t>An attribute is located in the opening tag of a paired tag, or directly in an orphan tag, as is the case below with the tag   </a:t>
            </a:r>
            <a:r>
              <a:rPr lang="en-US" sz="1400" b="1" dirty="0"/>
              <a:t>&lt;</a:t>
            </a:r>
            <a:r>
              <a:rPr lang="en-US" sz="1400" b="1" dirty="0" err="1"/>
              <a:t>img</a:t>
            </a:r>
            <a:r>
              <a:rPr lang="en-US" sz="1400" b="1" dirty="0"/>
              <a:t>&gt;  </a:t>
            </a:r>
            <a:r>
              <a:rPr lang="en-US" sz="1400" dirty="0"/>
              <a:t>:</a:t>
            </a:r>
          </a:p>
          <a:p>
            <a:endParaRPr lang="en-US" sz="1400" dirty="0"/>
          </a:p>
        </p:txBody>
      </p:sp>
      <p:cxnSp>
        <p:nvCxnSpPr>
          <p:cNvPr id="11" name="Connecteur droit 10"/>
          <p:cNvCxnSpPr/>
          <p:nvPr/>
        </p:nvCxnSpPr>
        <p:spPr>
          <a:xfrm flipH="1">
            <a:off x="9548158" y="4443594"/>
            <a:ext cx="8708" cy="48334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a:off x="7688425" y="5380210"/>
            <a:ext cx="2186758" cy="104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7145549" y="4125325"/>
            <a:ext cx="1457598" cy="307777"/>
          </a:xfrm>
          <a:prstGeom prst="rect">
            <a:avLst/>
          </a:prstGeom>
          <a:noFill/>
        </p:spPr>
        <p:txBody>
          <a:bodyPr wrap="square" rtlCol="0">
            <a:spAutoFit/>
          </a:bodyPr>
          <a:lstStyle/>
          <a:p>
            <a:r>
              <a:rPr lang="fr-FR" sz="1400" dirty="0" err="1">
                <a:solidFill>
                  <a:srgbClr val="FF0000"/>
                </a:solidFill>
              </a:rPr>
              <a:t>Attribute</a:t>
            </a:r>
            <a:r>
              <a:rPr lang="fr-FR" sz="1400" dirty="0">
                <a:solidFill>
                  <a:srgbClr val="FF0000"/>
                </a:solidFill>
              </a:rPr>
              <a:t> </a:t>
            </a:r>
            <a:r>
              <a:rPr lang="fr-FR" sz="1400" dirty="0" err="1">
                <a:solidFill>
                  <a:srgbClr val="FF0000"/>
                </a:solidFill>
              </a:rPr>
              <a:t>name</a:t>
            </a:r>
            <a:endParaRPr lang="fr-FR" sz="1400" dirty="0">
              <a:solidFill>
                <a:srgbClr val="FF0000"/>
              </a:solidFill>
            </a:endParaRPr>
          </a:p>
        </p:txBody>
      </p:sp>
      <p:sp>
        <p:nvSpPr>
          <p:cNvPr id="14" name="ZoneTexte 13"/>
          <p:cNvSpPr txBox="1"/>
          <p:nvPr/>
        </p:nvSpPr>
        <p:spPr>
          <a:xfrm>
            <a:off x="9038638" y="4159984"/>
            <a:ext cx="1463373" cy="307777"/>
          </a:xfrm>
          <a:prstGeom prst="rect">
            <a:avLst/>
          </a:prstGeom>
          <a:noFill/>
        </p:spPr>
        <p:txBody>
          <a:bodyPr wrap="square" rtlCol="0">
            <a:spAutoFit/>
          </a:bodyPr>
          <a:lstStyle/>
          <a:p>
            <a:r>
              <a:rPr lang="fr-FR" sz="1400" dirty="0" err="1">
                <a:solidFill>
                  <a:srgbClr val="0070C0"/>
                </a:solidFill>
              </a:rPr>
              <a:t>Attribute</a:t>
            </a:r>
            <a:r>
              <a:rPr lang="fr-FR" sz="1400" dirty="0">
                <a:solidFill>
                  <a:srgbClr val="0070C0"/>
                </a:solidFill>
              </a:rPr>
              <a:t> value</a:t>
            </a:r>
          </a:p>
        </p:txBody>
      </p:sp>
      <p:sp>
        <p:nvSpPr>
          <p:cNvPr id="16" name="ZoneTexte 15"/>
          <p:cNvSpPr txBox="1"/>
          <p:nvPr/>
        </p:nvSpPr>
        <p:spPr>
          <a:xfrm>
            <a:off x="7287969" y="4899185"/>
            <a:ext cx="3527994" cy="307777"/>
          </a:xfrm>
          <a:prstGeom prst="rect">
            <a:avLst/>
          </a:prstGeom>
          <a:noFill/>
        </p:spPr>
        <p:txBody>
          <a:bodyPr wrap="square" rtlCol="0">
            <a:spAutoFit/>
          </a:bodyPr>
          <a:lstStyle/>
          <a:p>
            <a:r>
              <a:rPr lang="fr-FR" sz="1400" dirty="0"/>
              <a:t>&lt;</a:t>
            </a:r>
            <a:r>
              <a:rPr lang="fr-FR" sz="1400" dirty="0" err="1"/>
              <a:t>img</a:t>
            </a:r>
            <a:r>
              <a:rPr lang="fr-FR" sz="1400" dirty="0"/>
              <a:t> </a:t>
            </a:r>
            <a:r>
              <a:rPr lang="fr-FR" sz="1400" dirty="0" err="1">
                <a:solidFill>
                  <a:srgbClr val="FF0000"/>
                </a:solidFill>
              </a:rPr>
              <a:t>src</a:t>
            </a:r>
            <a:r>
              <a:rPr lang="fr-FR" sz="1400" dirty="0"/>
              <a:t>=</a:t>
            </a:r>
            <a:r>
              <a:rPr lang="fr-FR" sz="1400" dirty="0">
                <a:solidFill>
                  <a:srgbClr val="0070C0"/>
                </a:solidFill>
              </a:rPr>
              <a:t>‘‘myprofilepicture.jpg’’</a:t>
            </a:r>
            <a:r>
              <a:rPr lang="fr-FR" sz="1400" dirty="0"/>
              <a:t>&gt;</a:t>
            </a:r>
          </a:p>
        </p:txBody>
      </p:sp>
      <p:cxnSp>
        <p:nvCxnSpPr>
          <p:cNvPr id="17" name="Connecteur droit 16"/>
          <p:cNvCxnSpPr/>
          <p:nvPr/>
        </p:nvCxnSpPr>
        <p:spPr>
          <a:xfrm>
            <a:off x="7908024" y="4428441"/>
            <a:ext cx="15325" cy="498499"/>
          </a:xfrm>
          <a:prstGeom prst="line">
            <a:avLst/>
          </a:prstGeom>
        </p:spPr>
        <p:style>
          <a:lnRef idx="2">
            <a:schemeClr val="accent1"/>
          </a:lnRef>
          <a:fillRef idx="0">
            <a:schemeClr val="accent1"/>
          </a:fillRef>
          <a:effectRef idx="1">
            <a:schemeClr val="accent1"/>
          </a:effectRef>
          <a:fontRef idx="minor">
            <a:schemeClr val="tx1"/>
          </a:fontRef>
        </p:style>
      </p:cxnSp>
      <p:sp>
        <p:nvSpPr>
          <p:cNvPr id="18" name="ZoneTexte 17"/>
          <p:cNvSpPr txBox="1"/>
          <p:nvPr/>
        </p:nvSpPr>
        <p:spPr>
          <a:xfrm>
            <a:off x="8248019" y="5563881"/>
            <a:ext cx="1308847" cy="276999"/>
          </a:xfrm>
          <a:prstGeom prst="rect">
            <a:avLst/>
          </a:prstGeom>
          <a:noFill/>
        </p:spPr>
        <p:txBody>
          <a:bodyPr wrap="square" rtlCol="0">
            <a:spAutoFit/>
          </a:bodyPr>
          <a:lstStyle/>
          <a:p>
            <a:r>
              <a:rPr lang="fr-FR" sz="1200" dirty="0" err="1"/>
              <a:t>Orphan</a:t>
            </a:r>
            <a:r>
              <a:rPr lang="fr-FR" sz="1200" dirty="0"/>
              <a:t> tag</a:t>
            </a:r>
          </a:p>
        </p:txBody>
      </p:sp>
      <p:cxnSp>
        <p:nvCxnSpPr>
          <p:cNvPr id="20" name="Connecteur droit 19"/>
          <p:cNvCxnSpPr/>
          <p:nvPr/>
        </p:nvCxnSpPr>
        <p:spPr>
          <a:xfrm flipH="1" flipV="1">
            <a:off x="9051966" y="4432873"/>
            <a:ext cx="1436718" cy="1072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4" name="Connecteur droit 23"/>
          <p:cNvCxnSpPr/>
          <p:nvPr/>
        </p:nvCxnSpPr>
        <p:spPr>
          <a:xfrm flipH="1" flipV="1">
            <a:off x="7114876" y="4423779"/>
            <a:ext cx="1403313" cy="9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cteur droit 32"/>
          <p:cNvCxnSpPr/>
          <p:nvPr/>
        </p:nvCxnSpPr>
        <p:spPr>
          <a:xfrm flipV="1">
            <a:off x="7688425" y="5206963"/>
            <a:ext cx="1" cy="1836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Connecteur droit 36"/>
          <p:cNvCxnSpPr/>
          <p:nvPr/>
        </p:nvCxnSpPr>
        <p:spPr>
          <a:xfrm flipV="1">
            <a:off x="9875183" y="5206963"/>
            <a:ext cx="1" cy="1836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Connecteur droit 38"/>
          <p:cNvCxnSpPr/>
          <p:nvPr/>
        </p:nvCxnSpPr>
        <p:spPr>
          <a:xfrm flipV="1">
            <a:off x="8781804" y="5384401"/>
            <a:ext cx="0" cy="21042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Connecteur droit 39"/>
          <p:cNvCxnSpPr/>
          <p:nvPr/>
        </p:nvCxnSpPr>
        <p:spPr>
          <a:xfrm flipH="1" flipV="1">
            <a:off x="8088654" y="5594828"/>
            <a:ext cx="1387248" cy="47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759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1494" y="160280"/>
            <a:ext cx="5125616" cy="984885"/>
          </a:xfrm>
          <a:prstGeom prst="rect">
            <a:avLst/>
          </a:prstGeom>
        </p:spPr>
        <p:txBody>
          <a:bodyPr wrap="square">
            <a:spAutoFit/>
          </a:bodyPr>
          <a:lstStyle/>
          <a:p>
            <a:pPr algn="just"/>
            <a:r>
              <a:rPr lang="en-US" sz="1600" b="1" dirty="0"/>
              <a:t>C- Use the basic structure of an HTML page</a:t>
            </a:r>
          </a:p>
          <a:p>
            <a:pPr algn="just"/>
            <a:r>
              <a:rPr lang="en-US" sz="1400" dirty="0"/>
              <a:t>To write your first real web page in HTML, open your file  index.html in Visual Studio Code and copy and paste the code below in place of what you had just before. </a:t>
            </a:r>
            <a:endParaRPr lang="fr-FR" sz="1400" dirty="0"/>
          </a:p>
        </p:txBody>
      </p:sp>
      <p:pic>
        <p:nvPicPr>
          <p:cNvPr id="6" name="Image 5"/>
          <p:cNvPicPr>
            <a:picLocks noChangeAspect="1"/>
          </p:cNvPicPr>
          <p:nvPr/>
        </p:nvPicPr>
        <p:blipFill>
          <a:blip r:embed="rId2"/>
          <a:stretch>
            <a:fillRect/>
          </a:stretch>
        </p:blipFill>
        <p:spPr>
          <a:xfrm>
            <a:off x="377112" y="1229406"/>
            <a:ext cx="4586774" cy="1709738"/>
          </a:xfrm>
          <a:prstGeom prst="rect">
            <a:avLst/>
          </a:prstGeom>
        </p:spPr>
      </p:pic>
      <p:sp>
        <p:nvSpPr>
          <p:cNvPr id="8" name="Rectangle 7"/>
          <p:cNvSpPr/>
          <p:nvPr/>
        </p:nvSpPr>
        <p:spPr>
          <a:xfrm>
            <a:off x="292359" y="3218689"/>
            <a:ext cx="5399315" cy="1815882"/>
          </a:xfrm>
          <a:prstGeom prst="rect">
            <a:avLst/>
          </a:prstGeom>
        </p:spPr>
        <p:txBody>
          <a:bodyPr wrap="square">
            <a:spAutoFit/>
          </a:bodyPr>
          <a:lstStyle/>
          <a:p>
            <a:pPr algn="just"/>
            <a:r>
              <a:rPr lang="en-US" sz="1400" dirty="0"/>
              <a:t>Here what is this  </a:t>
            </a:r>
            <a:r>
              <a:rPr lang="en-US" sz="1400" b="1" dirty="0" err="1"/>
              <a:t>lang</a:t>
            </a:r>
            <a:r>
              <a:rPr lang="en-US" sz="1400" b="1" dirty="0"/>
              <a:t>=“</a:t>
            </a:r>
            <a:r>
              <a:rPr lang="en-US" sz="1400" b="1" dirty="0" err="1"/>
              <a:t>en</a:t>
            </a:r>
            <a:r>
              <a:rPr lang="en-US" sz="1400" b="1" dirty="0"/>
              <a:t>"</a:t>
            </a:r>
            <a:r>
              <a:rPr lang="en-US" sz="1400" dirty="0"/>
              <a:t>? </a:t>
            </a:r>
          </a:p>
          <a:p>
            <a:pPr algn="just"/>
            <a:endParaRPr lang="en-US" sz="1400" dirty="0"/>
          </a:p>
          <a:p>
            <a:pPr algn="just"/>
            <a:r>
              <a:rPr lang="en-US" sz="1400" dirty="0"/>
              <a:t>Well seen ! It is an attribute. We added it to specify the language of the website that we are going to create:  </a:t>
            </a:r>
            <a:r>
              <a:rPr lang="en-US" sz="1400" b="1" dirty="0" err="1"/>
              <a:t>lang</a:t>
            </a:r>
            <a:r>
              <a:rPr lang="en-US" sz="1400" b="1" dirty="0"/>
              <a:t>=“</a:t>
            </a:r>
            <a:r>
              <a:rPr lang="en-US" sz="1400" b="1" dirty="0" err="1"/>
              <a:t>en</a:t>
            </a:r>
            <a:r>
              <a:rPr lang="en-US" sz="1400" b="1" dirty="0"/>
              <a:t>“. </a:t>
            </a:r>
            <a:r>
              <a:rPr lang="en-US" sz="1400" dirty="0"/>
              <a:t>It's not mandatory (the tag  </a:t>
            </a:r>
            <a:r>
              <a:rPr lang="en-US" sz="1400" b="1" dirty="0"/>
              <a:t>&lt;html&gt;  </a:t>
            </a:r>
            <a:r>
              <a:rPr lang="en-US" sz="1400" dirty="0"/>
              <a:t>alone doesn't prevent the code from working), it's just that if you code a website in French, it saves you potential display problems. In addition, it allows you to set the default language of your website to French. </a:t>
            </a:r>
            <a:endParaRPr lang="fr-FR" sz="1400" dirty="0"/>
          </a:p>
        </p:txBody>
      </p:sp>
      <p:sp>
        <p:nvSpPr>
          <p:cNvPr id="10" name="Rectangle: Rounded Corners 9">
            <a:extLst>
              <a:ext uri="{FF2B5EF4-FFF2-40B4-BE49-F238E27FC236}">
                <a16:creationId xmlns:a16="http://schemas.microsoft.com/office/drawing/2014/main" id="{D45C9C9D-97CD-87DB-CDA7-1F5570075610}"/>
              </a:ext>
            </a:extLst>
          </p:cNvPr>
          <p:cNvSpPr/>
          <p:nvPr/>
        </p:nvSpPr>
        <p:spPr>
          <a:xfrm>
            <a:off x="377112" y="5174530"/>
            <a:ext cx="5202594" cy="886408"/>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prstClr val="black"/>
                </a:solidFill>
              </a:rPr>
              <a:t>To keep it simple and allow you to easily adapt the code examples seen in the videos and the text to another language, we will keep the tag for the rest of the course</a:t>
            </a:r>
            <a:r>
              <a:rPr lang="en-US" sz="1200" b="1" dirty="0">
                <a:solidFill>
                  <a:prstClr val="black"/>
                </a:solidFill>
              </a:rPr>
              <a:t>.&lt;html&gt;</a:t>
            </a:r>
          </a:p>
        </p:txBody>
      </p:sp>
      <p:sp>
        <p:nvSpPr>
          <p:cNvPr id="11" name="Rectangle 10"/>
          <p:cNvSpPr/>
          <p:nvPr/>
        </p:nvSpPr>
        <p:spPr>
          <a:xfrm>
            <a:off x="5931159" y="281578"/>
            <a:ext cx="6170645" cy="2677656"/>
          </a:xfrm>
          <a:prstGeom prst="rect">
            <a:avLst/>
          </a:prstGeom>
        </p:spPr>
        <p:txBody>
          <a:bodyPr wrap="square">
            <a:spAutoFit/>
          </a:bodyPr>
          <a:lstStyle/>
          <a:p>
            <a:r>
              <a:rPr lang="en-US" sz="1400" dirty="0"/>
              <a:t>Anyway, back on topic…</a:t>
            </a:r>
          </a:p>
          <a:p>
            <a:endParaRPr lang="en-US" sz="1400" dirty="0"/>
          </a:p>
          <a:p>
            <a:r>
              <a:rPr lang="en-US" sz="1400" b="1" dirty="0"/>
              <a:t>Yes, by the way, the order of the tags is important in this basic structure?</a:t>
            </a:r>
          </a:p>
          <a:p>
            <a:endParaRPr lang="en-US" sz="1400" dirty="0"/>
          </a:p>
          <a:p>
            <a:r>
              <a:rPr lang="en-US" sz="1400" dirty="0"/>
              <a:t>YES ! The tags open then close, and they fit together in a specific order.</a:t>
            </a:r>
          </a:p>
          <a:p>
            <a:endParaRPr lang="en-US" sz="1400" dirty="0"/>
          </a:p>
          <a:p>
            <a:r>
              <a:rPr lang="en-US" sz="1400" dirty="0"/>
              <a:t>The syntax   &lt;html&gt;&lt;body&gt;&lt;/html&gt;&lt;/body&gt;  is  incorrect : the tags are intertwined.</a:t>
            </a:r>
          </a:p>
          <a:p>
            <a:endParaRPr lang="en-US" sz="1400" dirty="0"/>
          </a:p>
          <a:p>
            <a:endParaRPr lang="en-US" sz="1400" dirty="0"/>
          </a:p>
          <a:p>
            <a:r>
              <a:rPr lang="en-US" sz="1400" dirty="0"/>
              <a:t>:</a:t>
            </a:r>
            <a:endParaRPr lang="fr-FR" sz="1400" dirty="0"/>
          </a:p>
        </p:txBody>
      </p:sp>
      <p:sp>
        <p:nvSpPr>
          <p:cNvPr id="12" name="Rectangle: Rounded Corners 9">
            <a:extLst>
              <a:ext uri="{FF2B5EF4-FFF2-40B4-BE49-F238E27FC236}">
                <a16:creationId xmlns:a16="http://schemas.microsoft.com/office/drawing/2014/main" id="{D45C9C9D-97CD-87DB-CDA7-1F5570075610}"/>
              </a:ext>
            </a:extLst>
          </p:cNvPr>
          <p:cNvSpPr/>
          <p:nvPr/>
        </p:nvSpPr>
        <p:spPr>
          <a:xfrm>
            <a:off x="5931159" y="2208100"/>
            <a:ext cx="5844074" cy="1300210"/>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prstClr val="black"/>
                </a:solidFill>
              </a:rPr>
              <a:t>The syntax   </a:t>
            </a:r>
            <a:r>
              <a:rPr lang="en-US" sz="1200" b="1" dirty="0">
                <a:solidFill>
                  <a:schemeClr val="tx1"/>
                </a:solidFill>
              </a:rPr>
              <a:t>&lt;html&gt;&lt;body&gt;&lt;/body&gt;&lt;/html&gt;  </a:t>
            </a:r>
            <a:r>
              <a:rPr lang="en-US" sz="1200" dirty="0">
                <a:solidFill>
                  <a:prstClr val="black"/>
                </a:solidFill>
              </a:rPr>
              <a:t>is  </a:t>
            </a:r>
            <a:r>
              <a:rPr lang="en-US" sz="1200" b="1" dirty="0">
                <a:solidFill>
                  <a:prstClr val="black"/>
                </a:solidFill>
              </a:rPr>
              <a:t>correct</a:t>
            </a:r>
            <a:r>
              <a:rPr lang="en-US" sz="1200" dirty="0">
                <a:solidFill>
                  <a:prstClr val="black"/>
                </a:solidFill>
              </a:rPr>
              <a:t>  : a tag that is opened inside another tag must also be closed inside this one.</a:t>
            </a:r>
          </a:p>
          <a:p>
            <a:pPr lvl="0" algn="just"/>
            <a:endParaRPr lang="en-US" sz="1200" dirty="0">
              <a:solidFill>
                <a:prstClr val="black"/>
              </a:solidFill>
            </a:endParaRPr>
          </a:p>
          <a:p>
            <a:pPr lvl="0" algn="just"/>
            <a:r>
              <a:rPr lang="en-US" sz="1200" dirty="0">
                <a:solidFill>
                  <a:prstClr val="black"/>
                </a:solidFill>
              </a:rPr>
              <a:t>We thus have so-called "parent" elements, which will contain other so-called "child" elements.</a:t>
            </a:r>
          </a:p>
        </p:txBody>
      </p:sp>
      <p:sp>
        <p:nvSpPr>
          <p:cNvPr id="13" name="Rectangle 12"/>
          <p:cNvSpPr/>
          <p:nvPr/>
        </p:nvSpPr>
        <p:spPr>
          <a:xfrm>
            <a:off x="5931159" y="3508310"/>
            <a:ext cx="2703817" cy="307777"/>
          </a:xfrm>
          <a:prstGeom prst="rect">
            <a:avLst/>
          </a:prstGeom>
        </p:spPr>
        <p:txBody>
          <a:bodyPr wrap="none">
            <a:spAutoFit/>
          </a:bodyPr>
          <a:lstStyle/>
          <a:p>
            <a:r>
              <a:rPr lang="en-US" sz="1400" dirty="0"/>
              <a:t>It works a bit like Russian dolls</a:t>
            </a:r>
            <a:endParaRPr lang="fr-FR" sz="1400" dirty="0"/>
          </a:p>
        </p:txBody>
      </p:sp>
      <p:pic>
        <p:nvPicPr>
          <p:cNvPr id="14" name="Imag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55379" y="3732417"/>
            <a:ext cx="4657379" cy="2604308"/>
          </a:xfrm>
          <a:prstGeom prst="rect">
            <a:avLst/>
          </a:prstGeom>
        </p:spPr>
      </p:pic>
      <p:sp>
        <p:nvSpPr>
          <p:cNvPr id="15" name="Rectangle 14"/>
          <p:cNvSpPr/>
          <p:nvPr/>
        </p:nvSpPr>
        <p:spPr>
          <a:xfrm>
            <a:off x="7577635" y="6283833"/>
            <a:ext cx="2255746" cy="276999"/>
          </a:xfrm>
          <a:prstGeom prst="rect">
            <a:avLst/>
          </a:prstGeom>
        </p:spPr>
        <p:txBody>
          <a:bodyPr wrap="none">
            <a:spAutoFit/>
          </a:bodyPr>
          <a:lstStyle/>
          <a:p>
            <a:r>
              <a:rPr lang="en-US" sz="1200" b="1" dirty="0">
                <a:latin typeface="Inter"/>
              </a:rPr>
              <a:t>The basic structure in HTML</a:t>
            </a:r>
            <a:endParaRPr lang="fr-FR" sz="1200" b="1" dirty="0"/>
          </a:p>
        </p:txBody>
      </p:sp>
    </p:spTree>
    <p:extLst>
      <p:ext uri="{BB962C8B-B14F-4D97-AF65-F5344CB8AC3E}">
        <p14:creationId xmlns:p14="http://schemas.microsoft.com/office/powerpoint/2010/main" val="54063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155" y="222104"/>
            <a:ext cx="5480179" cy="1815882"/>
          </a:xfrm>
          <a:prstGeom prst="rect">
            <a:avLst/>
          </a:prstGeom>
        </p:spPr>
        <p:txBody>
          <a:bodyPr wrap="square">
            <a:spAutoFit/>
          </a:bodyPr>
          <a:lstStyle/>
          <a:p>
            <a:r>
              <a:rPr lang="en-US" sz="1400" dirty="0"/>
              <a:t>Let's see what all these tags are for.</a:t>
            </a:r>
          </a:p>
          <a:p>
            <a:endParaRPr lang="en-US" sz="1400" dirty="0"/>
          </a:p>
          <a:p>
            <a:pPr marL="285750" indent="-285750">
              <a:buFont typeface="Arial" panose="020B0604020202020204" pitchFamily="34" charset="0"/>
              <a:buChar char="•"/>
            </a:pPr>
            <a:r>
              <a:rPr lang="en-US" sz="1400" dirty="0"/>
              <a:t>The first line  is an essential orphan tag: it indicates that it is an HTML page.  </a:t>
            </a:r>
            <a:r>
              <a:rPr lang="en-US" sz="1400" dirty="0">
                <a:solidFill>
                  <a:srgbClr val="0070C0"/>
                </a:solidFill>
              </a:rPr>
              <a:t>&lt;!DOCTYPE html&gt;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pair tag  </a:t>
            </a:r>
            <a:r>
              <a:rPr lang="en-US" sz="1400" dirty="0">
                <a:solidFill>
                  <a:srgbClr val="0070C0"/>
                </a:solidFill>
              </a:rPr>
              <a:t>&lt;html&gt; &lt;/html&gt; </a:t>
            </a:r>
            <a:r>
              <a:rPr lang="en-US" sz="1400" dirty="0"/>
              <a:t>encompasses all the content of the web page. Inside, there are the paired tags  </a:t>
            </a:r>
            <a:r>
              <a:rPr lang="en-US" sz="1400" dirty="0">
                <a:solidFill>
                  <a:srgbClr val="0070C0"/>
                </a:solidFill>
              </a:rPr>
              <a:t>&lt;head&gt; &lt;/head&gt; </a:t>
            </a:r>
            <a:r>
              <a:rPr lang="en-US" sz="1400" dirty="0"/>
              <a:t>and  </a:t>
            </a:r>
            <a:r>
              <a:rPr lang="en-US" sz="1400" dirty="0">
                <a:solidFill>
                  <a:srgbClr val="0070C0"/>
                </a:solidFill>
              </a:rPr>
              <a:t>&lt;body&gt; &lt;/body&gt;.</a:t>
            </a:r>
            <a:endParaRPr lang="fr-FR" sz="1400" dirty="0">
              <a:solidFill>
                <a:srgbClr val="0070C0"/>
              </a:solidFill>
            </a:endParaRPr>
          </a:p>
        </p:txBody>
      </p:sp>
      <p:pic>
        <p:nvPicPr>
          <p:cNvPr id="5" name="Image 4"/>
          <p:cNvPicPr>
            <a:picLocks noChangeAspect="1"/>
          </p:cNvPicPr>
          <p:nvPr/>
        </p:nvPicPr>
        <p:blipFill>
          <a:blip r:embed="rId2"/>
          <a:stretch>
            <a:fillRect/>
          </a:stretch>
        </p:blipFill>
        <p:spPr>
          <a:xfrm>
            <a:off x="313353" y="2155371"/>
            <a:ext cx="4742143" cy="1492897"/>
          </a:xfrm>
          <a:prstGeom prst="rect">
            <a:avLst/>
          </a:prstGeom>
        </p:spPr>
      </p:pic>
      <p:sp>
        <p:nvSpPr>
          <p:cNvPr id="6" name="Rectangle 5"/>
          <p:cNvSpPr/>
          <p:nvPr/>
        </p:nvSpPr>
        <p:spPr>
          <a:xfrm>
            <a:off x="230156" y="3765653"/>
            <a:ext cx="4155689" cy="307777"/>
          </a:xfrm>
          <a:prstGeom prst="rect">
            <a:avLst/>
          </a:prstGeom>
        </p:spPr>
        <p:txBody>
          <a:bodyPr wrap="none">
            <a:spAutoFit/>
          </a:bodyPr>
          <a:lstStyle/>
          <a:p>
            <a:r>
              <a:rPr lang="en-US" sz="1400" dirty="0"/>
              <a:t>If needed, here is </a:t>
            </a:r>
            <a:r>
              <a:rPr lang="en-US" sz="1400" dirty="0">
                <a:solidFill>
                  <a:srgbClr val="0070C0"/>
                </a:solidFill>
                <a:hlinkClick r:id="rId3"/>
              </a:rPr>
              <a:t>the full list of language codes </a:t>
            </a:r>
            <a:r>
              <a:rPr lang="en-US" sz="1400" dirty="0"/>
              <a:t>.</a:t>
            </a:r>
            <a:endParaRPr lang="fr-FR" sz="1400" dirty="0"/>
          </a:p>
        </p:txBody>
      </p:sp>
      <p:sp>
        <p:nvSpPr>
          <p:cNvPr id="7" name="Rectangle 6"/>
          <p:cNvSpPr/>
          <p:nvPr/>
        </p:nvSpPr>
        <p:spPr>
          <a:xfrm>
            <a:off x="313353" y="4360117"/>
            <a:ext cx="5396981" cy="1815882"/>
          </a:xfrm>
          <a:prstGeom prst="rect">
            <a:avLst/>
          </a:prstGeom>
        </p:spPr>
        <p:txBody>
          <a:bodyPr wrap="square">
            <a:spAutoFit/>
          </a:bodyPr>
          <a:lstStyle/>
          <a:p>
            <a:pPr marL="285750" indent="-285750">
              <a:buFont typeface="Arial" panose="020B0604020202020204" pitchFamily="34" charset="0"/>
              <a:buChar char="•"/>
            </a:pPr>
            <a:r>
              <a:rPr lang="en-US" sz="1400" dirty="0"/>
              <a:t>The tag pair  </a:t>
            </a:r>
            <a:r>
              <a:rPr lang="en-US" sz="1400" b="1" dirty="0"/>
              <a:t>&lt;head&gt; &lt;/head&gt; </a:t>
            </a:r>
            <a:r>
              <a:rPr lang="en-US" sz="1400" dirty="0"/>
              <a:t>contains two tags that give information to the browser: the encoding and the title of the page.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orphan tag  </a:t>
            </a:r>
            <a:r>
              <a:rPr lang="en-US" sz="1400" b="1" dirty="0"/>
              <a:t>&lt;meta charset="utf-8"&gt; </a:t>
            </a:r>
            <a:r>
              <a:rPr lang="en-US" sz="1400" dirty="0"/>
              <a:t>indicates the encoding used in the file   </a:t>
            </a:r>
            <a:r>
              <a:rPr lang="en-US" sz="1400" b="1" dirty="0"/>
              <a:t>.html </a:t>
            </a:r>
            <a:r>
              <a:rPr lang="en-US" sz="1400" dirty="0"/>
              <a:t>: this determines how special characters are displayed (accents, Chinese and Japanese ideograms, etc.).</a:t>
            </a:r>
            <a:endParaRPr lang="fr-FR" sz="1400" dirty="0"/>
          </a:p>
        </p:txBody>
      </p:sp>
      <p:pic>
        <p:nvPicPr>
          <p:cNvPr id="8" name="Image 7"/>
          <p:cNvPicPr>
            <a:picLocks noChangeAspect="1"/>
          </p:cNvPicPr>
          <p:nvPr/>
        </p:nvPicPr>
        <p:blipFill>
          <a:blip r:embed="rId4"/>
          <a:stretch>
            <a:fillRect/>
          </a:stretch>
        </p:blipFill>
        <p:spPr>
          <a:xfrm>
            <a:off x="6158205" y="306403"/>
            <a:ext cx="5501269" cy="983278"/>
          </a:xfrm>
          <a:prstGeom prst="rect">
            <a:avLst/>
          </a:prstGeom>
        </p:spPr>
      </p:pic>
      <p:sp>
        <p:nvSpPr>
          <p:cNvPr id="9" name="Rectangle 8"/>
          <p:cNvSpPr/>
          <p:nvPr/>
        </p:nvSpPr>
        <p:spPr>
          <a:xfrm>
            <a:off x="5860839" y="1416707"/>
            <a:ext cx="6096000" cy="954107"/>
          </a:xfrm>
          <a:prstGeom prst="rect">
            <a:avLst/>
          </a:prstGeom>
        </p:spPr>
        <p:txBody>
          <a:bodyPr>
            <a:spAutoFit/>
          </a:bodyPr>
          <a:lstStyle/>
          <a:p>
            <a:pPr marL="285750" indent="-285750">
              <a:buFont typeface="Arial" panose="020B0604020202020204" pitchFamily="34" charset="0"/>
              <a:buChar char="•"/>
            </a:pPr>
            <a:r>
              <a:rPr lang="en-US" sz="1400" dirty="0"/>
              <a:t>The tag in pair  </a:t>
            </a:r>
            <a:r>
              <a:rPr lang="en-US" sz="1400" b="1" dirty="0"/>
              <a:t>&lt;title&gt; &lt;/title&gt; </a:t>
            </a:r>
            <a:r>
              <a:rPr lang="en-US" sz="1400" dirty="0"/>
              <a:t>tells the browser the title of the web page. Every page must have a title that describes what it contains, it will display in the browser tab, and appear in search results, like on Google. Suffice to say that choosing the right title is important!</a:t>
            </a:r>
            <a:endParaRPr lang="fr-FR" sz="1400" dirty="0"/>
          </a:p>
        </p:txBody>
      </p:sp>
      <p:sp>
        <p:nvSpPr>
          <p:cNvPr id="10" name="Rectangle 9"/>
          <p:cNvSpPr/>
          <p:nvPr/>
        </p:nvSpPr>
        <p:spPr>
          <a:xfrm>
            <a:off x="5860839" y="2385561"/>
            <a:ext cx="5820747" cy="738664"/>
          </a:xfrm>
          <a:prstGeom prst="rect">
            <a:avLst/>
          </a:prstGeom>
        </p:spPr>
        <p:txBody>
          <a:bodyPr wrap="square">
            <a:spAutoFit/>
          </a:bodyPr>
          <a:lstStyle/>
          <a:p>
            <a:pPr marL="285750" indent="-285750">
              <a:buFont typeface="Arial" panose="020B0604020202020204" pitchFamily="34" charset="0"/>
              <a:buChar char="•"/>
            </a:pPr>
            <a:r>
              <a:rPr lang="en-US" sz="1400" dirty="0"/>
              <a:t>The pair tag  contains everything that will be displayed on the screen on the web page. </a:t>
            </a:r>
            <a:r>
              <a:rPr lang="en-US" sz="1400" b="1" dirty="0"/>
              <a:t>&lt;body&gt; &lt;/body&gt;</a:t>
            </a:r>
          </a:p>
          <a:p>
            <a:endParaRPr lang="en-US" sz="1400" dirty="0"/>
          </a:p>
        </p:txBody>
      </p:sp>
      <p:sp>
        <p:nvSpPr>
          <p:cNvPr id="11" name="Rectangle 10"/>
          <p:cNvSpPr/>
          <p:nvPr/>
        </p:nvSpPr>
        <p:spPr>
          <a:xfrm>
            <a:off x="6104650" y="2953888"/>
            <a:ext cx="5554824" cy="523220"/>
          </a:xfrm>
          <a:prstGeom prst="rect">
            <a:avLst/>
          </a:prstGeom>
        </p:spPr>
        <p:txBody>
          <a:bodyPr wrap="square">
            <a:spAutoFit/>
          </a:bodyPr>
          <a:lstStyle/>
          <a:p>
            <a:r>
              <a:rPr lang="en-US" sz="1400" dirty="0"/>
              <a:t>Before we finish, let's cover a best practice that every developer      should follow: commenting their code</a:t>
            </a:r>
            <a:endParaRPr lang="fr-FR" sz="1400" dirty="0"/>
          </a:p>
        </p:txBody>
      </p:sp>
      <p:sp>
        <p:nvSpPr>
          <p:cNvPr id="12" name="Rectangle 11"/>
          <p:cNvSpPr/>
          <p:nvPr/>
        </p:nvSpPr>
        <p:spPr>
          <a:xfrm>
            <a:off x="6096000" y="3648268"/>
            <a:ext cx="5987143" cy="2708434"/>
          </a:xfrm>
          <a:prstGeom prst="rect">
            <a:avLst/>
          </a:prstGeom>
        </p:spPr>
        <p:txBody>
          <a:bodyPr wrap="square">
            <a:spAutoFit/>
          </a:bodyPr>
          <a:lstStyle/>
          <a:p>
            <a:pPr algn="just"/>
            <a:r>
              <a:rPr lang="en-US" sz="1600" b="1" dirty="0"/>
              <a:t>Comment your HTML code</a:t>
            </a:r>
          </a:p>
          <a:p>
            <a:pPr algn="just"/>
            <a:r>
              <a:rPr lang="en-US" sz="1400" dirty="0"/>
              <a:t>A </a:t>
            </a:r>
            <a:r>
              <a:rPr lang="en-US" sz="1400" b="1" dirty="0"/>
              <a:t>comment</a:t>
            </a:r>
            <a:r>
              <a:rPr lang="en-US" sz="1400" dirty="0"/>
              <a:t> in HTML is text that serves simply as a memo. It is not displayed, it is not read by the computer, it does not change the display of the page.</a:t>
            </a:r>
          </a:p>
          <a:p>
            <a:pPr algn="just"/>
            <a:endParaRPr lang="en-US" sz="1400" dirty="0"/>
          </a:p>
          <a:p>
            <a:pPr algn="just"/>
            <a:r>
              <a:rPr lang="en-US" sz="1400" dirty="0">
                <a:solidFill>
                  <a:srgbClr val="0070C0"/>
                </a:solidFill>
              </a:rPr>
              <a:t>Ok, so that's no use then?!</a:t>
            </a:r>
          </a:p>
          <a:p>
            <a:pPr algn="just"/>
            <a:endParaRPr lang="en-US" sz="1400" dirty="0"/>
          </a:p>
          <a:p>
            <a:pPr algn="just"/>
            <a:r>
              <a:rPr lang="en-US" sz="1400" dirty="0"/>
              <a:t>Whether ! This is for you who are developing and for the people who will read the source code of your page. You can use comments to leave indications on the operation of your page. This will allow you to remember how your page works if you come back to your source code after a long absence.</a:t>
            </a:r>
            <a:endParaRPr lang="fr-FR" sz="1400" dirty="0"/>
          </a:p>
        </p:txBody>
      </p:sp>
    </p:spTree>
    <p:extLst>
      <p:ext uri="{BB962C8B-B14F-4D97-AF65-F5344CB8AC3E}">
        <p14:creationId xmlns:p14="http://schemas.microsoft.com/office/powerpoint/2010/main" val="2299887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1494" y="214804"/>
            <a:ext cx="4472474" cy="738664"/>
          </a:xfrm>
          <a:prstGeom prst="rect">
            <a:avLst/>
          </a:prstGeom>
        </p:spPr>
        <p:txBody>
          <a:bodyPr wrap="square">
            <a:spAutoFit/>
          </a:bodyPr>
          <a:lstStyle/>
          <a:p>
            <a:r>
              <a:rPr lang="en-US" sz="1400" dirty="0"/>
              <a:t>And how do you write a comment?</a:t>
            </a:r>
          </a:p>
          <a:p>
            <a:endParaRPr lang="en-US" sz="1400" dirty="0"/>
          </a:p>
          <a:p>
            <a:r>
              <a:rPr lang="en-US" sz="1400" dirty="0"/>
              <a:t>A comment is an HTML tag with a very special form:</a:t>
            </a:r>
            <a:endParaRPr lang="fr-FR" sz="1400" dirty="0"/>
          </a:p>
        </p:txBody>
      </p:sp>
      <p:pic>
        <p:nvPicPr>
          <p:cNvPr id="5" name="Image 4"/>
          <p:cNvPicPr>
            <a:picLocks noChangeAspect="1"/>
          </p:cNvPicPr>
          <p:nvPr/>
        </p:nvPicPr>
        <p:blipFill>
          <a:blip r:embed="rId2"/>
          <a:stretch>
            <a:fillRect/>
          </a:stretch>
        </p:blipFill>
        <p:spPr>
          <a:xfrm>
            <a:off x="333277" y="953468"/>
            <a:ext cx="2847975" cy="333375"/>
          </a:xfrm>
          <a:prstGeom prst="rect">
            <a:avLst/>
          </a:prstGeom>
        </p:spPr>
      </p:pic>
      <p:sp>
        <p:nvSpPr>
          <p:cNvPr id="6" name="Rectangle 5"/>
          <p:cNvSpPr/>
          <p:nvPr/>
        </p:nvSpPr>
        <p:spPr>
          <a:xfrm>
            <a:off x="50504" y="1359654"/>
            <a:ext cx="4794454" cy="307777"/>
          </a:xfrm>
          <a:prstGeom prst="rect">
            <a:avLst/>
          </a:prstGeom>
        </p:spPr>
        <p:txBody>
          <a:bodyPr wrap="none">
            <a:spAutoFit/>
          </a:bodyPr>
          <a:lstStyle/>
          <a:p>
            <a:r>
              <a:rPr lang="en-US" sz="1400" dirty="0">
                <a:solidFill>
                  <a:srgbClr val="271A38"/>
                </a:solidFill>
                <a:latin typeface="Inter"/>
              </a:rPr>
              <a:t>You can put it wherever you want within your source code.</a:t>
            </a:r>
            <a:endParaRPr lang="fr-FR" sz="1400" dirty="0"/>
          </a:p>
        </p:txBody>
      </p:sp>
      <p:pic>
        <p:nvPicPr>
          <p:cNvPr id="7" name="Image 6"/>
          <p:cNvPicPr>
            <a:picLocks noChangeAspect="1"/>
          </p:cNvPicPr>
          <p:nvPr/>
        </p:nvPicPr>
        <p:blipFill>
          <a:blip r:embed="rId3"/>
          <a:stretch>
            <a:fillRect/>
          </a:stretch>
        </p:blipFill>
        <p:spPr>
          <a:xfrm>
            <a:off x="211494" y="1740242"/>
            <a:ext cx="5316357" cy="1619444"/>
          </a:xfrm>
          <a:prstGeom prst="rect">
            <a:avLst/>
          </a:prstGeom>
        </p:spPr>
      </p:pic>
      <p:sp>
        <p:nvSpPr>
          <p:cNvPr id="8" name="Rectangle 7"/>
          <p:cNvSpPr/>
          <p:nvPr/>
        </p:nvSpPr>
        <p:spPr>
          <a:xfrm>
            <a:off x="211494" y="3432497"/>
            <a:ext cx="5405535" cy="2031325"/>
          </a:xfrm>
          <a:prstGeom prst="rect">
            <a:avLst/>
          </a:prstGeom>
        </p:spPr>
        <p:txBody>
          <a:bodyPr wrap="square">
            <a:spAutoFit/>
          </a:bodyPr>
          <a:lstStyle/>
          <a:p>
            <a:r>
              <a:rPr lang="en-US" sz="1400" b="1" dirty="0"/>
              <a:t>Moreover, in most code editors, there is a shortcut to comment a line of code very quickly.</a:t>
            </a:r>
          </a:p>
          <a:p>
            <a:endParaRPr lang="en-US" sz="1400" dirty="0"/>
          </a:p>
          <a:p>
            <a:r>
              <a:rPr lang="en-US" sz="1400" dirty="0"/>
              <a:t>On Visual Studio Code, to turn a line (or even multiple lines) into a comment:</a:t>
            </a:r>
          </a:p>
          <a:p>
            <a:endParaRPr lang="en-US" sz="1400" dirty="0"/>
          </a:p>
          <a:p>
            <a:pPr marL="285750" indent="-285750">
              <a:buFont typeface="Arial" panose="020B0604020202020204" pitchFamily="34" charset="0"/>
              <a:buChar char="•"/>
            </a:pPr>
            <a:r>
              <a:rPr lang="en-US" sz="1400" dirty="0"/>
              <a:t>Select the line (or lines) in question:</a:t>
            </a:r>
          </a:p>
          <a:p>
            <a:pPr marL="285750" indent="-285750">
              <a:buFont typeface="Arial" panose="020B0604020202020204" pitchFamily="34" charset="0"/>
              <a:buChar char="•"/>
            </a:pPr>
            <a:r>
              <a:rPr lang="en-US" sz="1400" dirty="0"/>
              <a:t>Use the keyboard shortcut with the CTRL + key k (or ⌘ command + k on mac).</a:t>
            </a:r>
            <a:endParaRPr lang="fr-FR" sz="1400" dirty="0"/>
          </a:p>
        </p:txBody>
      </p:sp>
      <p:sp>
        <p:nvSpPr>
          <p:cNvPr id="9" name="Rectangle 8"/>
          <p:cNvSpPr/>
          <p:nvPr/>
        </p:nvSpPr>
        <p:spPr>
          <a:xfrm>
            <a:off x="5987143" y="214804"/>
            <a:ext cx="5937379" cy="2893100"/>
          </a:xfrm>
          <a:prstGeom prst="rect">
            <a:avLst/>
          </a:prstGeom>
        </p:spPr>
        <p:txBody>
          <a:bodyPr wrap="square">
            <a:spAutoFit/>
          </a:bodyPr>
          <a:lstStyle/>
          <a:p>
            <a:r>
              <a:rPr lang="en-US" sz="1400" dirty="0"/>
              <a:t>Now is the time to put what you have learned into practice.</a:t>
            </a:r>
          </a:p>
          <a:p>
            <a:endParaRPr lang="en-US" sz="1400" dirty="0"/>
          </a:p>
          <a:p>
            <a:r>
              <a:rPr lang="en-US" sz="1400" dirty="0"/>
              <a:t>For this exercise, you will have to start from your file   index.html  that you have just created to:</a:t>
            </a:r>
          </a:p>
          <a:p>
            <a:endParaRPr lang="en-US" sz="1400" dirty="0"/>
          </a:p>
          <a:p>
            <a:pPr marL="285750" indent="-285750">
              <a:buFont typeface="Arial" panose="020B0604020202020204" pitchFamily="34" charset="0"/>
              <a:buChar char="•"/>
            </a:pPr>
            <a:r>
              <a:rPr lang="en-US" sz="1400" dirty="0"/>
              <a:t>insert the basic HTML structure there;</a:t>
            </a:r>
          </a:p>
          <a:p>
            <a:pPr marL="285750" indent="-285750">
              <a:buFont typeface="Arial" panose="020B0604020202020204" pitchFamily="34" charset="0"/>
              <a:buChar char="•"/>
            </a:pPr>
            <a:r>
              <a:rPr lang="en-US" sz="1400" dirty="0"/>
              <a:t>change the content of the tag   </a:t>
            </a:r>
            <a:r>
              <a:rPr lang="en-US" sz="1400" dirty="0">
                <a:solidFill>
                  <a:srgbClr val="0070C0"/>
                </a:solidFill>
              </a:rPr>
              <a:t>&lt;title&gt; &lt;/title&gt;  </a:t>
            </a:r>
            <a:r>
              <a:rPr lang="en-US" sz="1400" dirty="0"/>
              <a:t>to read “Home – Robbie Lens Photography”;</a:t>
            </a:r>
          </a:p>
          <a:p>
            <a:pPr marL="285750" indent="-285750">
              <a:buFont typeface="Arial" panose="020B0604020202020204" pitchFamily="34" charset="0"/>
              <a:buChar char="•"/>
            </a:pPr>
            <a:r>
              <a:rPr lang="en-US" sz="1400" dirty="0"/>
              <a:t>write a comment in  </a:t>
            </a:r>
            <a:r>
              <a:rPr lang="en-US" sz="1400" dirty="0">
                <a:solidFill>
                  <a:srgbClr val="0070C0"/>
                </a:solidFill>
              </a:rPr>
              <a:t>&lt;body&gt; &lt;/body&gt; .</a:t>
            </a:r>
          </a:p>
          <a:p>
            <a:endParaRPr lang="en-US" sz="1400" dirty="0"/>
          </a:p>
          <a:p>
            <a:r>
              <a:rPr lang="en-US" sz="1400" dirty="0"/>
              <a:t>Here you will start from scratch in a file from Visual Studio Code to begin this exercise. A little lost ? Don't panic, here is </a:t>
            </a:r>
            <a:r>
              <a:rPr lang="en-US" sz="1400" dirty="0">
                <a:hlinkClick r:id="rId4"/>
              </a:rPr>
              <a:t>the answer key for exercise P1C3</a:t>
            </a:r>
            <a:r>
              <a:rPr lang="en-US" sz="1400" dirty="0"/>
              <a:t> .</a:t>
            </a:r>
            <a:endParaRPr lang="fr-FR" sz="1400"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404" y="3264546"/>
            <a:ext cx="6204856" cy="2031325"/>
          </a:xfrm>
          <a:prstGeom prst="rect">
            <a:avLst/>
          </a:prstGeom>
        </p:spPr>
      </p:pic>
    </p:spTree>
    <p:extLst>
      <p:ext uri="{BB962C8B-B14F-4D97-AF65-F5344CB8AC3E}">
        <p14:creationId xmlns:p14="http://schemas.microsoft.com/office/powerpoint/2010/main" val="1740326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66129" y="307909"/>
            <a:ext cx="4897892" cy="1268964"/>
          </a:xfrm>
          <a:prstGeom prst="rect">
            <a:avLst/>
          </a:prstGeom>
        </p:spPr>
      </p:pic>
      <p:sp>
        <p:nvSpPr>
          <p:cNvPr id="5" name="Rectangle 4"/>
          <p:cNvSpPr/>
          <p:nvPr/>
        </p:nvSpPr>
        <p:spPr>
          <a:xfrm>
            <a:off x="239486" y="1691704"/>
            <a:ext cx="5554824" cy="3754874"/>
          </a:xfrm>
          <a:prstGeom prst="rect">
            <a:avLst/>
          </a:prstGeom>
        </p:spPr>
        <p:txBody>
          <a:bodyPr wrap="square">
            <a:spAutoFit/>
          </a:bodyPr>
          <a:lstStyle/>
          <a:p>
            <a:pPr marL="285750" indent="-285750">
              <a:buFont typeface="Arial" panose="020B0604020202020204" pitchFamily="34" charset="0"/>
              <a:buChar char="•"/>
            </a:pPr>
            <a:r>
              <a:rPr lang="en-US" sz="1400" dirty="0"/>
              <a:t>To create a web page, we create a file with the extension   </a:t>
            </a:r>
            <a:r>
              <a:rPr lang="en-US" sz="1400" b="1" dirty="0"/>
              <a:t>.html  </a:t>
            </a:r>
            <a:r>
              <a:rPr lang="en-US" sz="1400" dirty="0"/>
              <a:t>, which can be opened in the web browser simply by double-clicking on it.</a:t>
            </a:r>
          </a:p>
          <a:p>
            <a:pPr marL="285750" indent="-285750">
              <a:buFont typeface="Arial" panose="020B0604020202020204" pitchFamily="34" charset="0"/>
              <a:buChar char="•"/>
            </a:pPr>
            <a:r>
              <a:rPr lang="en-US" sz="1400" dirty="0"/>
              <a:t>Each HTML file is made up of tags.</a:t>
            </a:r>
          </a:p>
          <a:p>
            <a:pPr marL="285750" indent="-285750">
              <a:buFont typeface="Arial" panose="020B0604020202020204" pitchFamily="34" charset="0"/>
              <a:buChar char="•"/>
            </a:pPr>
            <a:r>
              <a:rPr lang="en-US" sz="1400" dirty="0"/>
              <a:t>Tags can take several forms:</a:t>
            </a:r>
          </a:p>
          <a:p>
            <a:pPr marL="742950" lvl="1" indent="-285750">
              <a:buFont typeface="Arial" panose="020B0604020202020204" pitchFamily="34" charset="0"/>
              <a:buChar char="•"/>
            </a:pPr>
            <a:r>
              <a:rPr lang="en-US" sz="1400" b="1" dirty="0"/>
              <a:t>&lt;</a:t>
            </a:r>
            <a:r>
              <a:rPr lang="en-US" sz="1400" b="1" dirty="0" err="1"/>
              <a:t>balise</a:t>
            </a:r>
            <a:r>
              <a:rPr lang="en-US" sz="1400" b="1" dirty="0"/>
              <a:t>&gt; &lt;/</a:t>
            </a:r>
            <a:r>
              <a:rPr lang="en-US" sz="1400" b="1" dirty="0" err="1"/>
              <a:t>balise</a:t>
            </a:r>
            <a:r>
              <a:rPr lang="en-US" sz="1400" b="1" dirty="0"/>
              <a:t>&gt;  </a:t>
            </a:r>
            <a:r>
              <a:rPr lang="en-US" sz="1400" dirty="0"/>
              <a:t>: </a:t>
            </a:r>
            <a:r>
              <a:rPr lang="en-US" sz="1400" b="1" dirty="0"/>
              <a:t>tags in pairs </a:t>
            </a:r>
            <a:r>
              <a:rPr lang="en-US" sz="1400" dirty="0"/>
              <a:t>, they open and close to delimit the content (beginning and end of a title, for example);</a:t>
            </a:r>
          </a:p>
          <a:p>
            <a:pPr marL="742950" lvl="1" indent="-285750">
              <a:buFont typeface="Arial" panose="020B0604020202020204" pitchFamily="34" charset="0"/>
              <a:buChar char="•"/>
            </a:pPr>
            <a:r>
              <a:rPr lang="en-US" sz="1400" b="1" dirty="0"/>
              <a:t>&lt;</a:t>
            </a:r>
            <a:r>
              <a:rPr lang="en-US" sz="1400" b="1" dirty="0" err="1"/>
              <a:t>balise</a:t>
            </a:r>
            <a:r>
              <a:rPr lang="en-US" sz="1400" b="1" dirty="0"/>
              <a:t>&gt;  </a:t>
            </a:r>
            <a:r>
              <a:rPr lang="en-US" sz="1400" dirty="0"/>
              <a:t>: </a:t>
            </a:r>
            <a:r>
              <a:rPr lang="en-US" sz="1400" b="1" dirty="0"/>
              <a:t>orphan tags </a:t>
            </a:r>
            <a:r>
              <a:rPr lang="en-US" sz="1400" dirty="0"/>
              <a:t>(they are only inserted in one copy), they allow you to insert an element at a specific place (for example an image).</a:t>
            </a:r>
          </a:p>
          <a:p>
            <a:pPr marL="285750" indent="-285750">
              <a:buFont typeface="Arial" panose="020B0604020202020204" pitchFamily="34" charset="0"/>
              <a:buChar char="•"/>
            </a:pPr>
            <a:r>
              <a:rPr lang="en-US" sz="1400" dirty="0"/>
              <a:t>Tags are sometimes accompanied by attributes to give additional information, or to configure an element (example:   </a:t>
            </a:r>
            <a:r>
              <a:rPr lang="en-US" sz="1400" b="1" dirty="0"/>
              <a:t>&lt;</a:t>
            </a:r>
            <a:r>
              <a:rPr lang="en-US" sz="1400" b="1" dirty="0" err="1"/>
              <a:t>img</a:t>
            </a:r>
            <a:r>
              <a:rPr lang="en-US" sz="1400" b="1" dirty="0"/>
              <a:t> </a:t>
            </a:r>
            <a:r>
              <a:rPr lang="en-US" sz="1400" b="1" dirty="0" err="1"/>
              <a:t>src</a:t>
            </a:r>
            <a:r>
              <a:rPr lang="en-US" sz="1400" b="1" dirty="0"/>
              <a:t>="photo.jpg"&gt;  </a:t>
            </a:r>
            <a:r>
              <a:rPr lang="en-US" sz="1400" dirty="0"/>
              <a:t>).</a:t>
            </a:r>
          </a:p>
          <a:p>
            <a:pPr marL="285750" indent="-285750">
              <a:buFont typeface="Arial" panose="020B0604020202020204" pitchFamily="34" charset="0"/>
              <a:buChar char="•"/>
            </a:pPr>
            <a:r>
              <a:rPr lang="en-US" sz="1400" dirty="0"/>
              <a:t>A web page is made up of two main sections: the header </a:t>
            </a:r>
            <a:r>
              <a:rPr lang="en-US" sz="1400" b="1" dirty="0"/>
              <a:t>&lt;head&gt; &lt;/head&gt;  </a:t>
            </a:r>
            <a:r>
              <a:rPr lang="en-US" sz="1400" dirty="0"/>
              <a:t>, whose content does not appear in the page view, and the body  </a:t>
            </a:r>
            <a:r>
              <a:rPr lang="en-US" sz="1400" b="1" dirty="0"/>
              <a:t>&lt;body&gt; &lt;/body&gt;  </a:t>
            </a:r>
            <a:r>
              <a:rPr lang="en-US" sz="1400" dirty="0"/>
              <a:t>, which does.</a:t>
            </a:r>
            <a:endParaRPr lang="fr-FR" sz="1400" dirty="0"/>
          </a:p>
        </p:txBody>
      </p:sp>
      <p:sp>
        <p:nvSpPr>
          <p:cNvPr id="7" name="Titre 1"/>
          <p:cNvSpPr>
            <a:spLocks noGrp="1"/>
          </p:cNvSpPr>
          <p:nvPr>
            <p:ph type="title"/>
          </p:nvPr>
        </p:nvSpPr>
        <p:spPr>
          <a:xfrm>
            <a:off x="6117739" y="307909"/>
            <a:ext cx="5088325" cy="603939"/>
          </a:xfrm>
        </p:spPr>
        <p:txBody>
          <a:bodyPr>
            <a:noAutofit/>
          </a:bodyPr>
          <a:lstStyle/>
          <a:p>
            <a:r>
              <a:rPr lang="en-US" sz="2000" b="1" dirty="0"/>
              <a:t>II-Organize your text</a:t>
            </a:r>
            <a:br>
              <a:rPr lang="en-US" sz="2000" b="1" dirty="0"/>
            </a:br>
            <a:endParaRPr lang="fr-FR" sz="2000" dirty="0"/>
          </a:p>
        </p:txBody>
      </p:sp>
      <p:pic>
        <p:nvPicPr>
          <p:cNvPr id="8" name="Image 7"/>
          <p:cNvPicPr>
            <a:picLocks noChangeAspect="1"/>
          </p:cNvPicPr>
          <p:nvPr/>
        </p:nvPicPr>
        <p:blipFill>
          <a:blip r:embed="rId3"/>
          <a:stretch>
            <a:fillRect/>
          </a:stretch>
        </p:blipFill>
        <p:spPr>
          <a:xfrm>
            <a:off x="6226044" y="703100"/>
            <a:ext cx="5362575" cy="752475"/>
          </a:xfrm>
          <a:prstGeom prst="rect">
            <a:avLst/>
          </a:prstGeom>
        </p:spPr>
      </p:pic>
      <p:sp>
        <p:nvSpPr>
          <p:cNvPr id="9" name="Rectangle 8"/>
          <p:cNvSpPr/>
          <p:nvPr/>
        </p:nvSpPr>
        <p:spPr>
          <a:xfrm>
            <a:off x="6096000" y="1576873"/>
            <a:ext cx="5679233" cy="738664"/>
          </a:xfrm>
          <a:prstGeom prst="rect">
            <a:avLst/>
          </a:prstGeom>
        </p:spPr>
        <p:txBody>
          <a:bodyPr wrap="square">
            <a:spAutoFit/>
          </a:bodyPr>
          <a:lstStyle/>
          <a:p>
            <a:r>
              <a:rPr lang="en-US" sz="1400" dirty="0"/>
              <a:t>It is therefore in  </a:t>
            </a:r>
            <a:r>
              <a:rPr lang="en-US" sz="1400" b="1" dirty="0"/>
              <a:t>&lt;body&gt; &lt;/body&gt; </a:t>
            </a:r>
            <a:r>
              <a:rPr lang="en-US" sz="1400" dirty="0"/>
              <a:t>that we will write text to display using HTML tags to structure it with paragraphs, titles, lists or highlight important text.</a:t>
            </a:r>
            <a:endParaRPr lang="fr-FR" sz="1400" dirty="0"/>
          </a:p>
        </p:txBody>
      </p:sp>
      <p:sp>
        <p:nvSpPr>
          <p:cNvPr id="10" name="Rectangle 9"/>
          <p:cNvSpPr/>
          <p:nvPr/>
        </p:nvSpPr>
        <p:spPr>
          <a:xfrm>
            <a:off x="6375703" y="2315537"/>
            <a:ext cx="4830361" cy="369332"/>
          </a:xfrm>
          <a:prstGeom prst="rect">
            <a:avLst/>
          </a:prstGeom>
        </p:spPr>
        <p:txBody>
          <a:bodyPr wrap="none">
            <a:spAutoFit/>
          </a:bodyPr>
          <a:lstStyle/>
          <a:p>
            <a:r>
              <a:rPr lang="en-US" b="1" dirty="0"/>
              <a:t>A- Create paragraphs with tags &lt;p&gt; &lt;/p&gt;</a:t>
            </a:r>
            <a:endParaRPr lang="fr-FR" b="1" dirty="0"/>
          </a:p>
        </p:txBody>
      </p:sp>
      <p:sp>
        <p:nvSpPr>
          <p:cNvPr id="12" name="Rectangle 11"/>
          <p:cNvSpPr/>
          <p:nvPr/>
        </p:nvSpPr>
        <p:spPr>
          <a:xfrm>
            <a:off x="6593600" y="2746424"/>
            <a:ext cx="6096000" cy="307777"/>
          </a:xfrm>
          <a:prstGeom prst="rect">
            <a:avLst/>
          </a:prstGeom>
        </p:spPr>
        <p:txBody>
          <a:bodyPr>
            <a:spAutoFit/>
          </a:bodyPr>
          <a:lstStyle/>
          <a:p>
            <a:r>
              <a:rPr lang="en-US" sz="1400" dirty="0"/>
              <a:t>Tags  </a:t>
            </a:r>
            <a:r>
              <a:rPr lang="en-US" sz="1400" b="1" dirty="0"/>
              <a:t>&lt;p&gt; &lt;/p&gt; </a:t>
            </a:r>
            <a:r>
              <a:rPr lang="en-US" sz="1400" dirty="0"/>
              <a:t>are used to delimit paragraphs in HTML:</a:t>
            </a:r>
            <a:endParaRPr lang="fr-FR" sz="1400" dirty="0"/>
          </a:p>
        </p:txBody>
      </p:sp>
      <p:pic>
        <p:nvPicPr>
          <p:cNvPr id="13" name="Image 12"/>
          <p:cNvPicPr>
            <a:picLocks noChangeAspect="1"/>
          </p:cNvPicPr>
          <p:nvPr/>
        </p:nvPicPr>
        <p:blipFill>
          <a:blip r:embed="rId4"/>
          <a:stretch>
            <a:fillRect/>
          </a:stretch>
        </p:blipFill>
        <p:spPr>
          <a:xfrm>
            <a:off x="6255622" y="3115756"/>
            <a:ext cx="5025834" cy="2330822"/>
          </a:xfrm>
          <a:prstGeom prst="rect">
            <a:avLst/>
          </a:prstGeom>
        </p:spPr>
      </p:pic>
      <p:sp>
        <p:nvSpPr>
          <p:cNvPr id="14" name="Rectangle 13"/>
          <p:cNvSpPr/>
          <p:nvPr/>
        </p:nvSpPr>
        <p:spPr>
          <a:xfrm>
            <a:off x="6096000" y="5605198"/>
            <a:ext cx="6096000" cy="954107"/>
          </a:xfrm>
          <a:prstGeom prst="rect">
            <a:avLst/>
          </a:prstGeom>
        </p:spPr>
        <p:txBody>
          <a:bodyPr>
            <a:spAutoFit/>
          </a:bodyPr>
          <a:lstStyle/>
          <a:p>
            <a:r>
              <a:rPr lang="en-US" sz="1400" dirty="0"/>
              <a:t>Yes, but what if I just want to wrap a line without creating a paragraph each time?</a:t>
            </a:r>
          </a:p>
          <a:p>
            <a:endParaRPr lang="en-US" sz="1400" dirty="0"/>
          </a:p>
          <a:p>
            <a:r>
              <a:rPr lang="en-US" sz="1400" dirty="0"/>
              <a:t>Well guess what: there is a tag for that!</a:t>
            </a:r>
            <a:endParaRPr lang="fr-FR" sz="1400" dirty="0"/>
          </a:p>
        </p:txBody>
      </p:sp>
    </p:spTree>
    <p:extLst>
      <p:ext uri="{BB962C8B-B14F-4D97-AF65-F5344CB8AC3E}">
        <p14:creationId xmlns:p14="http://schemas.microsoft.com/office/powerpoint/2010/main" val="1848039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771" y="183893"/>
            <a:ext cx="4023666" cy="369332"/>
          </a:xfrm>
          <a:prstGeom prst="rect">
            <a:avLst/>
          </a:prstGeom>
        </p:spPr>
        <p:txBody>
          <a:bodyPr wrap="none">
            <a:spAutoFit/>
          </a:bodyPr>
          <a:lstStyle/>
          <a:p>
            <a:r>
              <a:rPr lang="en-US" b="1" dirty="0"/>
              <a:t>B- Wrap line with orphan tag &lt;</a:t>
            </a:r>
            <a:r>
              <a:rPr lang="en-US" b="1" dirty="0" err="1"/>
              <a:t>br</a:t>
            </a:r>
            <a:r>
              <a:rPr lang="en-US" b="1" dirty="0"/>
              <a:t>&gt;</a:t>
            </a:r>
            <a:endParaRPr lang="fr-FR" b="1" dirty="0"/>
          </a:p>
        </p:txBody>
      </p:sp>
      <p:sp>
        <p:nvSpPr>
          <p:cNvPr id="5" name="Rectangle 4"/>
          <p:cNvSpPr/>
          <p:nvPr/>
        </p:nvSpPr>
        <p:spPr>
          <a:xfrm>
            <a:off x="136850" y="633223"/>
            <a:ext cx="5347844" cy="523220"/>
          </a:xfrm>
          <a:prstGeom prst="rect">
            <a:avLst/>
          </a:prstGeom>
        </p:spPr>
        <p:txBody>
          <a:bodyPr wrap="square">
            <a:spAutoFit/>
          </a:bodyPr>
          <a:lstStyle/>
          <a:p>
            <a:r>
              <a:rPr lang="en-US" sz="1400" dirty="0"/>
              <a:t>To return to the line, we use the orphan tag   </a:t>
            </a:r>
            <a:r>
              <a:rPr lang="en-US" sz="1400" b="1" dirty="0"/>
              <a:t>&lt;</a:t>
            </a:r>
            <a:r>
              <a:rPr lang="en-US" sz="1400" b="1" dirty="0" err="1"/>
              <a:t>br</a:t>
            </a:r>
            <a:r>
              <a:rPr lang="en-US" sz="1400" b="1" dirty="0"/>
              <a:t>&gt;</a:t>
            </a:r>
            <a:r>
              <a:rPr lang="en-US" sz="1400" dirty="0"/>
              <a:t> (for break ), so we don't need to close it :</a:t>
            </a:r>
            <a:endParaRPr lang="fr-FR" sz="1400" dirty="0"/>
          </a:p>
        </p:txBody>
      </p:sp>
      <p:pic>
        <p:nvPicPr>
          <p:cNvPr id="7" name="Image 6"/>
          <p:cNvPicPr>
            <a:picLocks noChangeAspect="1"/>
          </p:cNvPicPr>
          <p:nvPr/>
        </p:nvPicPr>
        <p:blipFill>
          <a:blip r:embed="rId2"/>
          <a:stretch>
            <a:fillRect/>
          </a:stretch>
        </p:blipFill>
        <p:spPr>
          <a:xfrm>
            <a:off x="332791" y="1236441"/>
            <a:ext cx="5022979" cy="2212315"/>
          </a:xfrm>
          <a:prstGeom prst="rect">
            <a:avLst/>
          </a:prstGeom>
        </p:spPr>
      </p:pic>
      <p:pic>
        <p:nvPicPr>
          <p:cNvPr id="8" name="Image 7"/>
          <p:cNvPicPr>
            <a:picLocks noChangeAspect="1"/>
          </p:cNvPicPr>
          <p:nvPr/>
        </p:nvPicPr>
        <p:blipFill>
          <a:blip r:embed="rId3"/>
          <a:stretch>
            <a:fillRect/>
          </a:stretch>
        </p:blipFill>
        <p:spPr>
          <a:xfrm>
            <a:off x="265771" y="3947306"/>
            <a:ext cx="5218923" cy="1042241"/>
          </a:xfrm>
          <a:prstGeom prst="rect">
            <a:avLst/>
          </a:prstGeom>
        </p:spPr>
      </p:pic>
      <p:sp>
        <p:nvSpPr>
          <p:cNvPr id="9" name="Rectangle 8">
            <a:hlinkClick r:id="rId4"/>
          </p:cNvPr>
          <p:cNvSpPr/>
          <p:nvPr/>
        </p:nvSpPr>
        <p:spPr>
          <a:xfrm>
            <a:off x="265771" y="3528754"/>
            <a:ext cx="3445559" cy="307777"/>
          </a:xfrm>
          <a:prstGeom prst="rect">
            <a:avLst/>
          </a:prstGeom>
        </p:spPr>
        <p:txBody>
          <a:bodyPr wrap="none">
            <a:spAutoFit/>
          </a:bodyPr>
          <a:lstStyle/>
          <a:p>
            <a:r>
              <a:rPr lang="en-US" sz="1400" b="1" dirty="0">
                <a:hlinkClick r:id="rId4"/>
              </a:rPr>
              <a:t>Test to see with the  </a:t>
            </a:r>
            <a:r>
              <a:rPr lang="en-US" sz="1400" b="1" dirty="0" err="1">
                <a:hlinkClick r:id="rId4"/>
              </a:rPr>
              <a:t>CodePen</a:t>
            </a:r>
            <a:r>
              <a:rPr lang="en-US" sz="1400" b="1" dirty="0">
                <a:hlinkClick r:id="rId4"/>
              </a:rPr>
              <a:t> P1C4a .</a:t>
            </a:r>
            <a:endParaRPr lang="fr-FR" sz="1400" b="1" dirty="0"/>
          </a:p>
        </p:txBody>
      </p:sp>
      <p:sp>
        <p:nvSpPr>
          <p:cNvPr id="10" name="Rectangle 9"/>
          <p:cNvSpPr/>
          <p:nvPr/>
        </p:nvSpPr>
        <p:spPr>
          <a:xfrm>
            <a:off x="332791" y="5100322"/>
            <a:ext cx="5293569" cy="954107"/>
          </a:xfrm>
          <a:prstGeom prst="rect">
            <a:avLst/>
          </a:prstGeom>
        </p:spPr>
        <p:txBody>
          <a:bodyPr wrap="square">
            <a:spAutoFit/>
          </a:bodyPr>
          <a:lstStyle/>
          <a:p>
            <a:r>
              <a:rPr lang="en-US" sz="1400" dirty="0"/>
              <a:t>The code snippets in </a:t>
            </a:r>
            <a:r>
              <a:rPr lang="en-US" sz="1400" dirty="0" err="1"/>
              <a:t>CodePen</a:t>
            </a:r>
            <a:r>
              <a:rPr lang="en-US" sz="1400" dirty="0"/>
              <a:t> only contain the code that would go inside the  </a:t>
            </a:r>
            <a:r>
              <a:rPr lang="en-US" sz="1400" b="1" dirty="0"/>
              <a:t>&lt;body&gt;. </a:t>
            </a:r>
            <a:r>
              <a:rPr lang="en-US" sz="1400" dirty="0"/>
              <a:t>Don't be surprised if there isn't the beacon  </a:t>
            </a:r>
            <a:r>
              <a:rPr lang="en-US" sz="1400" b="1" dirty="0"/>
              <a:t>&lt;head&gt; &lt;/head&gt;  </a:t>
            </a:r>
            <a:r>
              <a:rPr lang="en-US" sz="1400" dirty="0"/>
              <a:t>or the other elements that we could see.</a:t>
            </a:r>
            <a:endParaRPr lang="fr-FR" sz="1400" dirty="0"/>
          </a:p>
        </p:txBody>
      </p:sp>
      <p:sp>
        <p:nvSpPr>
          <p:cNvPr id="11" name="Rectangle 10"/>
          <p:cNvSpPr/>
          <p:nvPr/>
        </p:nvSpPr>
        <p:spPr>
          <a:xfrm>
            <a:off x="5865845" y="183893"/>
            <a:ext cx="6096000" cy="1815882"/>
          </a:xfrm>
          <a:prstGeom prst="rect">
            <a:avLst/>
          </a:prstGeom>
        </p:spPr>
        <p:txBody>
          <a:bodyPr>
            <a:spAutoFit/>
          </a:bodyPr>
          <a:lstStyle/>
          <a:p>
            <a:r>
              <a:rPr lang="en-US" sz="1400" dirty="0"/>
              <a:t>You can theoretically put several tags   </a:t>
            </a:r>
            <a:r>
              <a:rPr lang="en-US" sz="1400" b="1" dirty="0"/>
              <a:t>&lt;</a:t>
            </a:r>
            <a:r>
              <a:rPr lang="en-US" sz="1400" b="1" dirty="0" err="1"/>
              <a:t>br</a:t>
            </a:r>
            <a:r>
              <a:rPr lang="en-US" sz="1400" b="1" dirty="0"/>
              <a:t>&gt;  </a:t>
            </a:r>
            <a:r>
              <a:rPr lang="en-US" sz="1400" dirty="0"/>
              <a:t>in a row to make several line breaks, but it is considered a bad practice that makes the code difficult to maintain. To shift a text with more precision, we will use CSS, this language which complements HTML to add style to it, and which I will talk to you about a little later.</a:t>
            </a:r>
          </a:p>
          <a:p>
            <a:endParaRPr lang="en-US" sz="1400" dirty="0"/>
          </a:p>
          <a:p>
            <a:r>
              <a:rPr lang="en-US" sz="1400" dirty="0"/>
              <a:t>Now that you know how to create paragraphs and break lines, let's see how to create headings.</a:t>
            </a:r>
            <a:endParaRPr lang="fr-FR" sz="1400" dirty="0"/>
          </a:p>
        </p:txBody>
      </p:sp>
      <p:sp>
        <p:nvSpPr>
          <p:cNvPr id="12" name="Rectangle 11"/>
          <p:cNvSpPr/>
          <p:nvPr/>
        </p:nvSpPr>
        <p:spPr>
          <a:xfrm>
            <a:off x="5865845" y="2034821"/>
            <a:ext cx="6048451" cy="369332"/>
          </a:xfrm>
          <a:prstGeom prst="rect">
            <a:avLst/>
          </a:prstGeom>
        </p:spPr>
        <p:txBody>
          <a:bodyPr wrap="none">
            <a:spAutoFit/>
          </a:bodyPr>
          <a:lstStyle/>
          <a:p>
            <a:r>
              <a:rPr lang="en-US" b="1" dirty="0"/>
              <a:t>C- Create titles with the tags   &lt;h1&gt;,   &lt;h2&gt;,   &lt;h3&gt;…</a:t>
            </a:r>
            <a:endParaRPr lang="fr-FR" b="1" dirty="0"/>
          </a:p>
        </p:txBody>
      </p:sp>
      <p:sp>
        <p:nvSpPr>
          <p:cNvPr id="13" name="Rectangle 12"/>
          <p:cNvSpPr/>
          <p:nvPr/>
        </p:nvSpPr>
        <p:spPr>
          <a:xfrm>
            <a:off x="5996473" y="2585667"/>
            <a:ext cx="6096000" cy="1815882"/>
          </a:xfrm>
          <a:prstGeom prst="rect">
            <a:avLst/>
          </a:prstGeom>
        </p:spPr>
        <p:txBody>
          <a:bodyPr>
            <a:spAutoFit/>
          </a:bodyPr>
          <a:lstStyle/>
          <a:p>
            <a:r>
              <a:rPr lang="en-US" sz="1400" dirty="0"/>
              <a:t>The heading tags go from  </a:t>
            </a:r>
            <a:r>
              <a:rPr lang="en-US" sz="1400" b="1" dirty="0"/>
              <a:t>&lt;h1&gt; &lt;/h1&gt; </a:t>
            </a:r>
            <a:r>
              <a:rPr lang="en-US" sz="1400" dirty="0"/>
              <a:t>up to  </a:t>
            </a:r>
            <a:r>
              <a:rPr lang="en-US" sz="1400" b="1" dirty="0"/>
              <a:t>&lt;h6&gt; &lt;/h6&gt;, </a:t>
            </a:r>
            <a:r>
              <a:rPr lang="en-US" sz="1400" dirty="0"/>
              <a:t>which allows to hierarchize and structure the text in different sections, from the largest level, to the smallest level.</a:t>
            </a:r>
          </a:p>
          <a:p>
            <a:endParaRPr lang="en-US" sz="1400" dirty="0"/>
          </a:p>
          <a:p>
            <a:r>
              <a:rPr lang="en-US" sz="1400" dirty="0"/>
              <a:t>You should always structure your page starting with a level 1 title </a:t>
            </a:r>
            <a:r>
              <a:rPr lang="en-US" sz="1400" b="1" dirty="0"/>
              <a:t>&lt;h1&gt;, </a:t>
            </a:r>
            <a:r>
              <a:rPr lang="en-US" sz="1400" dirty="0"/>
              <a:t>then structure the interior with level 2 titles </a:t>
            </a:r>
            <a:r>
              <a:rPr lang="en-US" sz="1400" b="1" dirty="0"/>
              <a:t>&lt;h2&gt;, </a:t>
            </a:r>
            <a:r>
              <a:rPr lang="en-US" sz="1400" dirty="0"/>
              <a:t>then, if necessary to structure the interior, use level 3 titles, etc. </a:t>
            </a:r>
            <a:r>
              <a:rPr lang="en-US" sz="1400" b="1" dirty="0"/>
              <a:t>There shouldn't be a subtitle without a main title!</a:t>
            </a:r>
            <a:endParaRPr lang="fr-FR" sz="1400" b="1" dirty="0"/>
          </a:p>
        </p:txBody>
      </p:sp>
      <p:pic>
        <p:nvPicPr>
          <p:cNvPr id="14" name="Image 13"/>
          <p:cNvPicPr>
            <a:picLocks noChangeAspect="1"/>
          </p:cNvPicPr>
          <p:nvPr/>
        </p:nvPicPr>
        <p:blipFill>
          <a:blip r:embed="rId5"/>
          <a:stretch>
            <a:fillRect/>
          </a:stretch>
        </p:blipFill>
        <p:spPr>
          <a:xfrm>
            <a:off x="6221878" y="4419072"/>
            <a:ext cx="5645189" cy="1840631"/>
          </a:xfrm>
          <a:prstGeom prst="rect">
            <a:avLst/>
          </a:prstGeom>
        </p:spPr>
      </p:pic>
    </p:spTree>
    <p:extLst>
      <p:ext uri="{BB962C8B-B14F-4D97-AF65-F5344CB8AC3E}">
        <p14:creationId xmlns:p14="http://schemas.microsoft.com/office/powerpoint/2010/main" val="398601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637A0B-9945-55EF-F935-F3D4A33595B6}"/>
              </a:ext>
            </a:extLst>
          </p:cNvPr>
          <p:cNvSpPr/>
          <p:nvPr/>
        </p:nvSpPr>
        <p:spPr>
          <a:xfrm>
            <a:off x="11228187" y="43542"/>
            <a:ext cx="941283" cy="261610"/>
          </a:xfrm>
          <a:prstGeom prst="rect">
            <a:avLst/>
          </a:prstGeom>
        </p:spPr>
        <p:txBody>
          <a:bodyPr wrap="none">
            <a:spAutoFit/>
          </a:bodyPr>
          <a:lstStyle/>
          <a:p>
            <a:r>
              <a:rPr lang="fr-FR" sz="1100" b="1" i="1" dirty="0"/>
              <a:t>V.01012023</a:t>
            </a:r>
          </a:p>
        </p:txBody>
      </p:sp>
      <p:sp>
        <p:nvSpPr>
          <p:cNvPr id="5" name="Rectangle 4">
            <a:extLst>
              <a:ext uri="{FF2B5EF4-FFF2-40B4-BE49-F238E27FC236}">
                <a16:creationId xmlns:a16="http://schemas.microsoft.com/office/drawing/2014/main" id="{ACD812B4-04CF-EE2B-4ED9-7FB87EE896F3}"/>
              </a:ext>
            </a:extLst>
          </p:cNvPr>
          <p:cNvSpPr/>
          <p:nvPr/>
        </p:nvSpPr>
        <p:spPr>
          <a:xfrm>
            <a:off x="110277" y="43542"/>
            <a:ext cx="1766830" cy="261610"/>
          </a:xfrm>
          <a:prstGeom prst="rect">
            <a:avLst/>
          </a:prstGeom>
        </p:spPr>
        <p:txBody>
          <a:bodyPr wrap="none">
            <a:spAutoFit/>
          </a:bodyPr>
          <a:lstStyle/>
          <a:p>
            <a:r>
              <a:rPr lang="fr-FR" sz="1100" i="1" dirty="0"/>
              <a:t>Last </a:t>
            </a:r>
            <a:r>
              <a:rPr lang="en-US" sz="1100" i="1" dirty="0"/>
              <a:t>review</a:t>
            </a:r>
            <a:r>
              <a:rPr lang="fr-FR" sz="1100" i="1" dirty="0"/>
              <a:t> : </a:t>
            </a:r>
            <a:r>
              <a:rPr lang="fr-FR" sz="1100" b="1" i="1" dirty="0"/>
              <a:t>05-Jan-2023</a:t>
            </a:r>
          </a:p>
        </p:txBody>
      </p:sp>
      <p:sp>
        <p:nvSpPr>
          <p:cNvPr id="6" name="Sous-titre 9">
            <a:extLst>
              <a:ext uri="{FF2B5EF4-FFF2-40B4-BE49-F238E27FC236}">
                <a16:creationId xmlns:a16="http://schemas.microsoft.com/office/drawing/2014/main" id="{BE98D1CD-996A-F5A5-A449-89067D25E64F}"/>
              </a:ext>
            </a:extLst>
          </p:cNvPr>
          <p:cNvSpPr txBox="1">
            <a:spLocks/>
          </p:cNvSpPr>
          <p:nvPr/>
        </p:nvSpPr>
        <p:spPr>
          <a:xfrm>
            <a:off x="2574628" y="1192228"/>
            <a:ext cx="7342188" cy="293688"/>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fr-FR" sz="4400" b="1"/>
              <a:t>TABLE OF CONTENTS </a:t>
            </a:r>
            <a:endParaRPr lang="fr-FR" sz="4400" b="1" dirty="0"/>
          </a:p>
        </p:txBody>
      </p:sp>
      <p:sp>
        <p:nvSpPr>
          <p:cNvPr id="7" name="Rectangle 6">
            <a:extLst>
              <a:ext uri="{FF2B5EF4-FFF2-40B4-BE49-F238E27FC236}">
                <a16:creationId xmlns:a16="http://schemas.microsoft.com/office/drawing/2014/main" id="{B19A7054-CDCF-8AAD-987B-B34FF9F3B573}"/>
              </a:ext>
            </a:extLst>
          </p:cNvPr>
          <p:cNvSpPr/>
          <p:nvPr/>
        </p:nvSpPr>
        <p:spPr>
          <a:xfrm>
            <a:off x="2622422" y="2548010"/>
            <a:ext cx="3983013" cy="584775"/>
          </a:xfrm>
          <a:prstGeom prst="rect">
            <a:avLst/>
          </a:prstGeom>
        </p:spPr>
        <p:txBody>
          <a:bodyPr wrap="none">
            <a:spAutoFit/>
          </a:bodyPr>
          <a:lstStyle/>
          <a:p>
            <a:pPr marL="285750" indent="-285750">
              <a:buFont typeface="Arial" panose="020B0604020202020204" pitchFamily="34" charset="0"/>
              <a:buChar char="•"/>
            </a:pPr>
            <a:r>
              <a:rPr lang="fr-FR" sz="3200" dirty="0"/>
              <a:t>Course Objectives</a:t>
            </a:r>
          </a:p>
        </p:txBody>
      </p:sp>
      <p:sp>
        <p:nvSpPr>
          <p:cNvPr id="8" name="Rectangle 7">
            <a:extLst>
              <a:ext uri="{FF2B5EF4-FFF2-40B4-BE49-F238E27FC236}">
                <a16:creationId xmlns:a16="http://schemas.microsoft.com/office/drawing/2014/main" id="{12DBE794-A389-2790-314C-14FA9B7D2A30}"/>
              </a:ext>
            </a:extLst>
          </p:cNvPr>
          <p:cNvSpPr/>
          <p:nvPr/>
        </p:nvSpPr>
        <p:spPr>
          <a:xfrm>
            <a:off x="2622422" y="2018607"/>
            <a:ext cx="4396396" cy="584775"/>
          </a:xfrm>
          <a:prstGeom prst="rect">
            <a:avLst/>
          </a:prstGeom>
        </p:spPr>
        <p:txBody>
          <a:bodyPr wrap="none">
            <a:spAutoFit/>
          </a:bodyPr>
          <a:lstStyle/>
          <a:p>
            <a:pPr marL="285750" indent="-285750">
              <a:buFont typeface="Arial" panose="020B0604020202020204" pitchFamily="34" charset="0"/>
              <a:buChar char="•"/>
            </a:pPr>
            <a:r>
              <a:rPr lang="fr-FR" sz="3200" dirty="0"/>
              <a:t>General introduction</a:t>
            </a:r>
          </a:p>
        </p:txBody>
      </p:sp>
      <p:sp>
        <p:nvSpPr>
          <p:cNvPr id="9" name="Rectangle 8">
            <a:extLst>
              <a:ext uri="{FF2B5EF4-FFF2-40B4-BE49-F238E27FC236}">
                <a16:creationId xmlns:a16="http://schemas.microsoft.com/office/drawing/2014/main" id="{795A32C6-6BFD-CB37-9B12-A97BB5E032D3}"/>
              </a:ext>
            </a:extLst>
          </p:cNvPr>
          <p:cNvSpPr/>
          <p:nvPr/>
        </p:nvSpPr>
        <p:spPr>
          <a:xfrm>
            <a:off x="2622422" y="3111920"/>
            <a:ext cx="7331174" cy="584775"/>
          </a:xfrm>
          <a:prstGeom prst="rect">
            <a:avLst/>
          </a:prstGeom>
        </p:spPr>
        <p:txBody>
          <a:bodyPr wrap="none">
            <a:spAutoFit/>
          </a:bodyPr>
          <a:lstStyle/>
          <a:p>
            <a:pPr marL="285750" indent="-285750">
              <a:buFont typeface="Arial" panose="020B0604020202020204" pitchFamily="34" charset="0"/>
              <a:buChar char="•"/>
            </a:pPr>
            <a:r>
              <a:rPr lang="en-US" sz="3200" dirty="0"/>
              <a:t>Requirements, Skills &amp; Prerequisites </a:t>
            </a:r>
          </a:p>
        </p:txBody>
      </p:sp>
      <p:sp>
        <p:nvSpPr>
          <p:cNvPr id="10" name="Rectangle 9">
            <a:extLst>
              <a:ext uri="{FF2B5EF4-FFF2-40B4-BE49-F238E27FC236}">
                <a16:creationId xmlns:a16="http://schemas.microsoft.com/office/drawing/2014/main" id="{B33ACCA4-8D41-8796-B2DE-1305E01E5F54}"/>
              </a:ext>
            </a:extLst>
          </p:cNvPr>
          <p:cNvSpPr/>
          <p:nvPr/>
        </p:nvSpPr>
        <p:spPr>
          <a:xfrm>
            <a:off x="2622422" y="4218466"/>
            <a:ext cx="6117957" cy="584775"/>
          </a:xfrm>
          <a:prstGeom prst="rect">
            <a:avLst/>
          </a:prstGeom>
        </p:spPr>
        <p:txBody>
          <a:bodyPr wrap="none">
            <a:spAutoFit/>
          </a:bodyPr>
          <a:lstStyle/>
          <a:p>
            <a:pPr marL="285750" indent="-285750">
              <a:buFont typeface="Arial" panose="020B0604020202020204" pitchFamily="34" charset="0"/>
              <a:buChar char="•"/>
            </a:pPr>
            <a:r>
              <a:rPr lang="en-US" sz="3200" dirty="0"/>
              <a:t>References | Libraries | Links</a:t>
            </a:r>
          </a:p>
        </p:txBody>
      </p:sp>
      <p:sp>
        <p:nvSpPr>
          <p:cNvPr id="11" name="Rectangle 10">
            <a:extLst>
              <a:ext uri="{FF2B5EF4-FFF2-40B4-BE49-F238E27FC236}">
                <a16:creationId xmlns:a16="http://schemas.microsoft.com/office/drawing/2014/main" id="{4ADADC13-E185-D906-B8B4-6D7303DBE616}"/>
              </a:ext>
            </a:extLst>
          </p:cNvPr>
          <p:cNvSpPr/>
          <p:nvPr/>
        </p:nvSpPr>
        <p:spPr>
          <a:xfrm>
            <a:off x="2622422" y="3654556"/>
            <a:ext cx="3623300" cy="584775"/>
          </a:xfrm>
          <a:prstGeom prst="rect">
            <a:avLst/>
          </a:prstGeom>
        </p:spPr>
        <p:txBody>
          <a:bodyPr wrap="none">
            <a:spAutoFit/>
          </a:bodyPr>
          <a:lstStyle/>
          <a:p>
            <a:pPr marL="285750" indent="-285750">
              <a:buFont typeface="Arial" panose="020B0604020202020204" pitchFamily="34" charset="0"/>
              <a:buChar char="•"/>
            </a:pPr>
            <a:r>
              <a:rPr lang="en-US" sz="3200" dirty="0"/>
              <a:t>Course structure</a:t>
            </a:r>
          </a:p>
        </p:txBody>
      </p:sp>
    </p:spTree>
    <p:extLst>
      <p:ext uri="{BB962C8B-B14F-4D97-AF65-F5344CB8AC3E}">
        <p14:creationId xmlns:p14="http://schemas.microsoft.com/office/powerpoint/2010/main" val="89187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434" y="249206"/>
            <a:ext cx="2877711" cy="307777"/>
          </a:xfrm>
          <a:prstGeom prst="rect">
            <a:avLst/>
          </a:prstGeom>
        </p:spPr>
        <p:txBody>
          <a:bodyPr wrap="none">
            <a:spAutoFit/>
          </a:bodyPr>
          <a:lstStyle/>
          <a:p>
            <a:r>
              <a:rPr lang="en-US" sz="1400" dirty="0"/>
              <a:t>So let's add title tags in the code:</a:t>
            </a:r>
            <a:endParaRPr lang="fr-FR" sz="1400" dirty="0"/>
          </a:p>
        </p:txBody>
      </p:sp>
      <p:pic>
        <p:nvPicPr>
          <p:cNvPr id="5" name="Image 4"/>
          <p:cNvPicPr>
            <a:picLocks noChangeAspect="1"/>
          </p:cNvPicPr>
          <p:nvPr/>
        </p:nvPicPr>
        <p:blipFill>
          <a:blip r:embed="rId2"/>
          <a:stretch>
            <a:fillRect/>
          </a:stretch>
        </p:blipFill>
        <p:spPr>
          <a:xfrm>
            <a:off x="253967" y="634481"/>
            <a:ext cx="5065476" cy="3256384"/>
          </a:xfrm>
          <a:prstGeom prst="rect">
            <a:avLst/>
          </a:prstGeom>
        </p:spPr>
      </p:pic>
      <p:sp>
        <p:nvSpPr>
          <p:cNvPr id="6" name="Rectangle 5"/>
          <p:cNvSpPr/>
          <p:nvPr/>
        </p:nvSpPr>
        <p:spPr>
          <a:xfrm>
            <a:off x="253967" y="3967171"/>
            <a:ext cx="5065476" cy="954107"/>
          </a:xfrm>
          <a:prstGeom prst="rect">
            <a:avLst/>
          </a:prstGeom>
        </p:spPr>
        <p:txBody>
          <a:bodyPr wrap="square">
            <a:spAutoFit/>
          </a:bodyPr>
          <a:lstStyle/>
          <a:p>
            <a:r>
              <a:rPr lang="en-US" sz="1400" dirty="0">
                <a:solidFill>
                  <a:srgbClr val="271A38"/>
                </a:solidFill>
              </a:rPr>
              <a:t>By default, your browser displays different sizes of text depending on the titles, but if you want to change the size of the text, know that we will learn how to do this in CSS a little later.</a:t>
            </a:r>
            <a:endParaRPr lang="fr-FR" sz="1400" dirty="0"/>
          </a:p>
        </p:txBody>
      </p:sp>
      <p:sp>
        <p:nvSpPr>
          <p:cNvPr id="7" name="Rectangle 6"/>
          <p:cNvSpPr/>
          <p:nvPr/>
        </p:nvSpPr>
        <p:spPr>
          <a:xfrm>
            <a:off x="253967" y="4997584"/>
            <a:ext cx="5514651" cy="338554"/>
          </a:xfrm>
          <a:prstGeom prst="rect">
            <a:avLst/>
          </a:prstGeom>
        </p:spPr>
        <p:txBody>
          <a:bodyPr wrap="none">
            <a:spAutoFit/>
          </a:bodyPr>
          <a:lstStyle/>
          <a:p>
            <a:r>
              <a:rPr lang="en-US" sz="1600" b="1" dirty="0"/>
              <a:t>D- Create lists with the tags   &lt;li&gt;  and   &lt;</a:t>
            </a:r>
            <a:r>
              <a:rPr lang="en-US" sz="1600" b="1" dirty="0" err="1"/>
              <a:t>ul</a:t>
            </a:r>
            <a:r>
              <a:rPr lang="en-US" sz="1600" b="1" dirty="0"/>
              <a:t>&gt;  or  &lt;</a:t>
            </a:r>
            <a:r>
              <a:rPr lang="en-US" sz="1600" b="1" dirty="0" err="1"/>
              <a:t>ol</a:t>
            </a:r>
            <a:r>
              <a:rPr lang="en-US" sz="1600" b="1" dirty="0"/>
              <a:t>&gt;</a:t>
            </a:r>
            <a:endParaRPr lang="fr-FR" sz="1600" b="1" dirty="0"/>
          </a:p>
        </p:txBody>
      </p:sp>
      <p:sp>
        <p:nvSpPr>
          <p:cNvPr id="8" name="Rectangle 7"/>
          <p:cNvSpPr/>
          <p:nvPr/>
        </p:nvSpPr>
        <p:spPr>
          <a:xfrm>
            <a:off x="343434" y="5336138"/>
            <a:ext cx="5544182" cy="1169551"/>
          </a:xfrm>
          <a:prstGeom prst="rect">
            <a:avLst/>
          </a:prstGeom>
        </p:spPr>
        <p:txBody>
          <a:bodyPr wrap="square">
            <a:spAutoFit/>
          </a:bodyPr>
          <a:lstStyle/>
          <a:p>
            <a:pPr algn="just"/>
            <a:r>
              <a:rPr lang="en-US" sz="1400" b="1" dirty="0"/>
              <a:t>Step 1: Tag items in a list with &lt;li&gt; &lt;/li&gt;</a:t>
            </a:r>
          </a:p>
          <a:p>
            <a:pPr algn="just"/>
            <a:r>
              <a:rPr lang="en-US" sz="1400" dirty="0"/>
              <a:t>To tag the items you want to put in a list, you use  &lt;li&gt; &lt;/li&gt;  (for "listed item" or "element of the list" in French). Then we insert them all inside another tag to indicate whether it is a bulleted list or a numbered list.</a:t>
            </a:r>
            <a:endParaRPr lang="fr-FR" sz="1400" dirty="0"/>
          </a:p>
        </p:txBody>
      </p:sp>
      <p:sp>
        <p:nvSpPr>
          <p:cNvPr id="9" name="Rectangle 8"/>
          <p:cNvSpPr/>
          <p:nvPr/>
        </p:nvSpPr>
        <p:spPr>
          <a:xfrm>
            <a:off x="5887616" y="249206"/>
            <a:ext cx="6096000" cy="2062103"/>
          </a:xfrm>
          <a:prstGeom prst="rect">
            <a:avLst/>
          </a:prstGeom>
        </p:spPr>
        <p:txBody>
          <a:bodyPr>
            <a:spAutoFit/>
          </a:bodyPr>
          <a:lstStyle/>
          <a:p>
            <a:r>
              <a:rPr lang="en-US" sz="1400" b="1" dirty="0"/>
              <a:t>Step 2: Insert the list into tags  &lt;</a:t>
            </a:r>
            <a:r>
              <a:rPr lang="en-US" sz="1400" b="1" dirty="0" err="1"/>
              <a:t>ul</a:t>
            </a:r>
            <a:r>
              <a:rPr lang="en-US" sz="1400" b="1" dirty="0"/>
              <a:t>&gt; &lt;/</a:t>
            </a:r>
            <a:r>
              <a:rPr lang="en-US" sz="1400" b="1" dirty="0" err="1"/>
              <a:t>ul</a:t>
            </a:r>
            <a:r>
              <a:rPr lang="en-US" sz="1400" b="1" dirty="0"/>
              <a:t>&gt; or &lt;</a:t>
            </a:r>
            <a:r>
              <a:rPr lang="en-US" sz="1400" b="1" dirty="0" err="1"/>
              <a:t>ol</a:t>
            </a:r>
            <a:r>
              <a:rPr lang="en-US" sz="1400" b="1" dirty="0"/>
              <a:t>&gt; &lt;/</a:t>
            </a:r>
            <a:r>
              <a:rPr lang="en-US" sz="1400" b="1" dirty="0" err="1"/>
              <a:t>ol</a:t>
            </a:r>
            <a:r>
              <a:rPr lang="en-US" sz="1400" b="1" dirty="0"/>
              <a:t>&gt;</a:t>
            </a:r>
          </a:p>
          <a:p>
            <a:r>
              <a:rPr lang="en-US" sz="1400" dirty="0"/>
              <a:t>The tags (for "unordered list") indicate that we are starting an unordered list, that is to say, what is called in French a bulleted list . &lt;</a:t>
            </a:r>
            <a:r>
              <a:rPr lang="en-US" sz="1400" dirty="0" err="1"/>
              <a:t>ul</a:t>
            </a:r>
            <a:r>
              <a:rPr lang="en-US" sz="1400" dirty="0"/>
              <a:t>&gt; &lt;/</a:t>
            </a:r>
            <a:r>
              <a:rPr lang="en-US" sz="1400" dirty="0" err="1"/>
              <a:t>ul</a:t>
            </a:r>
            <a:r>
              <a:rPr lang="en-US" sz="1400" dirty="0"/>
              <a:t>&gt;</a:t>
            </a:r>
          </a:p>
          <a:p>
            <a:endParaRPr lang="en-US" sz="1400" dirty="0"/>
          </a:p>
          <a:p>
            <a:r>
              <a:rPr lang="en-US" sz="1400" dirty="0"/>
              <a:t>The tags  &lt;</a:t>
            </a:r>
            <a:r>
              <a:rPr lang="en-US" sz="1400" dirty="0" err="1"/>
              <a:t>ol</a:t>
            </a:r>
            <a:r>
              <a:rPr lang="en-US" sz="1400" dirty="0"/>
              <a:t>&gt; &lt;/</a:t>
            </a:r>
            <a:r>
              <a:rPr lang="en-US" sz="1400" dirty="0" err="1"/>
              <a:t>ol</a:t>
            </a:r>
            <a:r>
              <a:rPr lang="en-US" sz="1400" dirty="0"/>
              <a:t>&gt;(for "ordered list") indicate that we are starting an ordered list, in other words in French  a numbered list .</a:t>
            </a:r>
          </a:p>
          <a:p>
            <a:endParaRPr lang="en-US" sz="1400" dirty="0"/>
          </a:p>
          <a:p>
            <a:r>
              <a:rPr lang="en-US" sz="1400" dirty="0"/>
              <a:t>As it is particularly intuitive, I let you admire the simplicity of this example:</a:t>
            </a:r>
            <a:endParaRPr lang="fr-FR" sz="1400" dirty="0"/>
          </a:p>
        </p:txBody>
      </p:sp>
      <p:pic>
        <p:nvPicPr>
          <p:cNvPr id="10" name="Image 9"/>
          <p:cNvPicPr>
            <a:picLocks noChangeAspect="1"/>
          </p:cNvPicPr>
          <p:nvPr/>
        </p:nvPicPr>
        <p:blipFill>
          <a:blip r:embed="rId3"/>
          <a:stretch>
            <a:fillRect/>
          </a:stretch>
        </p:blipFill>
        <p:spPr>
          <a:xfrm>
            <a:off x="5971591" y="2311309"/>
            <a:ext cx="4657627" cy="2696521"/>
          </a:xfrm>
          <a:prstGeom prst="rect">
            <a:avLst/>
          </a:prstGeom>
        </p:spPr>
      </p:pic>
      <p:sp>
        <p:nvSpPr>
          <p:cNvPr id="11" name="Rectangle 10"/>
          <p:cNvSpPr/>
          <p:nvPr/>
        </p:nvSpPr>
        <p:spPr>
          <a:xfrm>
            <a:off x="6204450" y="5007830"/>
            <a:ext cx="3234347" cy="369332"/>
          </a:xfrm>
          <a:prstGeom prst="rect">
            <a:avLst/>
          </a:prstGeom>
        </p:spPr>
        <p:txBody>
          <a:bodyPr wrap="none">
            <a:spAutoFit/>
          </a:bodyPr>
          <a:lstStyle/>
          <a:p>
            <a:r>
              <a:rPr lang="fr-FR" b="1" dirty="0"/>
              <a:t>E- </a:t>
            </a:r>
            <a:r>
              <a:rPr lang="fr-FR" b="1" dirty="0" err="1"/>
              <a:t>Highlight</a:t>
            </a:r>
            <a:r>
              <a:rPr lang="fr-FR" b="1" dirty="0"/>
              <a:t> important </a:t>
            </a:r>
            <a:r>
              <a:rPr lang="fr-FR" b="1" dirty="0" err="1"/>
              <a:t>text</a:t>
            </a:r>
            <a:endParaRPr lang="fr-FR" b="1" dirty="0"/>
          </a:p>
        </p:txBody>
      </p:sp>
      <p:sp>
        <p:nvSpPr>
          <p:cNvPr id="12" name="Rectangle 11"/>
          <p:cNvSpPr/>
          <p:nvPr/>
        </p:nvSpPr>
        <p:spPr>
          <a:xfrm>
            <a:off x="5887616" y="5377162"/>
            <a:ext cx="5113176" cy="1169551"/>
          </a:xfrm>
          <a:prstGeom prst="rect">
            <a:avLst/>
          </a:prstGeom>
        </p:spPr>
        <p:txBody>
          <a:bodyPr wrap="square">
            <a:spAutoFit/>
          </a:bodyPr>
          <a:lstStyle/>
          <a:p>
            <a:r>
              <a:rPr lang="en-US" sz="1400" dirty="0"/>
              <a:t>In the text that appears on a web page, you would like to highlight certain words in particular.</a:t>
            </a:r>
          </a:p>
          <a:p>
            <a:endParaRPr lang="en-US" sz="1400" dirty="0"/>
          </a:p>
          <a:p>
            <a:r>
              <a:rPr lang="en-US" sz="1400" dirty="0"/>
              <a:t>The most used tag for this is  &lt;strong&gt; but HTML offers you different ways to highlight the text of your page:</a:t>
            </a:r>
            <a:endParaRPr lang="fr-FR" sz="1400" dirty="0"/>
          </a:p>
        </p:txBody>
      </p:sp>
    </p:spTree>
    <p:extLst>
      <p:ext uri="{BB962C8B-B14F-4D97-AF65-F5344CB8AC3E}">
        <p14:creationId xmlns:p14="http://schemas.microsoft.com/office/powerpoint/2010/main" val="361300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5482" y="445243"/>
            <a:ext cx="3336763" cy="1859417"/>
          </a:xfrm>
          <a:prstGeom prst="rect">
            <a:avLst/>
          </a:prstGeom>
        </p:spPr>
      </p:pic>
      <p:sp>
        <p:nvSpPr>
          <p:cNvPr id="5" name="Rectangle 4"/>
          <p:cNvSpPr/>
          <p:nvPr/>
        </p:nvSpPr>
        <p:spPr>
          <a:xfrm>
            <a:off x="183502" y="2480999"/>
            <a:ext cx="5013649" cy="3323987"/>
          </a:xfrm>
          <a:prstGeom prst="rect">
            <a:avLst/>
          </a:prstGeom>
        </p:spPr>
        <p:txBody>
          <a:bodyPr wrap="square">
            <a:spAutoFit/>
          </a:bodyPr>
          <a:lstStyle/>
          <a:p>
            <a:pPr algn="just"/>
            <a:r>
              <a:rPr lang="en-US" sz="1400" dirty="0">
                <a:hlinkClick r:id="rId3"/>
              </a:rPr>
              <a:t>Test to see with the </a:t>
            </a:r>
            <a:r>
              <a:rPr lang="en-US" sz="1400" dirty="0" err="1">
                <a:hlinkClick r:id="rId3"/>
              </a:rPr>
              <a:t>CodePen</a:t>
            </a:r>
            <a:r>
              <a:rPr lang="en-US" sz="1400" dirty="0">
                <a:hlinkClick r:id="rId3"/>
              </a:rPr>
              <a:t> P1C4b !</a:t>
            </a:r>
            <a:endParaRPr lang="en-US" sz="1400" dirty="0"/>
          </a:p>
          <a:p>
            <a:pPr algn="just"/>
            <a:endParaRPr lang="en-US" sz="1400" dirty="0"/>
          </a:p>
          <a:p>
            <a:pPr algn="just"/>
            <a:r>
              <a:rPr lang="en-US" sz="1400" dirty="0"/>
              <a:t>OK ! But this formatting does not please me too much, can we change it?</a:t>
            </a:r>
          </a:p>
          <a:p>
            <a:pPr algn="just"/>
            <a:endParaRPr lang="en-US" sz="1400" dirty="0"/>
          </a:p>
          <a:p>
            <a:pPr algn="just"/>
            <a:r>
              <a:rPr lang="en-US" sz="1400" dirty="0"/>
              <a:t>In fact, it is the browser that chooses how to display the words that are indicated to it as being more or less important (in bold, in italics, etc.). The  </a:t>
            </a:r>
            <a:r>
              <a:rPr lang="en-US" sz="1400" dirty="0">
                <a:solidFill>
                  <a:srgbClr val="0070C0"/>
                </a:solidFill>
              </a:rPr>
              <a:t>&lt;</a:t>
            </a:r>
            <a:r>
              <a:rPr lang="en-US" sz="1400" dirty="0" err="1">
                <a:solidFill>
                  <a:srgbClr val="0070C0"/>
                </a:solidFill>
              </a:rPr>
              <a:t>em</a:t>
            </a:r>
            <a:r>
              <a:rPr lang="en-US" sz="1400" dirty="0">
                <a:solidFill>
                  <a:srgbClr val="0070C0"/>
                </a:solidFill>
              </a:rPr>
              <a:t>&gt; </a:t>
            </a:r>
            <a:r>
              <a:rPr lang="en-US" sz="1400" dirty="0"/>
              <a:t>and  tags </a:t>
            </a:r>
            <a:r>
              <a:rPr lang="en-US" sz="1400" dirty="0">
                <a:solidFill>
                  <a:srgbClr val="0070C0"/>
                </a:solidFill>
              </a:rPr>
              <a:t>&lt;strong&gt;  </a:t>
            </a:r>
            <a:r>
              <a:rPr lang="en-US" sz="1400" dirty="0"/>
              <a:t>do not mean “italicize” or “bold” respectively, only that the text is “important”. We can decide later, in CSS, to display the “important” words in a way other than bold, if we wish.</a:t>
            </a:r>
          </a:p>
          <a:p>
            <a:pPr algn="just"/>
            <a:endParaRPr lang="en-US" sz="1400" dirty="0"/>
          </a:p>
          <a:p>
            <a:pPr algn="just"/>
            <a:r>
              <a:rPr lang="en-US" sz="1400" dirty="0"/>
              <a:t>Either, and if I don't want to highlight important text, does it matter?</a:t>
            </a:r>
            <a:endParaRPr lang="fr-FR" sz="1400" dirty="0"/>
          </a:p>
        </p:txBody>
      </p:sp>
      <p:sp>
        <p:nvSpPr>
          <p:cNvPr id="6" name="Rectangle 5"/>
          <p:cNvSpPr/>
          <p:nvPr/>
        </p:nvSpPr>
        <p:spPr>
          <a:xfrm>
            <a:off x="5548604" y="333276"/>
            <a:ext cx="6096000" cy="1384995"/>
          </a:xfrm>
          <a:prstGeom prst="rect">
            <a:avLst/>
          </a:prstGeom>
        </p:spPr>
        <p:txBody>
          <a:bodyPr>
            <a:spAutoFit/>
          </a:bodyPr>
          <a:lstStyle/>
          <a:p>
            <a:pPr algn="just"/>
            <a:r>
              <a:rPr lang="en-US" sz="1400" dirty="0"/>
              <a:t>Search engine crawlers crawl the web reading the HTML code of all sites. The “important” keywords, but also the hierarchical titles (headings) will tend to have more value in their eyes; so if someone does a search on these words, they are more likely to come across your site (your site will have a better SEO). But be careful all the same: abusing these tags will not have the desired effect on your SEO.</a:t>
            </a:r>
            <a:endParaRPr lang="fr-FR" sz="1400" dirty="0"/>
          </a:p>
        </p:txBody>
      </p:sp>
      <p:pic>
        <p:nvPicPr>
          <p:cNvPr id="7" name="Image 6"/>
          <p:cNvPicPr>
            <a:picLocks noChangeAspect="1"/>
          </p:cNvPicPr>
          <p:nvPr/>
        </p:nvPicPr>
        <p:blipFill>
          <a:blip r:embed="rId4"/>
          <a:stretch>
            <a:fillRect/>
          </a:stretch>
        </p:blipFill>
        <p:spPr>
          <a:xfrm>
            <a:off x="5651240" y="1822821"/>
            <a:ext cx="5750767" cy="3013560"/>
          </a:xfrm>
          <a:prstGeom prst="rect">
            <a:avLst/>
          </a:prstGeom>
        </p:spPr>
      </p:pic>
      <p:pic>
        <p:nvPicPr>
          <p:cNvPr id="8" name="Image 7"/>
          <p:cNvPicPr>
            <a:picLocks noChangeAspect="1"/>
          </p:cNvPicPr>
          <p:nvPr/>
        </p:nvPicPr>
        <p:blipFill>
          <a:blip r:embed="rId5"/>
          <a:stretch>
            <a:fillRect/>
          </a:stretch>
        </p:blipFill>
        <p:spPr>
          <a:xfrm>
            <a:off x="5651240" y="4979437"/>
            <a:ext cx="6017596" cy="1038807"/>
          </a:xfrm>
          <a:prstGeom prst="rect">
            <a:avLst/>
          </a:prstGeom>
        </p:spPr>
      </p:pic>
    </p:spTree>
    <p:extLst>
      <p:ext uri="{BB962C8B-B14F-4D97-AF65-F5344CB8AC3E}">
        <p14:creationId xmlns:p14="http://schemas.microsoft.com/office/powerpoint/2010/main" val="115752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5469" y="641981"/>
            <a:ext cx="5116286" cy="1600438"/>
          </a:xfrm>
          <a:prstGeom prst="rect">
            <a:avLst/>
          </a:prstGeom>
        </p:spPr>
        <p:txBody>
          <a:bodyPr wrap="square">
            <a:spAutoFit/>
          </a:bodyPr>
          <a:lstStyle/>
          <a:p>
            <a:pPr algn="just"/>
            <a:r>
              <a:rPr lang="en-US" sz="1400" dirty="0"/>
              <a:t>Photographer Robbie Lens asked us to make her a website to showcase her work. But he will also need a page to introduce himself. For the occasion, we added content to the file   </a:t>
            </a:r>
            <a:r>
              <a:rPr lang="en-US" sz="1400" b="1" dirty="0"/>
              <a:t>index.html </a:t>
            </a:r>
            <a:r>
              <a:rPr lang="en-US" sz="1400" dirty="0"/>
              <a:t> and created a new page: </a:t>
            </a:r>
            <a:r>
              <a:rPr lang="en-US" sz="1400" b="1" dirty="0"/>
              <a:t>about.html</a:t>
            </a:r>
            <a:r>
              <a:rPr lang="en-US" sz="1400" dirty="0"/>
              <a:t>.</a:t>
            </a:r>
          </a:p>
          <a:p>
            <a:pPr algn="just"/>
            <a:endParaRPr lang="en-US" sz="1400" dirty="0"/>
          </a:p>
          <a:p>
            <a:pPr algn="just"/>
            <a:r>
              <a:rPr lang="en-US" sz="1400" dirty="0"/>
              <a:t>You will find the code base to perform the exercise on the GitHub branch </a:t>
            </a:r>
            <a:r>
              <a:rPr lang="en-US" sz="1400" b="1" dirty="0">
                <a:hlinkClick r:id="rId2"/>
              </a:rPr>
              <a:t>P1C4-exercise</a:t>
            </a:r>
            <a:r>
              <a:rPr lang="en-US" sz="1400" dirty="0"/>
              <a:t>  .</a:t>
            </a:r>
            <a:endParaRPr lang="fr-FR" sz="1400" dirty="0"/>
          </a:p>
        </p:txBody>
      </p:sp>
      <p:sp>
        <p:nvSpPr>
          <p:cNvPr id="5" name="Rectangle 4"/>
          <p:cNvSpPr/>
          <p:nvPr/>
        </p:nvSpPr>
        <p:spPr>
          <a:xfrm>
            <a:off x="192832" y="2483108"/>
            <a:ext cx="5946711" cy="3539430"/>
          </a:xfrm>
          <a:prstGeom prst="rect">
            <a:avLst/>
          </a:prstGeom>
        </p:spPr>
        <p:txBody>
          <a:bodyPr wrap="square">
            <a:spAutoFit/>
          </a:bodyPr>
          <a:lstStyle/>
          <a:p>
            <a:r>
              <a:rPr lang="en-US" sz="1400" dirty="0"/>
              <a:t>Download the files to open them in Visual Studio Code and complete the exercise. You go :</a:t>
            </a:r>
          </a:p>
          <a:p>
            <a:endParaRPr lang="en-US" sz="1400" dirty="0"/>
          </a:p>
          <a:p>
            <a:pPr marL="342900" indent="-342900">
              <a:buFont typeface="+mj-lt"/>
              <a:buAutoNum type="arabicPeriod"/>
            </a:pPr>
            <a:r>
              <a:rPr lang="en-US" sz="1400" dirty="0"/>
              <a:t>create the title in the page  </a:t>
            </a:r>
            <a:r>
              <a:rPr lang="en-US" sz="1400" b="1" dirty="0"/>
              <a:t>about.html</a:t>
            </a:r>
            <a:r>
              <a:rPr lang="en-US" sz="1400" dirty="0"/>
              <a:t>: "About Robbie Lens";</a:t>
            </a:r>
          </a:p>
          <a:p>
            <a:pPr marL="342900" indent="-342900">
              <a:buFont typeface="+mj-lt"/>
              <a:buAutoNum type="arabicPeriod"/>
            </a:pPr>
            <a:r>
              <a:rPr lang="en-US" sz="1400" dirty="0"/>
              <a:t>create the associated paragraph: "Photographer for more than 5 years, I produce reports with dynamic and relevant photos for your communication projects. Creativity, quality, and serenity for you! I manage everything, from the artistic direction, the production of the report , until the delivery of your retouched photos, ready to use." ;</a:t>
            </a:r>
          </a:p>
          <a:p>
            <a:pPr marL="342900" indent="-342900">
              <a:buFont typeface="+mj-lt"/>
              <a:buAutoNum type="arabicPeriod"/>
            </a:pPr>
            <a:r>
              <a:rPr lang="en-US" sz="1400" dirty="0"/>
              <a:t>create a level 2 title to add a section named: "Services";</a:t>
            </a:r>
          </a:p>
          <a:p>
            <a:pPr marL="342900" indent="-342900">
              <a:buFont typeface="+mj-lt"/>
              <a:buAutoNum type="arabicPeriod"/>
            </a:pPr>
            <a:r>
              <a:rPr lang="en-US" sz="1400" dirty="0"/>
              <a:t>create an unordered list to list Robbie Lens' specialties:</a:t>
            </a:r>
          </a:p>
          <a:p>
            <a:pPr marL="742950" lvl="1" indent="-285750">
              <a:buFont typeface="Courier New" panose="02070309020205020404" pitchFamily="49" charset="0"/>
              <a:buChar char="o"/>
            </a:pPr>
            <a:r>
              <a:rPr lang="en-US" sz="1400" dirty="0"/>
              <a:t>Portrait alone or with others,</a:t>
            </a:r>
          </a:p>
          <a:p>
            <a:pPr marL="742950" lvl="1" indent="-285750">
              <a:buFont typeface="Courier New" panose="02070309020205020404" pitchFamily="49" charset="0"/>
              <a:buChar char="o"/>
            </a:pPr>
            <a:r>
              <a:rPr lang="en-US" sz="1400" dirty="0"/>
              <a:t>fashion shoot,</a:t>
            </a:r>
          </a:p>
          <a:p>
            <a:pPr marL="742950" lvl="1" indent="-285750">
              <a:buFont typeface="Courier New" panose="02070309020205020404" pitchFamily="49" charset="0"/>
              <a:buChar char="o"/>
            </a:pPr>
            <a:r>
              <a:rPr lang="en-US" sz="1400" dirty="0"/>
              <a:t>Custom alterations,</a:t>
            </a:r>
          </a:p>
          <a:p>
            <a:pPr marL="742950" lvl="1" indent="-285750">
              <a:buFont typeface="Courier New" panose="02070309020205020404" pitchFamily="49" charset="0"/>
              <a:buChar char="o"/>
            </a:pPr>
            <a:r>
              <a:rPr lang="en-US" sz="1400" dirty="0"/>
              <a:t>Development. </a:t>
            </a:r>
            <a:endParaRPr lang="fr-FR" sz="1400" dirty="0"/>
          </a:p>
        </p:txBody>
      </p:sp>
      <p:sp>
        <p:nvSpPr>
          <p:cNvPr id="6" name="Rectangle 5"/>
          <p:cNvSpPr/>
          <p:nvPr/>
        </p:nvSpPr>
        <p:spPr>
          <a:xfrm>
            <a:off x="6235959" y="641981"/>
            <a:ext cx="5576596" cy="1384995"/>
          </a:xfrm>
          <a:prstGeom prst="rect">
            <a:avLst/>
          </a:prstGeom>
        </p:spPr>
        <p:txBody>
          <a:bodyPr wrap="square">
            <a:spAutoFit/>
          </a:bodyPr>
          <a:lstStyle/>
          <a:p>
            <a:r>
              <a:rPr lang="en-US" sz="1400" dirty="0"/>
              <a:t>At any time, you can double-click on your files  .html to open them in your browser and see the result. Remember to save them regularly that said.</a:t>
            </a:r>
          </a:p>
          <a:p>
            <a:endParaRPr lang="en-US" sz="1400" dirty="0"/>
          </a:p>
          <a:p>
            <a:pPr algn="just"/>
            <a:r>
              <a:rPr lang="en-US" sz="1400" dirty="0"/>
              <a:t>A problem ? This way to discover the solution on the </a:t>
            </a:r>
            <a:r>
              <a:rPr lang="en-US" sz="1400" b="1" dirty="0"/>
              <a:t>GitHub branch P1C4-solution .</a:t>
            </a:r>
            <a:endParaRPr lang="fr-FR" sz="1400" b="1" dirty="0"/>
          </a:p>
        </p:txBody>
      </p:sp>
      <p:sp>
        <p:nvSpPr>
          <p:cNvPr id="7" name="Rectangle 6"/>
          <p:cNvSpPr/>
          <p:nvPr/>
        </p:nvSpPr>
        <p:spPr>
          <a:xfrm>
            <a:off x="6291943" y="2242419"/>
            <a:ext cx="5520612" cy="3539430"/>
          </a:xfrm>
          <a:prstGeom prst="rect">
            <a:avLst/>
          </a:prstGeom>
        </p:spPr>
        <p:txBody>
          <a:bodyPr wrap="square">
            <a:spAutoFit/>
          </a:bodyPr>
          <a:lstStyle/>
          <a:p>
            <a:pPr marL="285750" indent="-285750">
              <a:buFont typeface="Arial" panose="020B0604020202020204" pitchFamily="34" charset="0"/>
              <a:buChar char="•"/>
            </a:pPr>
            <a:r>
              <a:rPr lang="en-US" sz="1400" dirty="0"/>
              <a:t>HTML has many tags that allow us to organize the text on our page. These tags give indications like “This is a paragraph”, “This is a title”, etc.</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Paragraphs are defined by the tag   &lt;p&gt; &lt;/p&gt;  , and line breaks by the orphan tag    &lt;</a:t>
            </a:r>
            <a:r>
              <a:rPr lang="en-US" sz="1400" dirty="0" err="1"/>
              <a:t>br</a:t>
            </a:r>
            <a:r>
              <a:rPr lang="en-US" sz="1400" dirty="0"/>
              <a:t>&gt;.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There are six heading levels, from   &lt;h1&gt; &lt;/h1&gt;  to   &lt;h6&gt; &lt;/h6&gt;, to use depending on the importance of the heading.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You can highlight certain words with the tags   &lt;strong&gt;,   &lt;</a:t>
            </a:r>
            <a:r>
              <a:rPr lang="en-US" sz="1400" dirty="0" err="1"/>
              <a:t>em</a:t>
            </a:r>
            <a:r>
              <a:rPr lang="en-US" sz="1400" dirty="0"/>
              <a:t>&gt;  and   &lt;mark&gt;.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To create lists, one must use the tag   &lt;</a:t>
            </a:r>
            <a:r>
              <a:rPr lang="en-US" sz="1400" dirty="0" err="1"/>
              <a:t>ul</a:t>
            </a:r>
            <a:r>
              <a:rPr lang="en-US" sz="1400" dirty="0"/>
              <a:t>&gt;  (bullet list, unordered) or   &lt;</a:t>
            </a:r>
            <a:r>
              <a:rPr lang="en-US" sz="1400" dirty="0" err="1"/>
              <a:t>ol</a:t>
            </a:r>
            <a:r>
              <a:rPr lang="en-US" sz="1400" dirty="0"/>
              <a:t>&gt;  (ordered list). Inside, we insert the elements with a tag   &lt;li&gt;  for each item.</a:t>
            </a:r>
            <a:endParaRPr lang="fr-FR" sz="1400" dirty="0"/>
          </a:p>
        </p:txBody>
      </p:sp>
    </p:spTree>
    <p:extLst>
      <p:ext uri="{BB962C8B-B14F-4D97-AF65-F5344CB8AC3E}">
        <p14:creationId xmlns:p14="http://schemas.microsoft.com/office/powerpoint/2010/main" val="180982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035" y="286530"/>
            <a:ext cx="4204356" cy="400110"/>
          </a:xfrm>
          <a:prstGeom prst="rect">
            <a:avLst/>
          </a:prstGeom>
        </p:spPr>
        <p:txBody>
          <a:bodyPr wrap="none">
            <a:spAutoFit/>
          </a:bodyPr>
          <a:lstStyle/>
          <a:p>
            <a:r>
              <a:rPr lang="en-US" sz="2000" b="1" dirty="0"/>
              <a:t>III- Create a hyperlink in HTML</a:t>
            </a:r>
            <a:endParaRPr lang="fr-FR" sz="2000" b="1" dirty="0"/>
          </a:p>
        </p:txBody>
      </p:sp>
      <p:pic>
        <p:nvPicPr>
          <p:cNvPr id="5" name="Image 4"/>
          <p:cNvPicPr>
            <a:picLocks noChangeAspect="1"/>
          </p:cNvPicPr>
          <p:nvPr/>
        </p:nvPicPr>
        <p:blipFill>
          <a:blip r:embed="rId2"/>
          <a:stretch>
            <a:fillRect/>
          </a:stretch>
        </p:blipFill>
        <p:spPr>
          <a:xfrm>
            <a:off x="198729" y="793430"/>
            <a:ext cx="5464953" cy="746121"/>
          </a:xfrm>
          <a:prstGeom prst="rect">
            <a:avLst/>
          </a:prstGeom>
        </p:spPr>
      </p:pic>
      <p:sp>
        <p:nvSpPr>
          <p:cNvPr id="7" name="Rectangle 6"/>
          <p:cNvSpPr/>
          <p:nvPr/>
        </p:nvSpPr>
        <p:spPr>
          <a:xfrm>
            <a:off x="198729" y="1751436"/>
            <a:ext cx="5539598" cy="646331"/>
          </a:xfrm>
          <a:prstGeom prst="rect">
            <a:avLst/>
          </a:prstGeom>
        </p:spPr>
        <p:txBody>
          <a:bodyPr wrap="square">
            <a:spAutoFit/>
          </a:bodyPr>
          <a:lstStyle/>
          <a:p>
            <a:r>
              <a:rPr lang="en-US" b="1" dirty="0"/>
              <a:t>A- Create hyperlink with tag  &lt;a&gt; and attribute </a:t>
            </a:r>
            <a:r>
              <a:rPr lang="en-US" b="1" dirty="0" err="1"/>
              <a:t>href</a:t>
            </a:r>
            <a:endParaRPr lang="fr-FR" b="1" dirty="0"/>
          </a:p>
        </p:txBody>
      </p:sp>
      <p:sp>
        <p:nvSpPr>
          <p:cNvPr id="8" name="Rectangle 7"/>
          <p:cNvSpPr/>
          <p:nvPr/>
        </p:nvSpPr>
        <p:spPr>
          <a:xfrm>
            <a:off x="198730" y="2202024"/>
            <a:ext cx="5606770" cy="2893100"/>
          </a:xfrm>
          <a:prstGeom prst="rect">
            <a:avLst/>
          </a:prstGeom>
        </p:spPr>
        <p:txBody>
          <a:bodyPr wrap="square">
            <a:spAutoFit/>
          </a:bodyPr>
          <a:lstStyle/>
          <a:p>
            <a:r>
              <a:rPr lang="en-US" sz="1400" dirty="0"/>
              <a:t>o make a hyperlink:</a:t>
            </a:r>
          </a:p>
          <a:p>
            <a:endParaRPr lang="en-US" sz="1400" dirty="0"/>
          </a:p>
          <a:p>
            <a:pPr marL="342900" indent="-342900">
              <a:buFont typeface="+mj-lt"/>
              <a:buAutoNum type="arabicPeriod"/>
            </a:pPr>
            <a:r>
              <a:rPr lang="en-US" sz="1400" dirty="0"/>
              <a:t>we use the tag &lt;a&gt;(for "anchor") to indicate that we are going to redirect to another place,</a:t>
            </a:r>
          </a:p>
          <a:p>
            <a:pPr marL="342900" indent="-342900">
              <a:buFont typeface="+mj-lt"/>
              <a:buAutoNum type="arabicPeriod"/>
            </a:pPr>
            <a:r>
              <a:rPr lang="en-US" sz="1400" dirty="0"/>
              <a:t>then, we add the attribute  </a:t>
            </a:r>
            <a:r>
              <a:rPr lang="en-US" sz="1400" dirty="0" err="1"/>
              <a:t>href</a:t>
            </a:r>
            <a:r>
              <a:rPr lang="en-US" sz="1400" dirty="0"/>
              <a:t> followed by =to announce the place to which we want to redirect,</a:t>
            </a:r>
          </a:p>
          <a:p>
            <a:pPr marL="342900" indent="-342900">
              <a:buFont typeface="+mj-lt"/>
              <a:buAutoNum type="arabicPeriod"/>
            </a:pPr>
            <a:r>
              <a:rPr lang="en-US" sz="1400" dirty="0"/>
              <a:t>we explicitly indicate between   " "  the place to which the link must redirect,</a:t>
            </a:r>
          </a:p>
          <a:p>
            <a:pPr marL="342900" indent="-342900">
              <a:buFont typeface="+mj-lt"/>
              <a:buAutoNum type="arabicPeriod"/>
            </a:pPr>
            <a:r>
              <a:rPr lang="en-US" sz="1400" dirty="0"/>
              <a:t>finally, we write the text that must be displayed on the hyperlink.</a:t>
            </a:r>
          </a:p>
          <a:p>
            <a:endParaRPr lang="en-US" sz="1400" dirty="0"/>
          </a:p>
          <a:p>
            <a:r>
              <a:rPr lang="en-US" sz="1400" dirty="0"/>
              <a:t>From there, there are subtleties depending on where you want to redirect the user.</a:t>
            </a:r>
            <a:endParaRPr lang="fr-FR" sz="1400" dirty="0"/>
          </a:p>
        </p:txBody>
      </p:sp>
      <p:sp>
        <p:nvSpPr>
          <p:cNvPr id="9" name="Rectangle 8"/>
          <p:cNvSpPr/>
          <p:nvPr/>
        </p:nvSpPr>
        <p:spPr>
          <a:xfrm>
            <a:off x="139311" y="5014879"/>
            <a:ext cx="5855565" cy="584775"/>
          </a:xfrm>
          <a:prstGeom prst="rect">
            <a:avLst/>
          </a:prstGeom>
        </p:spPr>
        <p:txBody>
          <a:bodyPr wrap="square">
            <a:spAutoFit/>
          </a:bodyPr>
          <a:lstStyle/>
          <a:p>
            <a:pPr marL="342900" indent="-342900">
              <a:buFont typeface="+mj-lt"/>
              <a:buAutoNum type="arabicPeriod"/>
            </a:pPr>
            <a:r>
              <a:rPr lang="en-US" sz="1600" b="1" dirty="0"/>
              <a:t>Create a hyperlink to the URL of a page available on the internet</a:t>
            </a:r>
            <a:endParaRPr lang="fr-FR" sz="1600" b="1" dirty="0"/>
          </a:p>
        </p:txBody>
      </p:sp>
      <p:sp>
        <p:nvSpPr>
          <p:cNvPr id="10" name="Rectangle 9"/>
          <p:cNvSpPr/>
          <p:nvPr/>
        </p:nvSpPr>
        <p:spPr>
          <a:xfrm>
            <a:off x="292035" y="5519409"/>
            <a:ext cx="5513465" cy="738664"/>
          </a:xfrm>
          <a:prstGeom prst="rect">
            <a:avLst/>
          </a:prstGeom>
        </p:spPr>
        <p:txBody>
          <a:bodyPr wrap="square">
            <a:spAutoFit/>
          </a:bodyPr>
          <a:lstStyle/>
          <a:p>
            <a:r>
              <a:rPr lang="en-US" sz="1400" dirty="0"/>
              <a:t>If you want to link to another existing site online, nothing could be simpler, just use the method of copying the URL of the site between following  </a:t>
            </a:r>
            <a:r>
              <a:rPr lang="en-US" sz="1400" b="1" dirty="0"/>
              <a:t>" "</a:t>
            </a:r>
            <a:r>
              <a:rPr lang="en-US" sz="1400" dirty="0"/>
              <a:t> the attribute, like this:</a:t>
            </a:r>
            <a:endParaRPr lang="fr-FR" sz="1400" dirty="0"/>
          </a:p>
        </p:txBody>
      </p:sp>
      <p:sp>
        <p:nvSpPr>
          <p:cNvPr id="11" name="Rectangle 10"/>
          <p:cNvSpPr/>
          <p:nvPr/>
        </p:nvSpPr>
        <p:spPr>
          <a:xfrm>
            <a:off x="6293456" y="332696"/>
            <a:ext cx="6096000" cy="307777"/>
          </a:xfrm>
          <a:prstGeom prst="rect">
            <a:avLst/>
          </a:prstGeom>
        </p:spPr>
        <p:txBody>
          <a:bodyPr>
            <a:spAutoFit/>
          </a:bodyPr>
          <a:lstStyle/>
          <a:p>
            <a:r>
              <a:rPr lang="fr-FR" sz="1400" dirty="0"/>
              <a:t>&lt;</a:t>
            </a:r>
            <a:r>
              <a:rPr lang="fr-FR" sz="1400" dirty="0">
                <a:solidFill>
                  <a:srgbClr val="FF0000"/>
                </a:solidFill>
              </a:rPr>
              <a:t>a</a:t>
            </a:r>
            <a:r>
              <a:rPr lang="fr-FR" sz="1400" dirty="0"/>
              <a:t> </a:t>
            </a:r>
            <a:r>
              <a:rPr lang="fr-FR" sz="1400" dirty="0" err="1">
                <a:solidFill>
                  <a:srgbClr val="00B050"/>
                </a:solidFill>
              </a:rPr>
              <a:t>href</a:t>
            </a:r>
            <a:r>
              <a:rPr lang="fr-FR" sz="1400" dirty="0">
                <a:solidFill>
                  <a:srgbClr val="FF0000"/>
                </a:solidFill>
              </a:rPr>
              <a:t>=</a:t>
            </a:r>
            <a:r>
              <a:rPr lang="fr-FR" sz="1400" dirty="0">
                <a:solidFill>
                  <a:srgbClr val="FFC000"/>
                </a:solidFill>
              </a:rPr>
              <a:t>"https://kafokam48.org/en/"</a:t>
            </a:r>
            <a:r>
              <a:rPr lang="fr-FR" sz="1400" dirty="0"/>
              <a:t>&gt;</a:t>
            </a:r>
            <a:r>
              <a:rPr lang="fr-FR" sz="1400" dirty="0" err="1"/>
              <a:t>Learn</a:t>
            </a:r>
            <a:r>
              <a:rPr lang="fr-FR" sz="1400" dirty="0"/>
              <a:t> to KFOKAM48&lt;/</a:t>
            </a:r>
            <a:r>
              <a:rPr lang="fr-FR" sz="1400" dirty="0">
                <a:solidFill>
                  <a:srgbClr val="FF0000"/>
                </a:solidFill>
              </a:rPr>
              <a:t>a</a:t>
            </a:r>
            <a:r>
              <a:rPr lang="fr-FR" sz="1400" dirty="0"/>
              <a:t>&gt;</a:t>
            </a:r>
          </a:p>
        </p:txBody>
      </p:sp>
      <p:sp>
        <p:nvSpPr>
          <p:cNvPr id="12" name="Rectangle 11"/>
          <p:cNvSpPr/>
          <p:nvPr/>
        </p:nvSpPr>
        <p:spPr>
          <a:xfrm>
            <a:off x="6147600" y="687645"/>
            <a:ext cx="5719665" cy="5570756"/>
          </a:xfrm>
          <a:prstGeom prst="rect">
            <a:avLst/>
          </a:prstGeom>
        </p:spPr>
        <p:txBody>
          <a:bodyPr wrap="square">
            <a:spAutoFit/>
          </a:bodyPr>
          <a:lstStyle/>
          <a:p>
            <a:r>
              <a:rPr lang="en-US" sz="1400" dirty="0"/>
              <a:t>This type of hypertext link is called an  </a:t>
            </a:r>
            <a:r>
              <a:rPr lang="en-US" sz="1400" b="1" dirty="0"/>
              <a:t>absolute link </a:t>
            </a:r>
            <a:r>
              <a:rPr lang="en-US" sz="1400" dirty="0"/>
              <a:t>: it indicates a complete address.</a:t>
            </a:r>
          </a:p>
          <a:p>
            <a:endParaRPr lang="en-US" sz="1400" dirty="0"/>
          </a:p>
          <a:p>
            <a:r>
              <a:rPr lang="en-US" sz="1400" dirty="0"/>
              <a:t>We are now going to see that we can write the links in a slightly different way, which will be useful for us to make links between the pages of our site.</a:t>
            </a:r>
          </a:p>
          <a:p>
            <a:endParaRPr lang="en-US" sz="1400" dirty="0"/>
          </a:p>
          <a:p>
            <a:r>
              <a:rPr lang="en-US" sz="1600" b="1" dirty="0"/>
              <a:t>2. Create a hyperlink from one page to another on your site</a:t>
            </a:r>
          </a:p>
          <a:p>
            <a:endParaRPr lang="en-US" sz="1600" b="1" dirty="0"/>
          </a:p>
          <a:p>
            <a:r>
              <a:rPr lang="en-US" sz="1400" dirty="0"/>
              <a:t>Remember: at the moment we don't have a URL available because the site is not yet online. We will therefore create links between our pages using their name, and indicating their tree structure in our local folder.</a:t>
            </a:r>
          </a:p>
          <a:p>
            <a:endParaRPr lang="en-US" sz="1400" dirty="0"/>
          </a:p>
          <a:p>
            <a:r>
              <a:rPr lang="en-US" sz="1400" dirty="0"/>
              <a:t>This type of hyperlink is called a  </a:t>
            </a:r>
            <a:r>
              <a:rPr lang="en-US" sz="1400" b="1" dirty="0"/>
              <a:t>relative link  </a:t>
            </a:r>
            <a:r>
              <a:rPr lang="en-US" sz="1400" dirty="0"/>
              <a:t>: it indicates where to find our HTML file.</a:t>
            </a:r>
          </a:p>
          <a:p>
            <a:endParaRPr lang="en-US" sz="1400" dirty="0"/>
          </a:p>
          <a:p>
            <a:r>
              <a:rPr lang="en-US" sz="1400" b="1" dirty="0"/>
              <a:t>Case n°1: the two pages are located in the same local folder</a:t>
            </a:r>
          </a:p>
          <a:p>
            <a:r>
              <a:rPr lang="en-US" sz="1400" dirty="0"/>
              <a:t>If the pages are in the same folder, all you have to do is write as the target of the hypertext link the name of the file to which you want to lead, for example the file named  </a:t>
            </a:r>
            <a:r>
              <a:rPr lang="en-US" sz="1400" b="1" dirty="0"/>
              <a:t>page2.html.</a:t>
            </a:r>
          </a:p>
          <a:p>
            <a:endParaRPr lang="en-US" sz="1400" dirty="0"/>
          </a:p>
          <a:p>
            <a:r>
              <a:rPr lang="en-US" sz="1400" dirty="0"/>
              <a:t>If we want to go from page 1 to page 2, here is what we will write in the file </a:t>
            </a:r>
            <a:r>
              <a:rPr lang="en-US" sz="1400" b="1" dirty="0"/>
              <a:t>page1.html </a:t>
            </a:r>
            <a:r>
              <a:rPr lang="en-US" sz="1400" dirty="0"/>
              <a:t> :</a:t>
            </a:r>
            <a:endParaRPr lang="fr-FR" sz="1400" dirty="0"/>
          </a:p>
        </p:txBody>
      </p:sp>
      <p:sp>
        <p:nvSpPr>
          <p:cNvPr id="13" name="Rectangle 12"/>
          <p:cNvSpPr/>
          <p:nvPr/>
        </p:nvSpPr>
        <p:spPr>
          <a:xfrm>
            <a:off x="6293456" y="6221029"/>
            <a:ext cx="6096000" cy="307777"/>
          </a:xfrm>
          <a:prstGeom prst="rect">
            <a:avLst/>
          </a:prstGeom>
        </p:spPr>
        <p:txBody>
          <a:bodyPr>
            <a:spAutoFit/>
          </a:bodyPr>
          <a:lstStyle/>
          <a:p>
            <a:r>
              <a:rPr lang="fr-FR" sz="1400" dirty="0"/>
              <a:t>&lt;</a:t>
            </a:r>
            <a:r>
              <a:rPr lang="fr-FR" sz="1400" dirty="0">
                <a:solidFill>
                  <a:srgbClr val="FF0000"/>
                </a:solidFill>
              </a:rPr>
              <a:t>a</a:t>
            </a:r>
            <a:r>
              <a:rPr lang="fr-FR" sz="1400" dirty="0"/>
              <a:t> </a:t>
            </a:r>
            <a:r>
              <a:rPr lang="fr-FR" sz="1400" dirty="0" err="1">
                <a:solidFill>
                  <a:srgbClr val="00B050"/>
                </a:solidFill>
              </a:rPr>
              <a:t>href</a:t>
            </a:r>
            <a:r>
              <a:rPr lang="fr-FR" sz="1400" dirty="0"/>
              <a:t>=</a:t>
            </a:r>
            <a:r>
              <a:rPr lang="fr-FR" sz="1400" dirty="0">
                <a:solidFill>
                  <a:srgbClr val="FFC000"/>
                </a:solidFill>
              </a:rPr>
              <a:t>"page2.html"</a:t>
            </a:r>
            <a:r>
              <a:rPr lang="fr-FR" sz="1400" dirty="0"/>
              <a:t>&gt;Page 2&lt;/</a:t>
            </a:r>
            <a:r>
              <a:rPr lang="fr-FR" sz="1400" dirty="0">
                <a:solidFill>
                  <a:srgbClr val="FF0000"/>
                </a:solidFill>
              </a:rPr>
              <a:t>a</a:t>
            </a:r>
            <a:r>
              <a:rPr lang="fr-FR" sz="1400" dirty="0"/>
              <a:t>&gt;</a:t>
            </a:r>
          </a:p>
        </p:txBody>
      </p:sp>
    </p:spTree>
    <p:extLst>
      <p:ext uri="{BB962C8B-B14F-4D97-AF65-F5344CB8AC3E}">
        <p14:creationId xmlns:p14="http://schemas.microsoft.com/office/powerpoint/2010/main" val="58397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477" y="255933"/>
            <a:ext cx="5209591" cy="2246769"/>
          </a:xfrm>
          <a:prstGeom prst="rect">
            <a:avLst/>
          </a:prstGeom>
        </p:spPr>
        <p:txBody>
          <a:bodyPr wrap="square">
            <a:spAutoFit/>
          </a:bodyPr>
          <a:lstStyle/>
          <a:p>
            <a:r>
              <a:rPr lang="en-US" sz="1400" dirty="0"/>
              <a:t>But what to do if you want to create a page 3 file and move it to a `/content` folder: how to indicate the relative path?</a:t>
            </a:r>
          </a:p>
          <a:p>
            <a:endParaRPr lang="en-US" sz="1400" dirty="0"/>
          </a:p>
          <a:p>
            <a:r>
              <a:rPr lang="en-US" sz="1400" dirty="0"/>
              <a:t>Precisely, the answer is in the question: by indicating the way!</a:t>
            </a:r>
          </a:p>
          <a:p>
            <a:endParaRPr lang="en-US" sz="1400" dirty="0"/>
          </a:p>
          <a:p>
            <a:r>
              <a:rPr lang="en-US" sz="1400" b="1" dirty="0"/>
              <a:t>Case n°2: the two pages are located in two different local folders</a:t>
            </a:r>
          </a:p>
          <a:p>
            <a:r>
              <a:rPr lang="en-US" sz="1400" dirty="0"/>
              <a:t>If we want to create a page 3 file and move it to another folder, for example a   /content , we will therefore indicate the path to follow to find this file:</a:t>
            </a:r>
            <a:endParaRPr lang="fr-FR" sz="1400" dirty="0"/>
          </a:p>
        </p:txBody>
      </p:sp>
      <p:sp>
        <p:nvSpPr>
          <p:cNvPr id="5" name="Rectangle 4"/>
          <p:cNvSpPr/>
          <p:nvPr/>
        </p:nvSpPr>
        <p:spPr>
          <a:xfrm>
            <a:off x="267477" y="2610082"/>
            <a:ext cx="6096000" cy="307777"/>
          </a:xfrm>
          <a:prstGeom prst="rect">
            <a:avLst/>
          </a:prstGeom>
        </p:spPr>
        <p:txBody>
          <a:bodyPr>
            <a:spAutoFit/>
          </a:bodyPr>
          <a:lstStyle/>
          <a:p>
            <a:r>
              <a:rPr lang="fr-FR" sz="1400" dirty="0"/>
              <a:t>&lt;</a:t>
            </a:r>
            <a:r>
              <a:rPr lang="fr-FR" sz="1400" dirty="0">
                <a:solidFill>
                  <a:srgbClr val="FF0000"/>
                </a:solidFill>
              </a:rPr>
              <a:t>a</a:t>
            </a:r>
            <a:r>
              <a:rPr lang="fr-FR" sz="1400" dirty="0"/>
              <a:t> </a:t>
            </a:r>
            <a:r>
              <a:rPr lang="fr-FR" sz="1400" dirty="0" err="1">
                <a:solidFill>
                  <a:srgbClr val="00B050"/>
                </a:solidFill>
              </a:rPr>
              <a:t>href</a:t>
            </a:r>
            <a:r>
              <a:rPr lang="fr-FR" sz="1400" dirty="0"/>
              <a:t>=</a:t>
            </a:r>
            <a:r>
              <a:rPr lang="fr-FR" sz="1400" dirty="0">
                <a:solidFill>
                  <a:srgbClr val="FFC000"/>
                </a:solidFill>
              </a:rPr>
              <a:t>" content/page3.html"</a:t>
            </a:r>
            <a:r>
              <a:rPr lang="fr-FR" sz="1400" dirty="0"/>
              <a:t>&gt;Page 3&lt;/</a:t>
            </a:r>
            <a:r>
              <a:rPr lang="fr-FR" sz="1400" dirty="0">
                <a:solidFill>
                  <a:srgbClr val="FF0000"/>
                </a:solidFill>
              </a:rPr>
              <a:t>a</a:t>
            </a:r>
            <a:r>
              <a:rPr lang="fr-FR" sz="1400" dirty="0"/>
              <a:t>&gt;</a:t>
            </a:r>
          </a:p>
        </p:txBody>
      </p:sp>
      <p:sp>
        <p:nvSpPr>
          <p:cNvPr id="6" name="Rectangle 5"/>
          <p:cNvSpPr/>
          <p:nvPr/>
        </p:nvSpPr>
        <p:spPr>
          <a:xfrm>
            <a:off x="267477" y="2917859"/>
            <a:ext cx="4543360" cy="307777"/>
          </a:xfrm>
          <a:prstGeom prst="rect">
            <a:avLst/>
          </a:prstGeom>
        </p:spPr>
        <p:txBody>
          <a:bodyPr wrap="none">
            <a:spAutoFit/>
          </a:bodyPr>
          <a:lstStyle/>
          <a:p>
            <a:r>
              <a:rPr lang="en-US" sz="1400" dirty="0"/>
              <a:t>And if there are several subfolders, we will write this:</a:t>
            </a:r>
            <a:endParaRPr lang="fr-FR" sz="1400" dirty="0"/>
          </a:p>
        </p:txBody>
      </p:sp>
      <p:sp>
        <p:nvSpPr>
          <p:cNvPr id="7" name="Rectangle 6"/>
          <p:cNvSpPr/>
          <p:nvPr/>
        </p:nvSpPr>
        <p:spPr>
          <a:xfrm>
            <a:off x="267477" y="3227745"/>
            <a:ext cx="6096000" cy="307777"/>
          </a:xfrm>
          <a:prstGeom prst="rect">
            <a:avLst/>
          </a:prstGeom>
        </p:spPr>
        <p:txBody>
          <a:bodyPr>
            <a:spAutoFit/>
          </a:bodyPr>
          <a:lstStyle/>
          <a:p>
            <a:r>
              <a:rPr lang="fr-FR" sz="1400" dirty="0"/>
              <a:t>&lt;</a:t>
            </a:r>
            <a:r>
              <a:rPr lang="fr-FR" sz="1400" dirty="0">
                <a:solidFill>
                  <a:srgbClr val="FF0000"/>
                </a:solidFill>
              </a:rPr>
              <a:t>a</a:t>
            </a:r>
            <a:r>
              <a:rPr lang="fr-FR" sz="1400" dirty="0"/>
              <a:t> </a:t>
            </a:r>
            <a:r>
              <a:rPr lang="fr-FR" sz="1400" dirty="0" err="1">
                <a:solidFill>
                  <a:srgbClr val="00B050"/>
                </a:solidFill>
              </a:rPr>
              <a:t>href</a:t>
            </a:r>
            <a:r>
              <a:rPr lang="fr-FR" sz="1400" dirty="0"/>
              <a:t>=</a:t>
            </a:r>
            <a:r>
              <a:rPr lang="fr-FR" sz="1400" dirty="0">
                <a:solidFill>
                  <a:srgbClr val="FFC000"/>
                </a:solidFill>
              </a:rPr>
              <a:t>" content/</a:t>
            </a:r>
            <a:r>
              <a:rPr lang="fr-FR" sz="1400" dirty="0" err="1">
                <a:solidFill>
                  <a:srgbClr val="FFC000"/>
                </a:solidFill>
              </a:rPr>
              <a:t>otherfolder</a:t>
            </a:r>
            <a:r>
              <a:rPr lang="fr-FR" sz="1400" dirty="0">
                <a:solidFill>
                  <a:srgbClr val="FFC000"/>
                </a:solidFill>
              </a:rPr>
              <a:t>/page3.html"</a:t>
            </a:r>
            <a:r>
              <a:rPr lang="fr-FR" sz="1400" dirty="0"/>
              <a:t>&gt;Page 3&lt;/</a:t>
            </a:r>
            <a:r>
              <a:rPr lang="fr-FR" sz="1400" dirty="0">
                <a:solidFill>
                  <a:srgbClr val="FF0000"/>
                </a:solidFill>
              </a:rPr>
              <a:t>a</a:t>
            </a:r>
            <a:r>
              <a:rPr lang="fr-FR" sz="1400" dirty="0"/>
              <a:t>&gt;</a:t>
            </a:r>
          </a:p>
        </p:txBody>
      </p:sp>
      <p:sp>
        <p:nvSpPr>
          <p:cNvPr id="8" name="Rectangle 7"/>
          <p:cNvSpPr/>
          <p:nvPr/>
        </p:nvSpPr>
        <p:spPr>
          <a:xfrm>
            <a:off x="267477" y="3651389"/>
            <a:ext cx="5050970" cy="1169551"/>
          </a:xfrm>
          <a:prstGeom prst="rect">
            <a:avLst/>
          </a:prstGeom>
        </p:spPr>
        <p:txBody>
          <a:bodyPr wrap="square">
            <a:spAutoFit/>
          </a:bodyPr>
          <a:lstStyle/>
          <a:p>
            <a:r>
              <a:rPr lang="en-US" sz="1400" dirty="0"/>
              <a:t>And if the file is not in a sub-folder, but in a “parent” folder, what do we do?</a:t>
            </a:r>
          </a:p>
          <a:p>
            <a:endParaRPr lang="en-US" sz="1400" dirty="0"/>
          </a:p>
          <a:p>
            <a:r>
              <a:rPr lang="en-US" sz="1400" dirty="0"/>
              <a:t>If your target file is placed in a folder that is “higher” in the tree structure, you must write a colon   </a:t>
            </a:r>
            <a:r>
              <a:rPr lang="en-US" sz="1400" b="1" dirty="0"/>
              <a:t>..</a:t>
            </a:r>
            <a:r>
              <a:rPr lang="en-US" sz="1400" dirty="0"/>
              <a:t>  , like this:</a:t>
            </a:r>
            <a:endParaRPr lang="fr-FR" sz="1400" dirty="0"/>
          </a:p>
        </p:txBody>
      </p:sp>
      <p:sp>
        <p:nvSpPr>
          <p:cNvPr id="9" name="Rectangle 8"/>
          <p:cNvSpPr/>
          <p:nvPr/>
        </p:nvSpPr>
        <p:spPr>
          <a:xfrm>
            <a:off x="267477" y="4820940"/>
            <a:ext cx="6096000" cy="307777"/>
          </a:xfrm>
          <a:prstGeom prst="rect">
            <a:avLst/>
          </a:prstGeom>
        </p:spPr>
        <p:txBody>
          <a:bodyPr>
            <a:spAutoFit/>
          </a:bodyPr>
          <a:lstStyle/>
          <a:p>
            <a:r>
              <a:rPr lang="fr-FR" sz="1400" dirty="0"/>
              <a:t>&lt;</a:t>
            </a:r>
            <a:r>
              <a:rPr lang="fr-FR" sz="1400" dirty="0">
                <a:solidFill>
                  <a:srgbClr val="FF0000"/>
                </a:solidFill>
              </a:rPr>
              <a:t>a</a:t>
            </a:r>
            <a:r>
              <a:rPr lang="fr-FR" sz="1400" dirty="0"/>
              <a:t> </a:t>
            </a:r>
            <a:r>
              <a:rPr lang="fr-FR" sz="1400" dirty="0" err="1">
                <a:solidFill>
                  <a:srgbClr val="00B050"/>
                </a:solidFill>
              </a:rPr>
              <a:t>href</a:t>
            </a:r>
            <a:r>
              <a:rPr lang="fr-FR" sz="1400" dirty="0"/>
              <a:t>=</a:t>
            </a:r>
            <a:r>
              <a:rPr lang="fr-FR" sz="1400" dirty="0">
                <a:solidFill>
                  <a:srgbClr val="FFC000"/>
                </a:solidFill>
              </a:rPr>
              <a:t>" ../page3.html"</a:t>
            </a:r>
            <a:r>
              <a:rPr lang="fr-FR" sz="1400" dirty="0"/>
              <a:t>&gt;Page 3&lt;/</a:t>
            </a:r>
            <a:r>
              <a:rPr lang="fr-FR" sz="1400" dirty="0">
                <a:solidFill>
                  <a:srgbClr val="FF0000"/>
                </a:solidFill>
              </a:rPr>
              <a:t>a</a:t>
            </a:r>
            <a:r>
              <a:rPr lang="fr-FR" sz="1400" dirty="0"/>
              <a:t>&gt;</a:t>
            </a:r>
          </a:p>
        </p:txBody>
      </p:sp>
      <p:sp>
        <p:nvSpPr>
          <p:cNvPr id="10" name="Rectangle 9"/>
          <p:cNvSpPr/>
          <p:nvPr/>
        </p:nvSpPr>
        <p:spPr>
          <a:xfrm>
            <a:off x="275542" y="5222424"/>
            <a:ext cx="5425462" cy="646331"/>
          </a:xfrm>
          <a:prstGeom prst="rect">
            <a:avLst/>
          </a:prstGeom>
        </p:spPr>
        <p:txBody>
          <a:bodyPr wrap="square">
            <a:spAutoFit/>
          </a:bodyPr>
          <a:lstStyle/>
          <a:p>
            <a:r>
              <a:rPr lang="en-US" b="1" dirty="0"/>
              <a:t>B- Create an anchor with the attributes   id  and  </a:t>
            </a:r>
            <a:r>
              <a:rPr lang="en-US" b="1" dirty="0" err="1"/>
              <a:t>href</a:t>
            </a:r>
            <a:endParaRPr lang="fr-FR" b="1" dirty="0"/>
          </a:p>
        </p:txBody>
      </p:sp>
      <p:pic>
        <p:nvPicPr>
          <p:cNvPr id="11" name="Image 10"/>
          <p:cNvPicPr>
            <a:picLocks noChangeAspect="1"/>
          </p:cNvPicPr>
          <p:nvPr/>
        </p:nvPicPr>
        <p:blipFill>
          <a:blip r:embed="rId2"/>
          <a:stretch>
            <a:fillRect/>
          </a:stretch>
        </p:blipFill>
        <p:spPr>
          <a:xfrm>
            <a:off x="6027575" y="349355"/>
            <a:ext cx="5924703" cy="1152874"/>
          </a:xfrm>
          <a:prstGeom prst="rect">
            <a:avLst/>
          </a:prstGeom>
        </p:spPr>
      </p:pic>
      <p:sp>
        <p:nvSpPr>
          <p:cNvPr id="12" name="Rectangle 11"/>
          <p:cNvSpPr/>
          <p:nvPr/>
        </p:nvSpPr>
        <p:spPr>
          <a:xfrm>
            <a:off x="6027575" y="1817851"/>
            <a:ext cx="5924703" cy="1384995"/>
          </a:xfrm>
          <a:prstGeom prst="rect">
            <a:avLst/>
          </a:prstGeom>
        </p:spPr>
        <p:txBody>
          <a:bodyPr wrap="square">
            <a:spAutoFit/>
          </a:bodyPr>
          <a:lstStyle/>
          <a:p>
            <a:r>
              <a:rPr lang="en-US" sz="1400" dirty="0"/>
              <a:t>To create an anchor, simply add the attribute   </a:t>
            </a:r>
            <a:r>
              <a:rPr lang="en-US" sz="1400" b="1" dirty="0"/>
              <a:t>id</a:t>
            </a:r>
            <a:r>
              <a:rPr lang="en-US" sz="1400" dirty="0"/>
              <a:t>  to a tag which will then serve as a marker. It can be any tag, a title tag for example. Let's see how:</a:t>
            </a:r>
          </a:p>
          <a:p>
            <a:endParaRPr lang="en-US" sz="1400" dirty="0"/>
          </a:p>
          <a:p>
            <a:r>
              <a:rPr lang="en-US" sz="1400" dirty="0"/>
              <a:t>The first step is to add the attribute   </a:t>
            </a:r>
            <a:r>
              <a:rPr lang="en-US" sz="1400" b="1" dirty="0"/>
              <a:t>id</a:t>
            </a:r>
            <a:r>
              <a:rPr lang="en-US" sz="1400" dirty="0"/>
              <a:t> followed by  </a:t>
            </a:r>
            <a:r>
              <a:rPr lang="en-US" sz="1400" b="1" dirty="0"/>
              <a:t>=</a:t>
            </a:r>
            <a:r>
              <a:rPr lang="en-US" sz="1400" dirty="0"/>
              <a:t>  to give a name to the anchor between   </a:t>
            </a:r>
            <a:r>
              <a:rPr lang="en-US" sz="1400" b="1" dirty="0"/>
              <a:t>" "</a:t>
            </a:r>
            <a:r>
              <a:rPr lang="en-US" sz="1400" dirty="0"/>
              <a:t> :</a:t>
            </a:r>
            <a:endParaRPr lang="fr-FR" sz="1400" dirty="0"/>
          </a:p>
        </p:txBody>
      </p:sp>
      <p:sp>
        <p:nvSpPr>
          <p:cNvPr id="13" name="Rectangle 12"/>
          <p:cNvSpPr/>
          <p:nvPr/>
        </p:nvSpPr>
        <p:spPr>
          <a:xfrm>
            <a:off x="6096000" y="3144623"/>
            <a:ext cx="6096000" cy="307777"/>
          </a:xfrm>
          <a:prstGeom prst="rect">
            <a:avLst/>
          </a:prstGeom>
        </p:spPr>
        <p:txBody>
          <a:bodyPr>
            <a:spAutoFit/>
          </a:bodyPr>
          <a:lstStyle/>
          <a:p>
            <a:r>
              <a:rPr lang="fr-FR" sz="1400" dirty="0"/>
              <a:t>&lt;</a:t>
            </a:r>
            <a:r>
              <a:rPr lang="fr-FR" sz="1400" dirty="0">
                <a:solidFill>
                  <a:srgbClr val="FF0000"/>
                </a:solidFill>
              </a:rPr>
              <a:t>h2</a:t>
            </a:r>
            <a:r>
              <a:rPr lang="fr-FR" sz="1400" dirty="0"/>
              <a:t> </a:t>
            </a:r>
            <a:r>
              <a:rPr lang="fr-FR" sz="1400" dirty="0">
                <a:solidFill>
                  <a:srgbClr val="00B050"/>
                </a:solidFill>
              </a:rPr>
              <a:t>id</a:t>
            </a:r>
            <a:r>
              <a:rPr lang="fr-FR" sz="1400" dirty="0"/>
              <a:t>=</a:t>
            </a:r>
            <a:r>
              <a:rPr lang="fr-FR" sz="1400" dirty="0">
                <a:solidFill>
                  <a:srgbClr val="FFC000"/>
                </a:solidFill>
              </a:rPr>
              <a:t>"</a:t>
            </a:r>
            <a:r>
              <a:rPr lang="fr-FR" sz="1400" dirty="0" err="1">
                <a:solidFill>
                  <a:srgbClr val="FFC000"/>
                </a:solidFill>
              </a:rPr>
              <a:t>mon_anchor</a:t>
            </a:r>
            <a:r>
              <a:rPr lang="fr-FR" sz="1400" dirty="0">
                <a:solidFill>
                  <a:srgbClr val="FFC000"/>
                </a:solidFill>
              </a:rPr>
              <a:t>"</a:t>
            </a:r>
            <a:r>
              <a:rPr lang="fr-FR" sz="1400" dirty="0"/>
              <a:t>&gt;</a:t>
            </a:r>
            <a:r>
              <a:rPr lang="fr-FR" sz="1400" dirty="0" err="1"/>
              <a:t>Title</a:t>
            </a:r>
            <a:r>
              <a:rPr lang="fr-FR" sz="1400" dirty="0"/>
              <a:t>&lt;/</a:t>
            </a:r>
            <a:r>
              <a:rPr lang="fr-FR" sz="1400" dirty="0">
                <a:solidFill>
                  <a:srgbClr val="FF0000"/>
                </a:solidFill>
              </a:rPr>
              <a:t>h2</a:t>
            </a:r>
            <a:r>
              <a:rPr lang="fr-FR" sz="1400" dirty="0"/>
              <a:t>&gt;</a:t>
            </a:r>
          </a:p>
        </p:txBody>
      </p:sp>
      <p:sp>
        <p:nvSpPr>
          <p:cNvPr id="14" name="Rectangle 13"/>
          <p:cNvSpPr/>
          <p:nvPr/>
        </p:nvSpPr>
        <p:spPr>
          <a:xfrm>
            <a:off x="6096000" y="3452400"/>
            <a:ext cx="5856278" cy="954107"/>
          </a:xfrm>
          <a:prstGeom prst="rect">
            <a:avLst/>
          </a:prstGeom>
        </p:spPr>
        <p:txBody>
          <a:bodyPr wrap="square">
            <a:spAutoFit/>
          </a:bodyPr>
          <a:lstStyle/>
          <a:p>
            <a:pPr algn="just"/>
            <a:r>
              <a:rPr lang="en-US" sz="1400" dirty="0"/>
              <a:t>The attribute   id  is used to give a “unique” name to a tag, to use it as a reference. And, believe me, you haven't finished hearing about this attribute. Here, we use it to make a link to an anchor but, in CSS, it could be useful for us to locate a precise tag, you will see.</a:t>
            </a:r>
            <a:endParaRPr lang="fr-FR" sz="1400" dirty="0"/>
          </a:p>
        </p:txBody>
      </p:sp>
      <p:pic>
        <p:nvPicPr>
          <p:cNvPr id="15" name="Image 14"/>
          <p:cNvPicPr>
            <a:picLocks noChangeAspect="1"/>
          </p:cNvPicPr>
          <p:nvPr/>
        </p:nvPicPr>
        <p:blipFill>
          <a:blip r:embed="rId3"/>
          <a:stretch>
            <a:fillRect/>
          </a:stretch>
        </p:blipFill>
        <p:spPr>
          <a:xfrm>
            <a:off x="6204856" y="4533517"/>
            <a:ext cx="5233502" cy="598320"/>
          </a:xfrm>
          <a:prstGeom prst="rect">
            <a:avLst/>
          </a:prstGeom>
        </p:spPr>
      </p:pic>
      <p:sp>
        <p:nvSpPr>
          <p:cNvPr id="16" name="Rectangle 15"/>
          <p:cNvSpPr/>
          <p:nvPr/>
        </p:nvSpPr>
        <p:spPr>
          <a:xfrm>
            <a:off x="6096000" y="5222424"/>
            <a:ext cx="5987144" cy="1169551"/>
          </a:xfrm>
          <a:prstGeom prst="rect">
            <a:avLst/>
          </a:prstGeom>
        </p:spPr>
        <p:txBody>
          <a:bodyPr wrap="square">
            <a:spAutoFit/>
          </a:bodyPr>
          <a:lstStyle/>
          <a:p>
            <a:r>
              <a:rPr lang="en-US" sz="1400" dirty="0"/>
              <a:t>The second step is to indicate where the anchor is located. The method to do so varies depending on whether:</a:t>
            </a:r>
          </a:p>
          <a:p>
            <a:endParaRPr lang="en-US" sz="1400" dirty="0"/>
          </a:p>
          <a:p>
            <a:pPr marL="800100" lvl="1" indent="-342900">
              <a:buFont typeface="+mj-lt"/>
              <a:buAutoNum type="arabicPeriod"/>
            </a:pPr>
            <a:r>
              <a:rPr lang="en-US" sz="1400" dirty="0"/>
              <a:t>the anchor is lower on the same page</a:t>
            </a:r>
          </a:p>
          <a:p>
            <a:pPr marL="800100" lvl="1" indent="-342900">
              <a:buFont typeface="+mj-lt"/>
              <a:buAutoNum type="arabicPeriod"/>
            </a:pPr>
            <a:r>
              <a:rPr lang="en-US" sz="1400" dirty="0"/>
              <a:t>the anchor is located on another page</a:t>
            </a:r>
            <a:endParaRPr lang="fr-FR" sz="1400" dirty="0"/>
          </a:p>
        </p:txBody>
      </p:sp>
      <p:sp>
        <p:nvSpPr>
          <p:cNvPr id="18" name="Rectangle 17">
            <a:hlinkClick r:id="rId4"/>
          </p:cNvPr>
          <p:cNvSpPr/>
          <p:nvPr/>
        </p:nvSpPr>
        <p:spPr>
          <a:xfrm>
            <a:off x="6027575" y="1567527"/>
            <a:ext cx="1813766" cy="307777"/>
          </a:xfrm>
          <a:prstGeom prst="rect">
            <a:avLst/>
          </a:prstGeom>
        </p:spPr>
        <p:txBody>
          <a:bodyPr wrap="none">
            <a:spAutoFit/>
          </a:bodyPr>
          <a:lstStyle/>
          <a:p>
            <a:r>
              <a:rPr lang="fr-FR" sz="1400" dirty="0">
                <a:hlinkClick r:id="rId4"/>
              </a:rPr>
              <a:t>«one page» </a:t>
            </a:r>
            <a:r>
              <a:rPr lang="fr-FR" sz="1400" dirty="0" err="1">
                <a:hlinkClick r:id="rId4"/>
              </a:rPr>
              <a:t>website</a:t>
            </a:r>
            <a:endParaRPr lang="fr-FR" sz="1400" dirty="0"/>
          </a:p>
        </p:txBody>
      </p:sp>
    </p:spTree>
    <p:extLst>
      <p:ext uri="{BB962C8B-B14F-4D97-AF65-F5344CB8AC3E}">
        <p14:creationId xmlns:p14="http://schemas.microsoft.com/office/powerpoint/2010/main" val="1730571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154" y="169612"/>
            <a:ext cx="5629469" cy="769441"/>
          </a:xfrm>
          <a:prstGeom prst="rect">
            <a:avLst/>
          </a:prstGeom>
        </p:spPr>
        <p:txBody>
          <a:bodyPr wrap="square">
            <a:spAutoFit/>
          </a:bodyPr>
          <a:lstStyle/>
          <a:p>
            <a:r>
              <a:rPr lang="en-US" sz="1600" b="1" dirty="0"/>
              <a:t>Case n°1: the anchor is lower on the same page</a:t>
            </a:r>
          </a:p>
          <a:p>
            <a:r>
              <a:rPr lang="en-US" sz="1400" dirty="0"/>
              <a:t>In this first case, we create a link with the attribute  </a:t>
            </a:r>
            <a:r>
              <a:rPr lang="en-US" sz="1400" b="1" dirty="0" err="1"/>
              <a:t>href</a:t>
            </a:r>
            <a:r>
              <a:rPr lang="en-US" sz="1400" dirty="0"/>
              <a:t>  (it contains a hash  </a:t>
            </a:r>
            <a:r>
              <a:rPr lang="en-US" sz="1400" b="1" dirty="0"/>
              <a:t>#</a:t>
            </a:r>
            <a:r>
              <a:rPr lang="en-US" sz="1400" dirty="0"/>
              <a:t>  followed by the name of the anchor):</a:t>
            </a:r>
            <a:endParaRPr lang="fr-FR" sz="1400" dirty="0"/>
          </a:p>
        </p:txBody>
      </p:sp>
      <p:sp>
        <p:nvSpPr>
          <p:cNvPr id="5" name="Rectangle 4"/>
          <p:cNvSpPr/>
          <p:nvPr/>
        </p:nvSpPr>
        <p:spPr>
          <a:xfrm>
            <a:off x="230155" y="845747"/>
            <a:ext cx="6096000" cy="369332"/>
          </a:xfrm>
          <a:prstGeom prst="rect">
            <a:avLst/>
          </a:prstGeom>
        </p:spPr>
        <p:txBody>
          <a:bodyPr>
            <a:spAutoFit/>
          </a:bodyPr>
          <a:lstStyle/>
          <a:p>
            <a:r>
              <a:rPr lang="fr-FR" sz="1400" dirty="0"/>
              <a:t>&lt;</a:t>
            </a:r>
            <a:r>
              <a:rPr lang="fr-FR" sz="1400" dirty="0">
                <a:solidFill>
                  <a:srgbClr val="FF0000"/>
                </a:solidFill>
              </a:rPr>
              <a:t>a</a:t>
            </a:r>
            <a:r>
              <a:rPr lang="fr-FR" sz="1400" dirty="0"/>
              <a:t> </a:t>
            </a:r>
            <a:r>
              <a:rPr lang="fr-FR" sz="1400" dirty="0" err="1">
                <a:solidFill>
                  <a:srgbClr val="00B050"/>
                </a:solidFill>
              </a:rPr>
              <a:t>href</a:t>
            </a:r>
            <a:r>
              <a:rPr lang="fr-FR" sz="1400" dirty="0"/>
              <a:t>=</a:t>
            </a:r>
            <a:r>
              <a:rPr lang="fr-FR" sz="1400" dirty="0">
                <a:solidFill>
                  <a:srgbClr val="FFC000"/>
                </a:solidFill>
              </a:rPr>
              <a:t>" #</a:t>
            </a:r>
            <a:r>
              <a:rPr lang="fr-FR" sz="1400" dirty="0" err="1">
                <a:solidFill>
                  <a:srgbClr val="FFC000"/>
                </a:solidFill>
              </a:rPr>
              <a:t>mon_anchor</a:t>
            </a:r>
            <a:r>
              <a:rPr lang="fr-FR" sz="1400" dirty="0">
                <a:solidFill>
                  <a:srgbClr val="FFC000"/>
                </a:solidFill>
              </a:rPr>
              <a:t> "</a:t>
            </a:r>
            <a:r>
              <a:rPr lang="fr-FR" sz="1400" dirty="0"/>
              <a:t>&gt;</a:t>
            </a:r>
            <a:r>
              <a:rPr lang="fr-FR" dirty="0"/>
              <a:t> </a:t>
            </a:r>
            <a:r>
              <a:rPr lang="fr-FR" sz="1400" dirty="0"/>
              <a:t>Go </a:t>
            </a:r>
            <a:r>
              <a:rPr lang="fr-FR" sz="1400" dirty="0" err="1"/>
              <a:t>towards</a:t>
            </a:r>
            <a:r>
              <a:rPr lang="fr-FR" sz="1400" dirty="0"/>
              <a:t> the </a:t>
            </a:r>
            <a:r>
              <a:rPr lang="fr-FR" sz="1400" dirty="0" err="1"/>
              <a:t>anchor</a:t>
            </a:r>
            <a:r>
              <a:rPr lang="fr-FR" sz="1400" dirty="0"/>
              <a:t> &lt;/</a:t>
            </a:r>
            <a:r>
              <a:rPr lang="fr-FR" sz="1400" dirty="0">
                <a:solidFill>
                  <a:srgbClr val="FF0000"/>
                </a:solidFill>
              </a:rPr>
              <a:t>a</a:t>
            </a:r>
            <a:r>
              <a:rPr lang="fr-FR" sz="1400" dirty="0"/>
              <a:t>&gt;</a:t>
            </a:r>
          </a:p>
        </p:txBody>
      </p:sp>
      <p:sp>
        <p:nvSpPr>
          <p:cNvPr id="6" name="Rectangle 5"/>
          <p:cNvSpPr/>
          <p:nvPr/>
        </p:nvSpPr>
        <p:spPr>
          <a:xfrm>
            <a:off x="230154" y="1307411"/>
            <a:ext cx="5368213" cy="523220"/>
          </a:xfrm>
          <a:prstGeom prst="rect">
            <a:avLst/>
          </a:prstGeom>
        </p:spPr>
        <p:txBody>
          <a:bodyPr wrap="square">
            <a:spAutoFit/>
          </a:bodyPr>
          <a:lstStyle/>
          <a:p>
            <a:r>
              <a:rPr lang="en-US" sz="1400" dirty="0"/>
              <a:t>Here is an example of a page with a lot of text and using anchors:</a:t>
            </a:r>
            <a:endParaRPr lang="fr-FR" sz="1400" dirty="0"/>
          </a:p>
        </p:txBody>
      </p:sp>
      <p:pic>
        <p:nvPicPr>
          <p:cNvPr id="7" name="Image 6"/>
          <p:cNvPicPr>
            <a:picLocks noChangeAspect="1"/>
          </p:cNvPicPr>
          <p:nvPr/>
        </p:nvPicPr>
        <p:blipFill>
          <a:blip r:embed="rId2"/>
          <a:stretch>
            <a:fillRect/>
          </a:stretch>
        </p:blipFill>
        <p:spPr>
          <a:xfrm>
            <a:off x="344845" y="1922964"/>
            <a:ext cx="4292469" cy="2854632"/>
          </a:xfrm>
          <a:prstGeom prst="rect">
            <a:avLst/>
          </a:prstGeom>
        </p:spPr>
      </p:pic>
      <p:sp>
        <p:nvSpPr>
          <p:cNvPr id="8" name="Rectangle 7"/>
          <p:cNvSpPr/>
          <p:nvPr/>
        </p:nvSpPr>
        <p:spPr>
          <a:xfrm>
            <a:off x="344845" y="4869929"/>
            <a:ext cx="3028586" cy="307777"/>
          </a:xfrm>
          <a:prstGeom prst="rect">
            <a:avLst/>
          </a:prstGeom>
        </p:spPr>
        <p:txBody>
          <a:bodyPr wrap="none">
            <a:spAutoFit/>
          </a:bodyPr>
          <a:lstStyle/>
          <a:p>
            <a:r>
              <a:rPr lang="en-US" sz="1400" dirty="0">
                <a:hlinkClick r:id="rId3" action="ppaction://hlinkfile"/>
              </a:rPr>
              <a:t>Test to see with the </a:t>
            </a:r>
            <a:r>
              <a:rPr lang="en-US" sz="1400" dirty="0" err="1">
                <a:hlinkClick r:id="rId3" action="ppaction://hlinkfile"/>
              </a:rPr>
              <a:t>CodePen</a:t>
            </a:r>
            <a:r>
              <a:rPr lang="en-US" sz="1400" dirty="0">
                <a:hlinkClick r:id="rId3" action="ppaction://hlinkfile"/>
              </a:rPr>
              <a:t> P1C5</a:t>
            </a:r>
            <a:endParaRPr lang="fr-FR" sz="1400" dirty="0"/>
          </a:p>
        </p:txBody>
      </p:sp>
      <p:sp>
        <p:nvSpPr>
          <p:cNvPr id="9" name="Rectangle 8"/>
          <p:cNvSpPr/>
          <p:nvPr/>
        </p:nvSpPr>
        <p:spPr>
          <a:xfrm>
            <a:off x="5539079" y="246555"/>
            <a:ext cx="6096000" cy="1384995"/>
          </a:xfrm>
          <a:prstGeom prst="rect">
            <a:avLst/>
          </a:prstGeom>
        </p:spPr>
        <p:txBody>
          <a:bodyPr>
            <a:spAutoFit/>
          </a:bodyPr>
          <a:lstStyle/>
          <a:p>
            <a:r>
              <a:rPr lang="en-US" sz="1400" dirty="0"/>
              <a:t>This is the " lorem ipsum ", a "false text" that can be added temporarily, so as to calibrate a layout before the validation of a definitive text.</a:t>
            </a:r>
          </a:p>
          <a:p>
            <a:endParaRPr lang="en-US" sz="1400" dirty="0"/>
          </a:p>
          <a:p>
            <a:r>
              <a:rPr lang="en-US" sz="1400" b="1" dirty="0"/>
              <a:t>Case n°2: the anchor is located in another page</a:t>
            </a:r>
          </a:p>
          <a:p>
            <a:r>
              <a:rPr lang="en-US" sz="1400" dirty="0"/>
              <a:t>In this case, we type the name of the target page before the hash  # and finally the name of the anchor:</a:t>
            </a:r>
            <a:endParaRPr lang="fr-FR" sz="1400" dirty="0"/>
          </a:p>
        </p:txBody>
      </p:sp>
      <p:sp>
        <p:nvSpPr>
          <p:cNvPr id="10" name="Rectangle 9"/>
          <p:cNvSpPr/>
          <p:nvPr/>
        </p:nvSpPr>
        <p:spPr>
          <a:xfrm>
            <a:off x="230154" y="5270039"/>
            <a:ext cx="4994989" cy="830997"/>
          </a:xfrm>
          <a:prstGeom prst="rect">
            <a:avLst/>
          </a:prstGeom>
        </p:spPr>
        <p:txBody>
          <a:bodyPr wrap="square">
            <a:spAutoFit/>
          </a:bodyPr>
          <a:lstStyle/>
          <a:p>
            <a:r>
              <a:rPr lang="en-US" sz="1600" dirty="0"/>
              <a:t>You may have noticed that we have started using Latin to fill text boxes in our code. This is normal, don't panic! </a:t>
            </a:r>
            <a:endParaRPr lang="fr-FR" sz="1600" dirty="0"/>
          </a:p>
        </p:txBody>
      </p:sp>
      <p:sp>
        <p:nvSpPr>
          <p:cNvPr id="11" name="Rectangle 10"/>
          <p:cNvSpPr/>
          <p:nvPr/>
        </p:nvSpPr>
        <p:spPr>
          <a:xfrm>
            <a:off x="5539079" y="1645965"/>
            <a:ext cx="4657429" cy="338554"/>
          </a:xfrm>
          <a:prstGeom prst="rect">
            <a:avLst/>
          </a:prstGeom>
        </p:spPr>
        <p:txBody>
          <a:bodyPr wrap="none">
            <a:spAutoFit/>
          </a:bodyPr>
          <a:lstStyle/>
          <a:p>
            <a:r>
              <a:rPr lang="en-US" sz="1600" dirty="0"/>
              <a:t>&lt;</a:t>
            </a:r>
            <a:r>
              <a:rPr lang="en-US" sz="1600" dirty="0">
                <a:solidFill>
                  <a:srgbClr val="FF0000"/>
                </a:solidFill>
              </a:rPr>
              <a:t>a</a:t>
            </a:r>
            <a:r>
              <a:rPr lang="en-US" sz="1600" dirty="0"/>
              <a:t> </a:t>
            </a:r>
            <a:r>
              <a:rPr lang="en-US" sz="1600" dirty="0" err="1">
                <a:solidFill>
                  <a:srgbClr val="00B050"/>
                </a:solidFill>
              </a:rPr>
              <a:t>href</a:t>
            </a:r>
            <a:r>
              <a:rPr lang="en-US" sz="1600" dirty="0"/>
              <a:t>=</a:t>
            </a:r>
            <a:r>
              <a:rPr lang="en-US" sz="1600" dirty="0">
                <a:solidFill>
                  <a:srgbClr val="FFC000"/>
                </a:solidFill>
              </a:rPr>
              <a:t>"</a:t>
            </a:r>
            <a:r>
              <a:rPr lang="en-US" sz="1600" dirty="0" err="1">
                <a:solidFill>
                  <a:srgbClr val="FFC000"/>
                </a:solidFill>
              </a:rPr>
              <a:t>index.html#garden</a:t>
            </a:r>
            <a:r>
              <a:rPr lang="en-US" sz="1600" dirty="0">
                <a:solidFill>
                  <a:srgbClr val="FFC000"/>
                </a:solidFill>
              </a:rPr>
              <a:t>"</a:t>
            </a:r>
            <a:r>
              <a:rPr lang="en-US" sz="1600" dirty="0"/>
              <a:t>&gt;The garden&lt;/</a:t>
            </a:r>
            <a:r>
              <a:rPr lang="en-US" sz="1600" dirty="0">
                <a:solidFill>
                  <a:srgbClr val="FF0000"/>
                </a:solidFill>
              </a:rPr>
              <a:t>a</a:t>
            </a:r>
            <a:r>
              <a:rPr lang="en-US" sz="1600" dirty="0"/>
              <a:t>&gt;</a:t>
            </a:r>
            <a:endParaRPr lang="fr-FR" sz="1600" dirty="0"/>
          </a:p>
        </p:txBody>
      </p:sp>
      <p:sp>
        <p:nvSpPr>
          <p:cNvPr id="12" name="Rectangle 11"/>
          <p:cNvSpPr/>
          <p:nvPr/>
        </p:nvSpPr>
        <p:spPr>
          <a:xfrm>
            <a:off x="5598367" y="2046075"/>
            <a:ext cx="5635690" cy="523220"/>
          </a:xfrm>
          <a:prstGeom prst="rect">
            <a:avLst/>
          </a:prstGeom>
        </p:spPr>
        <p:txBody>
          <a:bodyPr wrap="square">
            <a:spAutoFit/>
          </a:bodyPr>
          <a:lstStyle/>
          <a:p>
            <a:r>
              <a:rPr lang="en-US" sz="1400" dirty="0"/>
              <a:t>Here is a new page that contains three links, each leading to one of the anchors of the page of the previous example:</a:t>
            </a:r>
            <a:endParaRPr lang="fr-FR" sz="1400" dirty="0"/>
          </a:p>
        </p:txBody>
      </p:sp>
      <p:pic>
        <p:nvPicPr>
          <p:cNvPr id="13" name="Image 12"/>
          <p:cNvPicPr>
            <a:picLocks noChangeAspect="1"/>
          </p:cNvPicPr>
          <p:nvPr/>
        </p:nvPicPr>
        <p:blipFill>
          <a:blip r:embed="rId4"/>
          <a:stretch>
            <a:fillRect/>
          </a:stretch>
        </p:blipFill>
        <p:spPr>
          <a:xfrm>
            <a:off x="5698781" y="2630851"/>
            <a:ext cx="5219201" cy="1660655"/>
          </a:xfrm>
          <a:prstGeom prst="rect">
            <a:avLst/>
          </a:prstGeom>
        </p:spPr>
      </p:pic>
      <p:sp>
        <p:nvSpPr>
          <p:cNvPr id="14" name="Rectangle 13"/>
          <p:cNvSpPr/>
          <p:nvPr/>
        </p:nvSpPr>
        <p:spPr>
          <a:xfrm>
            <a:off x="5698781" y="4439041"/>
            <a:ext cx="4966996" cy="1384995"/>
          </a:xfrm>
          <a:prstGeom prst="rect">
            <a:avLst/>
          </a:prstGeom>
        </p:spPr>
        <p:txBody>
          <a:bodyPr wrap="square">
            <a:spAutoFit/>
          </a:bodyPr>
          <a:lstStyle/>
          <a:p>
            <a:r>
              <a:rPr lang="en-US" sz="1400" dirty="0"/>
              <a:t>And that's all you need to know about links!</a:t>
            </a:r>
          </a:p>
          <a:p>
            <a:r>
              <a:rPr lang="en-US" sz="1400" dirty="0"/>
              <a:t>Note that it is possible to configure a link so that it behaves a little differently.</a:t>
            </a:r>
          </a:p>
          <a:p>
            <a:endParaRPr lang="en-US" sz="1400" dirty="0"/>
          </a:p>
          <a:p>
            <a:pPr marL="285750" indent="-285750">
              <a:buFont typeface="Arial" panose="020B0604020202020204" pitchFamily="34" charset="0"/>
              <a:buChar char="•"/>
            </a:pPr>
            <a:r>
              <a:rPr lang="en-US" sz="1400" b="1" dirty="0"/>
              <a:t>target="_blank"  </a:t>
            </a:r>
            <a:r>
              <a:rPr lang="en-US" sz="1400" dirty="0"/>
              <a:t>causes the hyperlink to open a new tab:</a:t>
            </a:r>
            <a:endParaRPr lang="fr-FR" sz="1400" dirty="0"/>
          </a:p>
        </p:txBody>
      </p:sp>
      <p:sp>
        <p:nvSpPr>
          <p:cNvPr id="15" name="Rectangle 14"/>
          <p:cNvSpPr/>
          <p:nvPr/>
        </p:nvSpPr>
        <p:spPr>
          <a:xfrm>
            <a:off x="5698781" y="5824036"/>
            <a:ext cx="6089780" cy="461665"/>
          </a:xfrm>
          <a:prstGeom prst="rect">
            <a:avLst/>
          </a:prstGeom>
        </p:spPr>
        <p:txBody>
          <a:bodyPr wrap="square">
            <a:spAutoFit/>
          </a:bodyPr>
          <a:lstStyle/>
          <a:p>
            <a:r>
              <a:rPr lang="en-US" sz="1200" dirty="0"/>
              <a:t>&lt;</a:t>
            </a:r>
            <a:r>
              <a:rPr lang="en-US" sz="1200" dirty="0">
                <a:solidFill>
                  <a:srgbClr val="FF0000"/>
                </a:solidFill>
              </a:rPr>
              <a:t>p</a:t>
            </a:r>
            <a:r>
              <a:rPr lang="en-US" sz="1200" dirty="0"/>
              <a:t>&gt;Hello. Would you like to learn about &lt;</a:t>
            </a:r>
            <a:r>
              <a:rPr lang="en-US" sz="1200" dirty="0">
                <a:solidFill>
                  <a:srgbClr val="FF0000"/>
                </a:solidFill>
              </a:rPr>
              <a:t>a</a:t>
            </a:r>
            <a:r>
              <a:rPr lang="en-US" sz="1200" dirty="0"/>
              <a:t> </a:t>
            </a:r>
            <a:r>
              <a:rPr lang="en-US" sz="1200" dirty="0" err="1">
                <a:solidFill>
                  <a:srgbClr val="00B050"/>
                </a:solidFill>
              </a:rPr>
              <a:t>href</a:t>
            </a:r>
            <a:r>
              <a:rPr lang="en-US" sz="1200" dirty="0"/>
              <a:t>="</a:t>
            </a:r>
            <a:r>
              <a:rPr lang="en-US" sz="1200" dirty="0">
                <a:solidFill>
                  <a:srgbClr val="FFC000"/>
                </a:solidFill>
              </a:rPr>
              <a:t>https://kfokam48.org</a:t>
            </a:r>
            <a:r>
              <a:rPr lang="en-US" sz="1200" dirty="0"/>
              <a:t>" </a:t>
            </a:r>
            <a:r>
              <a:rPr lang="en-US" sz="1200" dirty="0">
                <a:solidFill>
                  <a:srgbClr val="00B050"/>
                </a:solidFill>
              </a:rPr>
              <a:t>target</a:t>
            </a:r>
            <a:r>
              <a:rPr lang="en-US" sz="1200" dirty="0"/>
              <a:t>="_</a:t>
            </a:r>
            <a:r>
              <a:rPr lang="en-US" sz="1200" dirty="0">
                <a:solidFill>
                  <a:srgbClr val="FFC000"/>
                </a:solidFill>
              </a:rPr>
              <a:t>blank</a:t>
            </a:r>
            <a:r>
              <a:rPr lang="en-US" sz="1200" dirty="0"/>
              <a:t>"&gt;KFOKAM48&lt;/</a:t>
            </a:r>
            <a:r>
              <a:rPr lang="en-US" sz="1200" dirty="0">
                <a:solidFill>
                  <a:srgbClr val="FF0000"/>
                </a:solidFill>
              </a:rPr>
              <a:t>a</a:t>
            </a:r>
            <a:r>
              <a:rPr lang="en-US" sz="1200" dirty="0"/>
              <a:t>&gt;?&lt;/</a:t>
            </a:r>
            <a:r>
              <a:rPr lang="en-US" sz="1200" dirty="0">
                <a:solidFill>
                  <a:srgbClr val="FF0000"/>
                </a:solidFill>
              </a:rPr>
              <a:t>p</a:t>
            </a:r>
            <a:r>
              <a:rPr lang="en-US" sz="1200" dirty="0"/>
              <a:t>&gt;</a:t>
            </a:r>
          </a:p>
        </p:txBody>
      </p:sp>
    </p:spTree>
    <p:extLst>
      <p:ext uri="{BB962C8B-B14F-4D97-AF65-F5344CB8AC3E}">
        <p14:creationId xmlns:p14="http://schemas.microsoft.com/office/powerpoint/2010/main" val="397453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791" y="296748"/>
            <a:ext cx="5601478" cy="1384995"/>
          </a:xfrm>
          <a:prstGeom prst="rect">
            <a:avLst/>
          </a:prstGeom>
        </p:spPr>
        <p:txBody>
          <a:bodyPr wrap="square">
            <a:spAutoFit/>
          </a:bodyPr>
          <a:lstStyle/>
          <a:p>
            <a:pPr marL="285750" indent="-285750">
              <a:buFont typeface="Arial" panose="020B0604020202020204" pitchFamily="34" charset="0"/>
              <a:buChar char="•"/>
            </a:pPr>
            <a:r>
              <a:rPr lang="en-US" sz="1400" dirty="0" err="1"/>
              <a:t>href</a:t>
            </a:r>
            <a:r>
              <a:rPr lang="en-US" sz="1400" dirty="0"/>
              <a:t>="</a:t>
            </a:r>
            <a:r>
              <a:rPr lang="en-US" sz="1400" dirty="0">
                <a:solidFill>
                  <a:srgbClr val="0070C0"/>
                </a:solidFill>
                <a:hlinkClick r:id="" action="ppaction://noaction"/>
              </a:rPr>
              <a:t>mailto:NOMOFMAIL@MAIL.COM</a:t>
            </a:r>
            <a:r>
              <a:rPr lang="en-US" sz="1400" dirty="0"/>
              <a:t>"  creates a hyperlink that opens the mailbox with a new empty message.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a:t>href</a:t>
            </a:r>
            <a:r>
              <a:rPr lang="en-US" sz="1400" dirty="0"/>
              <a:t>="NAMEOFFILE.EXTENSION"  creates a hypertext link that allows you to download a file that you have previously placed in the same folder as your web page.</a:t>
            </a:r>
            <a:endParaRPr lang="fr-FR" sz="1400" dirty="0"/>
          </a:p>
        </p:txBody>
      </p:sp>
      <p:sp>
        <p:nvSpPr>
          <p:cNvPr id="5" name="Rectangle 4"/>
          <p:cNvSpPr/>
          <p:nvPr/>
        </p:nvSpPr>
        <p:spPr>
          <a:xfrm>
            <a:off x="332791" y="1681743"/>
            <a:ext cx="5965372" cy="3323987"/>
          </a:xfrm>
          <a:prstGeom prst="rect">
            <a:avLst/>
          </a:prstGeom>
        </p:spPr>
        <p:txBody>
          <a:bodyPr wrap="square">
            <a:spAutoFit/>
          </a:bodyPr>
          <a:lstStyle/>
          <a:p>
            <a:r>
              <a:rPr lang="en-US" sz="1400" dirty="0"/>
              <a:t>You will now be able to put into practice what you have just learned about links. Exceptionally for this exercise, the page   </a:t>
            </a:r>
            <a:r>
              <a:rPr lang="en-US" sz="1400" b="1" dirty="0"/>
              <a:t>about.html </a:t>
            </a:r>
            <a:r>
              <a:rPr lang="en-US" sz="1400" dirty="0"/>
              <a:t> has been moved to a folder   dossier-demo  so that you can test your understanding of relative links.</a:t>
            </a:r>
          </a:p>
          <a:p>
            <a:endParaRPr lang="en-US" sz="1400" dirty="0"/>
          </a:p>
          <a:p>
            <a:r>
              <a:rPr lang="en-US" sz="1400" dirty="0"/>
              <a:t>For this exercise, your mission, if you accept it, is to:</a:t>
            </a:r>
          </a:p>
          <a:p>
            <a:pPr marL="285750" indent="-285750">
              <a:buFont typeface="Arial" panose="020B0604020202020204" pitchFamily="34" charset="0"/>
              <a:buChar char="•"/>
            </a:pPr>
            <a:r>
              <a:rPr lang="en-US" sz="1400" dirty="0"/>
              <a:t>create a link on the home page to the "About" page (without moving the files);</a:t>
            </a:r>
          </a:p>
          <a:p>
            <a:pPr marL="285750" indent="-285750">
              <a:buFont typeface="Arial" panose="020B0604020202020204" pitchFamily="34" charset="0"/>
              <a:buChar char="•"/>
            </a:pPr>
            <a:r>
              <a:rPr lang="en-US" sz="1400" dirty="0"/>
              <a:t>create on the page   a-propos.html  a link to the home page (without moving the files);</a:t>
            </a:r>
          </a:p>
          <a:p>
            <a:pPr marL="285750" indent="-285750">
              <a:buFont typeface="Arial" panose="020B0604020202020204" pitchFamily="34" charset="0"/>
              <a:buChar char="•"/>
            </a:pPr>
            <a:r>
              <a:rPr lang="en-US" sz="1400" dirty="0"/>
              <a:t>add links to social networks (which open in a new tab) on the home page and the "About" page:</a:t>
            </a:r>
          </a:p>
          <a:p>
            <a:pPr marL="742950" lvl="1" indent="-285750">
              <a:buFont typeface="Courier New" panose="02070309020205020404" pitchFamily="49" charset="0"/>
              <a:buChar char="o"/>
            </a:pPr>
            <a:r>
              <a:rPr lang="en-US" sz="1400" dirty="0"/>
              <a:t>for Twitter, you will redirect to " </a:t>
            </a:r>
            <a:r>
              <a:rPr lang="en-US" sz="1400" dirty="0">
                <a:hlinkClick r:id="rId2"/>
              </a:rPr>
              <a:t>https://twitter.com/ </a:t>
            </a:r>
            <a:r>
              <a:rPr lang="en-US" sz="1400" dirty="0"/>
              <a:t>",</a:t>
            </a:r>
          </a:p>
          <a:p>
            <a:pPr marL="742950" lvl="1" indent="-285750">
              <a:buFont typeface="Courier New" panose="02070309020205020404" pitchFamily="49" charset="0"/>
              <a:buChar char="o"/>
            </a:pPr>
            <a:r>
              <a:rPr lang="en-US" sz="1400" dirty="0"/>
              <a:t>for Instagram, the link points to " </a:t>
            </a:r>
            <a:r>
              <a:rPr lang="en-US" sz="1400" dirty="0">
                <a:hlinkClick r:id="rId3" action="ppaction://hlinkfile"/>
              </a:rPr>
              <a:t>https://www.instagram.com/ </a:t>
            </a:r>
            <a:r>
              <a:rPr lang="en-US" sz="1400" dirty="0"/>
              <a:t>".</a:t>
            </a:r>
            <a:endParaRPr lang="fr-FR" sz="1400" dirty="0"/>
          </a:p>
        </p:txBody>
      </p:sp>
      <p:sp>
        <p:nvSpPr>
          <p:cNvPr id="6" name="Rectangle 5"/>
          <p:cNvSpPr/>
          <p:nvPr/>
        </p:nvSpPr>
        <p:spPr>
          <a:xfrm>
            <a:off x="463420" y="5080375"/>
            <a:ext cx="6096000" cy="738664"/>
          </a:xfrm>
          <a:prstGeom prst="rect">
            <a:avLst/>
          </a:prstGeom>
        </p:spPr>
        <p:txBody>
          <a:bodyPr>
            <a:spAutoFit/>
          </a:bodyPr>
          <a:lstStyle/>
          <a:p>
            <a:r>
              <a:rPr lang="en-US" sz="1400" dirty="0"/>
              <a:t>You will find the code base needed to start this exercise on the </a:t>
            </a:r>
            <a:r>
              <a:rPr lang="en-US" sz="1400" dirty="0">
                <a:hlinkClick r:id="rId4"/>
              </a:rPr>
              <a:t>P1C5-exercise branch </a:t>
            </a:r>
            <a:r>
              <a:rPr lang="en-US" sz="1400" dirty="0"/>
              <a:t>. To help you if you get stuck, the solution can be found on  the P1C5-solution branch .</a:t>
            </a:r>
            <a:endParaRPr lang="fr-FR" sz="1400" dirty="0"/>
          </a:p>
        </p:txBody>
      </p:sp>
      <p:sp>
        <p:nvSpPr>
          <p:cNvPr id="7" name="Rectangle 6"/>
          <p:cNvSpPr/>
          <p:nvPr/>
        </p:nvSpPr>
        <p:spPr>
          <a:xfrm>
            <a:off x="6419462" y="296748"/>
            <a:ext cx="5411756" cy="3970318"/>
          </a:xfrm>
          <a:prstGeom prst="rect">
            <a:avLst/>
          </a:prstGeom>
        </p:spPr>
        <p:txBody>
          <a:bodyPr wrap="square">
            <a:spAutoFit/>
          </a:bodyPr>
          <a:lstStyle/>
          <a:p>
            <a:pPr marL="285750" indent="-285750" algn="just">
              <a:buFont typeface="Arial" panose="020B0604020202020204" pitchFamily="34" charset="0"/>
              <a:buChar char="•"/>
            </a:pPr>
            <a:r>
              <a:rPr lang="en-US" sz="1400" dirty="0"/>
              <a:t>A hypertext link (or hyperlink) allows you to change pages. By default, it is blue and underlined in the browser but you can modify this style in CSS.</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To make a hypertext link to an existing website, we use the tag   &lt;a&gt;  with the attribute  </a:t>
            </a:r>
            <a:r>
              <a:rPr lang="en-US" sz="1400" dirty="0" err="1"/>
              <a:t>href</a:t>
            </a:r>
            <a:r>
              <a:rPr lang="en-US" sz="1400" dirty="0"/>
              <a:t> to indicate the address of the target web page . This is an absolute link . Example:   </a:t>
            </a:r>
            <a:r>
              <a:rPr lang="en-US" sz="1400" b="1" dirty="0"/>
              <a:t>&lt;a </a:t>
            </a:r>
            <a:r>
              <a:rPr lang="en-US" sz="1400" b="1" dirty="0" err="1"/>
              <a:t>href</a:t>
            </a:r>
            <a:r>
              <a:rPr lang="en-US" sz="1400" b="1" dirty="0"/>
              <a:t>="https://kfokam48.org.com"&gt; </a:t>
            </a:r>
            <a:r>
              <a:rPr lang="en-US" sz="1400" dirty="0"/>
              <a:t>.</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To make a hypertext link towards another page of its site, one uses the tag  &lt;a&gt;  with the attribute   </a:t>
            </a:r>
            <a:r>
              <a:rPr lang="en-US" sz="1400" b="1" dirty="0" err="1"/>
              <a:t>href</a:t>
            </a:r>
            <a:r>
              <a:rPr lang="en-US" sz="1400" dirty="0"/>
              <a:t> to indicate the name of the file in local . This is a relative link . Example:   </a:t>
            </a:r>
            <a:r>
              <a:rPr lang="en-US" sz="1400" b="1" dirty="0"/>
              <a:t>&lt;a </a:t>
            </a:r>
            <a:r>
              <a:rPr lang="en-US" sz="1400" b="1" dirty="0" err="1"/>
              <a:t>href</a:t>
            </a:r>
            <a:r>
              <a:rPr lang="en-US" sz="1400" b="1" dirty="0"/>
              <a:t>="page2.html"&gt; </a:t>
            </a:r>
            <a:r>
              <a:rPr lang="en-US" sz="1400" dirty="0"/>
              <a:t>.</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A hypertext link can also lead to a specific location on a page. You have to create an anchor with the attribute   id  to “mark” this place in the page, then make a link to the anchor like this:   </a:t>
            </a:r>
            <a:r>
              <a:rPr lang="en-US" sz="1400" b="1" dirty="0"/>
              <a:t>&lt;a </a:t>
            </a:r>
            <a:r>
              <a:rPr lang="en-US" sz="1400" b="1" dirty="0" err="1"/>
              <a:t>href</a:t>
            </a:r>
            <a:r>
              <a:rPr lang="en-US" sz="1400" b="1" dirty="0"/>
              <a:t>="#</a:t>
            </a:r>
            <a:r>
              <a:rPr lang="en-US" sz="1400" b="1" dirty="0" err="1"/>
              <a:t>ancre</a:t>
            </a:r>
            <a:r>
              <a:rPr lang="en-US" sz="1400" b="1" dirty="0"/>
              <a:t>"&gt; </a:t>
            </a:r>
            <a:r>
              <a:rPr lang="en-US" sz="1400" dirty="0"/>
              <a:t>.</a:t>
            </a:r>
            <a:endParaRPr lang="fr-FR" sz="1400" dirty="0"/>
          </a:p>
        </p:txBody>
      </p:sp>
    </p:spTree>
    <p:extLst>
      <p:ext uri="{BB962C8B-B14F-4D97-AF65-F5344CB8AC3E}">
        <p14:creationId xmlns:p14="http://schemas.microsoft.com/office/powerpoint/2010/main" val="2971220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035" y="286530"/>
            <a:ext cx="2334613" cy="400110"/>
          </a:xfrm>
          <a:prstGeom prst="rect">
            <a:avLst/>
          </a:prstGeom>
        </p:spPr>
        <p:txBody>
          <a:bodyPr wrap="none">
            <a:spAutoFit/>
          </a:bodyPr>
          <a:lstStyle/>
          <a:p>
            <a:r>
              <a:rPr lang="en-US" sz="2000" b="1" dirty="0"/>
              <a:t>IV- Insert picture</a:t>
            </a:r>
            <a:endParaRPr lang="fr-FR" sz="2000" b="1" dirty="0"/>
          </a:p>
        </p:txBody>
      </p:sp>
      <p:sp>
        <p:nvSpPr>
          <p:cNvPr id="5" name="Rectangle 4"/>
          <p:cNvSpPr/>
          <p:nvPr/>
        </p:nvSpPr>
        <p:spPr>
          <a:xfrm>
            <a:off x="292035" y="686640"/>
            <a:ext cx="4252061" cy="307777"/>
          </a:xfrm>
          <a:prstGeom prst="rect">
            <a:avLst/>
          </a:prstGeom>
        </p:spPr>
        <p:txBody>
          <a:bodyPr wrap="none">
            <a:spAutoFit/>
          </a:bodyPr>
          <a:lstStyle/>
          <a:p>
            <a:r>
              <a:rPr lang="en-US" sz="1400" b="1" dirty="0"/>
              <a:t>A- Insert an image with the orphan tag  &lt;</a:t>
            </a:r>
            <a:r>
              <a:rPr lang="en-US" sz="1400" b="1" dirty="0" err="1"/>
              <a:t>img</a:t>
            </a:r>
            <a:r>
              <a:rPr lang="en-US" sz="1400" b="1" dirty="0"/>
              <a:t>&gt;</a:t>
            </a:r>
            <a:endParaRPr lang="fr-FR" sz="1400" b="1" dirty="0"/>
          </a:p>
        </p:txBody>
      </p:sp>
      <p:sp>
        <p:nvSpPr>
          <p:cNvPr id="6" name="Rectangle 5"/>
          <p:cNvSpPr/>
          <p:nvPr/>
        </p:nvSpPr>
        <p:spPr>
          <a:xfrm>
            <a:off x="292035" y="1179083"/>
            <a:ext cx="5147712" cy="5047536"/>
          </a:xfrm>
          <a:prstGeom prst="rect">
            <a:avLst/>
          </a:prstGeom>
        </p:spPr>
        <p:txBody>
          <a:bodyPr wrap="square">
            <a:spAutoFit/>
          </a:bodyPr>
          <a:lstStyle/>
          <a:p>
            <a:pPr algn="just"/>
            <a:r>
              <a:rPr lang="en-US" sz="1400" dirty="0"/>
              <a:t>The tag that allows you to insert an image is an </a:t>
            </a:r>
            <a:r>
              <a:rPr lang="en-US" sz="1400" b="1" dirty="0"/>
              <a:t>orphan tag  </a:t>
            </a:r>
            <a:r>
              <a:rPr lang="en-US" sz="1400" dirty="0"/>
              <a:t>:  </a:t>
            </a:r>
            <a:r>
              <a:rPr lang="en-US" sz="1400" b="1" dirty="0"/>
              <a:t>&lt;</a:t>
            </a:r>
            <a:r>
              <a:rPr lang="en-US" sz="1400" b="1" dirty="0" err="1"/>
              <a:t>img</a:t>
            </a:r>
            <a:r>
              <a:rPr lang="en-US" sz="1400" b="1" dirty="0"/>
              <a:t>&gt; </a:t>
            </a:r>
          </a:p>
          <a:p>
            <a:pPr algn="just"/>
            <a:endParaRPr lang="en-US" sz="1400" dirty="0"/>
          </a:p>
          <a:p>
            <a:pPr algn="just"/>
            <a:r>
              <a:rPr lang="en-US" sz="1400" dirty="0"/>
              <a:t>To work properly, the tag   &lt;</a:t>
            </a:r>
            <a:r>
              <a:rPr lang="en-US" sz="1400" dirty="0" err="1"/>
              <a:t>img</a:t>
            </a:r>
            <a:r>
              <a:rPr lang="en-US" sz="1400" dirty="0"/>
              <a:t>&gt;  must be accompanied by two attributes:</a:t>
            </a:r>
          </a:p>
          <a:p>
            <a:pPr algn="just"/>
            <a:endParaRPr lang="en-US" sz="1400" dirty="0"/>
          </a:p>
          <a:p>
            <a:pPr marL="342900" indent="-342900" algn="just">
              <a:buFont typeface="+mj-lt"/>
              <a:buAutoNum type="arabicPeriod"/>
            </a:pPr>
            <a:r>
              <a:rPr lang="en-US" sz="1400" b="1" dirty="0" err="1"/>
              <a:t>src</a:t>
            </a:r>
            <a:r>
              <a:rPr lang="en-US" sz="1400" b="1" dirty="0"/>
              <a:t> </a:t>
            </a:r>
            <a:r>
              <a:rPr lang="en-US" sz="1400" dirty="0"/>
              <a:t>: this attribute is used to indicate the source of the image.</a:t>
            </a:r>
          </a:p>
          <a:p>
            <a:pPr marL="342900" indent="-342900" algn="just">
              <a:buFont typeface="+mj-lt"/>
              <a:buAutoNum type="arabicPeriod"/>
            </a:pPr>
            <a:r>
              <a:rPr lang="en-US" sz="1400" b="1" dirty="0"/>
              <a:t>alt </a:t>
            </a:r>
            <a:r>
              <a:rPr lang="en-US" sz="1400" dirty="0"/>
              <a:t>: this attribute is used to give the image an alternative description.</a:t>
            </a:r>
          </a:p>
          <a:p>
            <a:pPr algn="just"/>
            <a:endParaRPr lang="en-US" sz="1400" dirty="0"/>
          </a:p>
          <a:p>
            <a:pPr algn="just"/>
            <a:r>
              <a:rPr lang="en-US" sz="1400" b="1" dirty="0"/>
              <a:t>Add the attribute </a:t>
            </a:r>
            <a:r>
              <a:rPr lang="en-US" sz="1400" b="1" dirty="0" err="1"/>
              <a:t>src</a:t>
            </a:r>
            <a:r>
              <a:rPr lang="en-US" sz="1400" b="1" dirty="0"/>
              <a:t>  to indicate  the source of the image</a:t>
            </a:r>
          </a:p>
          <a:p>
            <a:pPr algn="just"/>
            <a:r>
              <a:rPr lang="en-US" sz="1400" dirty="0"/>
              <a:t>The source of the image is specified with the attribute </a:t>
            </a:r>
            <a:r>
              <a:rPr lang="en-US" sz="1600" b="1" dirty="0" err="1"/>
              <a:t>src</a:t>
            </a:r>
            <a:r>
              <a:rPr lang="en-US" sz="1400" dirty="0"/>
              <a:t> to tell the browser how to retrieve the image you want to insert. In the same way as a hypertext link, you can indicate the source of an image:</a:t>
            </a:r>
          </a:p>
          <a:p>
            <a:pPr algn="just"/>
            <a:endParaRPr lang="en-US" sz="1400" dirty="0"/>
          </a:p>
          <a:p>
            <a:pPr algn="just"/>
            <a:r>
              <a:rPr lang="en-US" sz="1400" b="1" dirty="0"/>
              <a:t>…with an absolute path if the image comes from the internet</a:t>
            </a:r>
          </a:p>
          <a:p>
            <a:pPr algn="just"/>
            <a:r>
              <a:rPr lang="en-US" sz="1400" dirty="0"/>
              <a:t>An absolute path is used to indicate the source of an image when it is online, on a site, or hosted on the web. So we simply copy paste  the </a:t>
            </a:r>
            <a:r>
              <a:rPr lang="en-US" sz="1400" dirty="0">
                <a:hlinkClick r:id="rId2"/>
              </a:rPr>
              <a:t>URL of the image </a:t>
            </a:r>
            <a:r>
              <a:rPr lang="en-US" sz="1400" dirty="0"/>
              <a:t>.</a:t>
            </a:r>
            <a:endParaRPr lang="fr-FR" sz="1400" dirty="0"/>
          </a:p>
        </p:txBody>
      </p:sp>
      <p:sp>
        <p:nvSpPr>
          <p:cNvPr id="7" name="Rectangle 6">
            <a:hlinkClick r:id="rId3"/>
          </p:cNvPr>
          <p:cNvSpPr/>
          <p:nvPr/>
        </p:nvSpPr>
        <p:spPr>
          <a:xfrm>
            <a:off x="921192" y="5993353"/>
            <a:ext cx="3889398" cy="307777"/>
          </a:xfrm>
          <a:prstGeom prst="rect">
            <a:avLst/>
          </a:prstGeom>
        </p:spPr>
        <p:txBody>
          <a:bodyPr wrap="none">
            <a:spAutoFit/>
          </a:bodyPr>
          <a:lstStyle/>
          <a:p>
            <a:r>
              <a:rPr lang="en-US" sz="1400" dirty="0"/>
              <a:t>Look what it looks like in the </a:t>
            </a:r>
            <a:r>
              <a:rPr lang="en-US" sz="1400" dirty="0" err="1">
                <a:hlinkClick r:id="rId3"/>
              </a:rPr>
              <a:t>CodePen</a:t>
            </a:r>
            <a:r>
              <a:rPr lang="en-US" sz="1400" dirty="0">
                <a:hlinkClick r:id="rId3"/>
              </a:rPr>
              <a:t> P1C6 </a:t>
            </a:r>
            <a:endParaRPr lang="fr-FR" sz="1400" dirty="0"/>
          </a:p>
        </p:txBody>
      </p:sp>
      <p:pic>
        <p:nvPicPr>
          <p:cNvPr id="8" name="Image 7"/>
          <p:cNvPicPr>
            <a:picLocks noChangeAspect="1"/>
          </p:cNvPicPr>
          <p:nvPr/>
        </p:nvPicPr>
        <p:blipFill>
          <a:blip r:embed="rId4"/>
          <a:stretch>
            <a:fillRect/>
          </a:stretch>
        </p:blipFill>
        <p:spPr>
          <a:xfrm>
            <a:off x="6097555" y="286530"/>
            <a:ext cx="5914291" cy="892553"/>
          </a:xfrm>
          <a:prstGeom prst="rect">
            <a:avLst/>
          </a:prstGeom>
        </p:spPr>
      </p:pic>
      <p:sp>
        <p:nvSpPr>
          <p:cNvPr id="9" name="Rectangle 8"/>
          <p:cNvSpPr/>
          <p:nvPr/>
        </p:nvSpPr>
        <p:spPr>
          <a:xfrm>
            <a:off x="6097555" y="1179083"/>
            <a:ext cx="5769429" cy="1384995"/>
          </a:xfrm>
          <a:prstGeom prst="rect">
            <a:avLst/>
          </a:prstGeom>
        </p:spPr>
        <p:txBody>
          <a:bodyPr wrap="square">
            <a:spAutoFit/>
          </a:bodyPr>
          <a:lstStyle/>
          <a:p>
            <a:r>
              <a:rPr lang="en-US" sz="1400" b="1" dirty="0"/>
              <a:t>…or with a  relative path if the image is local on your computer</a:t>
            </a:r>
          </a:p>
          <a:p>
            <a:r>
              <a:rPr lang="en-US" sz="1400" dirty="0"/>
              <a:t>This is what we do if the image is on our computer: we then use the name and tree structure of the local image file to indicate its source.</a:t>
            </a:r>
          </a:p>
          <a:p>
            <a:endParaRPr lang="en-US" sz="1400" dirty="0"/>
          </a:p>
          <a:p>
            <a:r>
              <a:rPr lang="en-US" sz="1400" dirty="0"/>
              <a:t>If the image is in a sub-folder named  images, we specify:  </a:t>
            </a:r>
            <a:r>
              <a:rPr lang="en-US" sz="1400" b="1" dirty="0" err="1"/>
              <a:t>src</a:t>
            </a:r>
            <a:r>
              <a:rPr lang="en-US" sz="1400" b="1" dirty="0"/>
              <a:t>="images/logo.png" </a:t>
            </a:r>
            <a:endParaRPr lang="fr-FR" sz="1400" b="1" dirty="0"/>
          </a:p>
        </p:txBody>
      </p:sp>
      <p:pic>
        <p:nvPicPr>
          <p:cNvPr id="10" name="Image 9"/>
          <p:cNvPicPr>
            <a:picLocks noChangeAspect="1"/>
          </p:cNvPicPr>
          <p:nvPr/>
        </p:nvPicPr>
        <p:blipFill>
          <a:blip r:embed="rId5"/>
          <a:stretch>
            <a:fillRect/>
          </a:stretch>
        </p:blipFill>
        <p:spPr>
          <a:xfrm>
            <a:off x="5987381" y="2733468"/>
            <a:ext cx="6024465" cy="1037751"/>
          </a:xfrm>
          <a:prstGeom prst="rect">
            <a:avLst/>
          </a:prstGeom>
        </p:spPr>
      </p:pic>
      <p:pic>
        <p:nvPicPr>
          <p:cNvPr id="11" name="Image 10"/>
          <p:cNvPicPr>
            <a:picLocks noChangeAspect="1"/>
          </p:cNvPicPr>
          <p:nvPr/>
        </p:nvPicPr>
        <p:blipFill>
          <a:blip r:embed="rId6"/>
          <a:stretch>
            <a:fillRect/>
          </a:stretch>
        </p:blipFill>
        <p:spPr>
          <a:xfrm>
            <a:off x="6097555" y="3897292"/>
            <a:ext cx="5215379" cy="1428312"/>
          </a:xfrm>
          <a:prstGeom prst="rect">
            <a:avLst/>
          </a:prstGeom>
        </p:spPr>
      </p:pic>
      <p:sp>
        <p:nvSpPr>
          <p:cNvPr id="12" name="Rectangle 11"/>
          <p:cNvSpPr/>
          <p:nvPr/>
        </p:nvSpPr>
        <p:spPr>
          <a:xfrm>
            <a:off x="6068904" y="5408577"/>
            <a:ext cx="6096000" cy="1169551"/>
          </a:xfrm>
          <a:prstGeom prst="rect">
            <a:avLst/>
          </a:prstGeom>
        </p:spPr>
        <p:txBody>
          <a:bodyPr>
            <a:spAutoFit/>
          </a:bodyPr>
          <a:lstStyle/>
          <a:p>
            <a:r>
              <a:rPr lang="en-US" sz="1400" dirty="0"/>
              <a:t>If your image does not display, it is most likely because the path is incorrect! Keep your file and folder names as simple as possible, and you'll be fine.</a:t>
            </a:r>
          </a:p>
          <a:p>
            <a:endParaRPr lang="en-US" sz="1400" dirty="0"/>
          </a:p>
          <a:p>
            <a:r>
              <a:rPr lang="en-US" sz="1400" dirty="0"/>
              <a:t>Here is an example of inserting an image:</a:t>
            </a:r>
            <a:endParaRPr lang="fr-FR" sz="1400" dirty="0"/>
          </a:p>
        </p:txBody>
      </p:sp>
    </p:spTree>
    <p:extLst>
      <p:ext uri="{BB962C8B-B14F-4D97-AF65-F5344CB8AC3E}">
        <p14:creationId xmlns:p14="http://schemas.microsoft.com/office/powerpoint/2010/main" val="3933550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58353" y="432739"/>
            <a:ext cx="5249345" cy="966814"/>
          </a:xfrm>
          <a:prstGeom prst="rect">
            <a:avLst/>
          </a:prstGeom>
        </p:spPr>
      </p:pic>
      <p:sp>
        <p:nvSpPr>
          <p:cNvPr id="5" name="Rectangle 4"/>
          <p:cNvSpPr/>
          <p:nvPr/>
        </p:nvSpPr>
        <p:spPr>
          <a:xfrm>
            <a:off x="260382" y="1399553"/>
            <a:ext cx="5729872" cy="4893647"/>
          </a:xfrm>
          <a:prstGeom prst="rect">
            <a:avLst/>
          </a:prstGeom>
        </p:spPr>
        <p:txBody>
          <a:bodyPr wrap="square">
            <a:spAutoFit/>
          </a:bodyPr>
          <a:lstStyle/>
          <a:p>
            <a:r>
              <a:rPr lang="en-US" sz="1400" dirty="0"/>
              <a:t>Oh hey, what is that   </a:t>
            </a:r>
            <a:r>
              <a:rPr lang="en-US" sz="1400" b="1" dirty="0"/>
              <a:t>alt </a:t>
            </a:r>
            <a:r>
              <a:rPr lang="en-US" sz="1400" dirty="0"/>
              <a:t> ?</a:t>
            </a:r>
          </a:p>
          <a:p>
            <a:endParaRPr lang="en-US" sz="1400" dirty="0"/>
          </a:p>
          <a:p>
            <a:r>
              <a:rPr lang="en-US" sz="1400" dirty="0"/>
              <a:t>That makes a nice transition to the rest of this chapter!</a:t>
            </a:r>
          </a:p>
          <a:p>
            <a:endParaRPr lang="en-US" sz="1400" dirty="0"/>
          </a:p>
          <a:p>
            <a:r>
              <a:rPr lang="en-US" sz="1600" b="1" dirty="0"/>
              <a:t>Add the attribute  alt  to  give the image an alternative description</a:t>
            </a:r>
          </a:p>
          <a:p>
            <a:r>
              <a:rPr lang="en-US" sz="1400" dirty="0"/>
              <a:t>Giving an alternative description to an image is good practice!</a:t>
            </a:r>
          </a:p>
          <a:p>
            <a:r>
              <a:rPr lang="en-US" sz="1400" dirty="0"/>
              <a:t>That's to say ? I don't understand what an alternate description is.</a:t>
            </a:r>
          </a:p>
          <a:p>
            <a:endParaRPr lang="en-US" sz="1400" dirty="0"/>
          </a:p>
          <a:p>
            <a:r>
              <a:rPr lang="en-US" sz="1400" dirty="0"/>
              <a:t>An alternative description is a short text that describes what the image contains. This alternative text will be:</a:t>
            </a:r>
          </a:p>
          <a:p>
            <a:endParaRPr lang="en-US" sz="1400" dirty="0"/>
          </a:p>
          <a:p>
            <a:pPr marL="285750" indent="-285750">
              <a:buFont typeface="Arial" panose="020B0604020202020204" pitchFamily="34" charset="0"/>
              <a:buChar char="•"/>
            </a:pPr>
            <a:r>
              <a:rPr lang="en-US" sz="1400" dirty="0"/>
              <a:t>writes instead of the image if it cannot be displayed when loading the web page (it happens);</a:t>
            </a:r>
          </a:p>
          <a:p>
            <a:pPr marL="285750" indent="-285750">
              <a:buFont typeface="Arial" panose="020B0604020202020204" pitchFamily="34" charset="0"/>
              <a:buChar char="•"/>
            </a:pPr>
            <a:r>
              <a:rPr lang="en-US" sz="1400" dirty="0"/>
              <a:t>audio-described by the navigators of people with disabilities (visual impairment, blind).</a:t>
            </a:r>
          </a:p>
          <a:p>
            <a:endParaRPr lang="en-US" sz="1400" dirty="0"/>
          </a:p>
          <a:p>
            <a:r>
              <a:rPr lang="en-US" sz="1400" dirty="0"/>
              <a:t>This therefore contributes to improving what is known as the accessibility of a website. In addition, it helps search engine crawlers to find images.</a:t>
            </a:r>
          </a:p>
          <a:p>
            <a:r>
              <a:rPr lang="en-US" sz="1400" dirty="0"/>
              <a:t>Besides, I take this opportunity to make a small parenthesis on image formats!</a:t>
            </a:r>
            <a:endParaRPr lang="fr-FR" sz="1400" dirty="0"/>
          </a:p>
        </p:txBody>
      </p:sp>
      <p:sp>
        <p:nvSpPr>
          <p:cNvPr id="6" name="Rectangle 5"/>
          <p:cNvSpPr/>
          <p:nvPr/>
        </p:nvSpPr>
        <p:spPr>
          <a:xfrm>
            <a:off x="6240046" y="287141"/>
            <a:ext cx="3965957" cy="369332"/>
          </a:xfrm>
          <a:prstGeom prst="rect">
            <a:avLst/>
          </a:prstGeom>
        </p:spPr>
        <p:txBody>
          <a:bodyPr wrap="none">
            <a:spAutoFit/>
          </a:bodyPr>
          <a:lstStyle/>
          <a:p>
            <a:r>
              <a:rPr lang="en-US" b="1" dirty="0"/>
              <a:t>B- Choose the right image format</a:t>
            </a:r>
            <a:endParaRPr lang="fr-FR" b="1" dirty="0"/>
          </a:p>
        </p:txBody>
      </p:sp>
      <p:sp>
        <p:nvSpPr>
          <p:cNvPr id="7" name="Rectangle 6"/>
          <p:cNvSpPr/>
          <p:nvPr/>
        </p:nvSpPr>
        <p:spPr>
          <a:xfrm>
            <a:off x="6240046" y="656473"/>
            <a:ext cx="5777164" cy="2893100"/>
          </a:xfrm>
          <a:prstGeom prst="rect">
            <a:avLst/>
          </a:prstGeom>
        </p:spPr>
        <p:txBody>
          <a:bodyPr wrap="square">
            <a:spAutoFit/>
          </a:bodyPr>
          <a:lstStyle/>
          <a:p>
            <a:r>
              <a:rPr lang="en-US" sz="1400" dirty="0"/>
              <a:t>Here is which format to adopt depending on the image you have:</a:t>
            </a:r>
          </a:p>
          <a:p>
            <a:endParaRPr lang="en-US" sz="1400" dirty="0"/>
          </a:p>
          <a:p>
            <a:pPr marL="285750" indent="-285750">
              <a:buFont typeface="Arial" panose="020B0604020202020204" pitchFamily="34" charset="0"/>
              <a:buChar char="•"/>
            </a:pPr>
            <a:r>
              <a:rPr lang="en-US" sz="1400" b="1" dirty="0"/>
              <a:t>A photo </a:t>
            </a:r>
            <a:r>
              <a:rPr lang="en-US" sz="1400" dirty="0"/>
              <a:t>: use a JPEG.</a:t>
            </a:r>
          </a:p>
          <a:p>
            <a:pPr marL="285750" indent="-285750">
              <a:buFont typeface="Arial" panose="020B0604020202020204" pitchFamily="34" charset="0"/>
              <a:buChar char="•"/>
            </a:pPr>
            <a:r>
              <a:rPr lang="en-US" sz="1400" b="1" dirty="0"/>
              <a:t>Any image with few colors </a:t>
            </a:r>
            <a:r>
              <a:rPr lang="en-US" sz="1400" dirty="0"/>
              <a:t>(less than 256): use an 8-bit PNG, or possibly a GIF.</a:t>
            </a:r>
          </a:p>
          <a:p>
            <a:pPr marL="285750" indent="-285750">
              <a:buFont typeface="Arial" panose="020B0604020202020204" pitchFamily="34" charset="0"/>
              <a:buChar char="•"/>
            </a:pPr>
            <a:r>
              <a:rPr lang="en-US" sz="1400" b="1" dirty="0"/>
              <a:t>Any image with lots of colors </a:t>
            </a:r>
            <a:r>
              <a:rPr lang="en-US" sz="1400" dirty="0"/>
              <a:t> : use a 24-bit PNG.</a:t>
            </a:r>
          </a:p>
          <a:p>
            <a:pPr marL="285750" indent="-285750">
              <a:buFont typeface="Arial" panose="020B0604020202020204" pitchFamily="34" charset="0"/>
              <a:buChar char="•"/>
            </a:pPr>
            <a:r>
              <a:rPr lang="en-US" sz="1400" b="1" dirty="0"/>
              <a:t>An animated image </a:t>
            </a:r>
            <a:r>
              <a:rPr lang="en-US" sz="1400" dirty="0"/>
              <a:t>: Use an animated GIF.</a:t>
            </a:r>
          </a:p>
          <a:p>
            <a:pPr marL="285750" indent="-285750">
              <a:buFont typeface="Arial" panose="020B0604020202020204" pitchFamily="34" charset="0"/>
              <a:buChar char="•"/>
            </a:pPr>
            <a:r>
              <a:rPr lang="en-US" sz="1400" b="1" dirty="0"/>
              <a:t>A vector logo</a:t>
            </a:r>
            <a:r>
              <a:rPr lang="en-US" sz="1400" dirty="0"/>
              <a:t> : use an SVG </a:t>
            </a:r>
          </a:p>
          <a:p>
            <a:pPr marL="285750" indent="-285750">
              <a:buFont typeface="Arial" panose="020B0604020202020204" pitchFamily="34" charset="0"/>
              <a:buChar char="•"/>
            </a:pPr>
            <a:endParaRPr lang="en-US" sz="1400" dirty="0"/>
          </a:p>
          <a:p>
            <a:r>
              <a:rPr lang="en-US" sz="1400" dirty="0"/>
              <a:t>Make a habit of saving your files with lowercase names, without spaces or accents. This is a good practice to put in place from the start. You can replace spaces with the  underscore _ character . For example : mon_image.png </a:t>
            </a:r>
            <a:endParaRPr lang="fr-FR" sz="1400" dirty="0"/>
          </a:p>
        </p:txBody>
      </p:sp>
      <p:pic>
        <p:nvPicPr>
          <p:cNvPr id="9" name="Image 8"/>
          <p:cNvPicPr>
            <a:picLocks noChangeAspect="1"/>
          </p:cNvPicPr>
          <p:nvPr/>
        </p:nvPicPr>
        <p:blipFill>
          <a:blip r:embed="rId3"/>
          <a:stretch>
            <a:fillRect/>
          </a:stretch>
        </p:blipFill>
        <p:spPr>
          <a:xfrm>
            <a:off x="6222608" y="3596274"/>
            <a:ext cx="5794602" cy="789863"/>
          </a:xfrm>
          <a:prstGeom prst="rect">
            <a:avLst/>
          </a:prstGeom>
        </p:spPr>
      </p:pic>
      <p:sp>
        <p:nvSpPr>
          <p:cNvPr id="10" name="Rectangle 9"/>
          <p:cNvSpPr/>
          <p:nvPr/>
        </p:nvSpPr>
        <p:spPr>
          <a:xfrm>
            <a:off x="6240046" y="4432838"/>
            <a:ext cx="4517134" cy="369332"/>
          </a:xfrm>
          <a:prstGeom prst="rect">
            <a:avLst/>
          </a:prstGeom>
        </p:spPr>
        <p:txBody>
          <a:bodyPr wrap="none">
            <a:spAutoFit/>
          </a:bodyPr>
          <a:lstStyle/>
          <a:p>
            <a:r>
              <a:rPr lang="en-US" b="1" dirty="0"/>
              <a:t>C- Add a tooltip with the attribute  title</a:t>
            </a:r>
            <a:endParaRPr lang="fr-FR" b="1" dirty="0"/>
          </a:p>
        </p:txBody>
      </p:sp>
      <p:sp>
        <p:nvSpPr>
          <p:cNvPr id="11" name="Rectangle 10"/>
          <p:cNvSpPr/>
          <p:nvPr/>
        </p:nvSpPr>
        <p:spPr>
          <a:xfrm>
            <a:off x="6351035" y="4802170"/>
            <a:ext cx="5554825" cy="1600438"/>
          </a:xfrm>
          <a:prstGeom prst="rect">
            <a:avLst/>
          </a:prstGeom>
        </p:spPr>
        <p:txBody>
          <a:bodyPr wrap="square">
            <a:spAutoFit/>
          </a:bodyPr>
          <a:lstStyle/>
          <a:p>
            <a:r>
              <a:rPr lang="en-US" sz="1400" dirty="0"/>
              <a:t>In order to display a tooltip on your images, you can use the attribute   </a:t>
            </a:r>
            <a:r>
              <a:rPr lang="en-US" sz="1400" b="1" dirty="0"/>
              <a:t>title</a:t>
            </a:r>
            <a:r>
              <a:rPr lang="en-US" sz="1400" dirty="0"/>
              <a:t> ; (not to be confused with the tag  title that tells the browser the </a:t>
            </a:r>
            <a:r>
              <a:rPr lang="en-US" sz="1400" b="1" dirty="0"/>
              <a:t>title</a:t>
            </a:r>
            <a:r>
              <a:rPr lang="en-US" sz="1400" dirty="0"/>
              <a:t> of a web page).</a:t>
            </a:r>
          </a:p>
          <a:p>
            <a:endParaRPr lang="en-US" sz="1400" dirty="0"/>
          </a:p>
          <a:p>
            <a:r>
              <a:rPr lang="en-US" sz="1400" dirty="0"/>
              <a:t>The attribute  title is optional, unlike  alt.</a:t>
            </a:r>
          </a:p>
          <a:p>
            <a:endParaRPr lang="en-US" sz="1400" dirty="0"/>
          </a:p>
          <a:p>
            <a:r>
              <a:rPr lang="en-US" sz="1400" dirty="0"/>
              <a:t>Here's what it can do:</a:t>
            </a:r>
            <a:endParaRPr lang="fr-FR" sz="1400" dirty="0"/>
          </a:p>
        </p:txBody>
      </p:sp>
    </p:spTree>
    <p:extLst>
      <p:ext uri="{BB962C8B-B14F-4D97-AF65-F5344CB8AC3E}">
        <p14:creationId xmlns:p14="http://schemas.microsoft.com/office/powerpoint/2010/main" val="257520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486" y="1017237"/>
            <a:ext cx="5629469" cy="738664"/>
          </a:xfrm>
          <a:prstGeom prst="rect">
            <a:avLst/>
          </a:prstGeom>
        </p:spPr>
        <p:txBody>
          <a:bodyPr wrap="square">
            <a:spAutoFit/>
          </a:bodyPr>
          <a:lstStyle/>
          <a:p>
            <a:r>
              <a:rPr lang="en-US" sz="1400" dirty="0"/>
              <a:t>The site visitor will only have to hover over the photo with the mouse to see the tooltip "So, want to go for a walk, don't you?" appear over the image.</a:t>
            </a:r>
            <a:endParaRPr lang="fr-FR" sz="1400" dirty="0"/>
          </a:p>
        </p:txBody>
      </p:sp>
      <p:sp>
        <p:nvSpPr>
          <p:cNvPr id="5" name="Rectangle 4"/>
          <p:cNvSpPr/>
          <p:nvPr/>
        </p:nvSpPr>
        <p:spPr>
          <a:xfrm>
            <a:off x="239486" y="364093"/>
            <a:ext cx="5414865" cy="523220"/>
          </a:xfrm>
          <a:prstGeom prst="rect">
            <a:avLst/>
          </a:prstGeom>
        </p:spPr>
        <p:txBody>
          <a:bodyPr wrap="square">
            <a:spAutoFit/>
          </a:bodyPr>
          <a:lstStyle/>
          <a:p>
            <a:r>
              <a:rPr lang="en-US" sz="1400" dirty="0"/>
              <a:t>&lt;</a:t>
            </a:r>
            <a:r>
              <a:rPr lang="en-US" sz="1400" dirty="0" err="1">
                <a:solidFill>
                  <a:srgbClr val="FF0000"/>
                </a:solidFill>
              </a:rPr>
              <a:t>img</a:t>
            </a:r>
            <a:r>
              <a:rPr lang="en-US" sz="1400" dirty="0"/>
              <a:t> </a:t>
            </a:r>
            <a:r>
              <a:rPr lang="en-US" sz="1400" dirty="0" err="1">
                <a:solidFill>
                  <a:srgbClr val="00B050"/>
                </a:solidFill>
              </a:rPr>
              <a:t>src</a:t>
            </a:r>
            <a:r>
              <a:rPr lang="en-US" sz="1400" dirty="0"/>
              <a:t>="</a:t>
            </a:r>
            <a:r>
              <a:rPr lang="en-US" sz="1400" dirty="0">
                <a:solidFill>
                  <a:srgbClr val="FFC000"/>
                </a:solidFill>
              </a:rPr>
              <a:t>mountains.png</a:t>
            </a:r>
            <a:r>
              <a:rPr lang="en-US" sz="1400" dirty="0"/>
              <a:t>" title="</a:t>
            </a:r>
            <a:r>
              <a:rPr lang="en-US" sz="1400" dirty="0">
                <a:solidFill>
                  <a:srgbClr val="FFC000"/>
                </a:solidFill>
              </a:rPr>
              <a:t>So, feeling like going for a walk, aren't you?" </a:t>
            </a:r>
            <a:r>
              <a:rPr lang="en-US" sz="1400" dirty="0">
                <a:solidFill>
                  <a:srgbClr val="00B050"/>
                </a:solidFill>
              </a:rPr>
              <a:t>alt</a:t>
            </a:r>
            <a:r>
              <a:rPr lang="en-US" sz="1400" dirty="0"/>
              <a:t>="</a:t>
            </a:r>
            <a:r>
              <a:rPr lang="en-US" sz="1400" dirty="0">
                <a:solidFill>
                  <a:srgbClr val="FFC000"/>
                </a:solidFill>
              </a:rPr>
              <a:t>Hiking trail amidst the mountains</a:t>
            </a:r>
            <a:r>
              <a:rPr lang="en-US" sz="1400" dirty="0"/>
              <a:t>"&gt;</a:t>
            </a:r>
          </a:p>
        </p:txBody>
      </p:sp>
      <p:sp>
        <p:nvSpPr>
          <p:cNvPr id="6" name="Rectangle 5"/>
          <p:cNvSpPr/>
          <p:nvPr/>
        </p:nvSpPr>
        <p:spPr>
          <a:xfrm>
            <a:off x="239486" y="1885825"/>
            <a:ext cx="3817199" cy="369332"/>
          </a:xfrm>
          <a:prstGeom prst="rect">
            <a:avLst/>
          </a:prstGeom>
        </p:spPr>
        <p:txBody>
          <a:bodyPr wrap="none">
            <a:spAutoFit/>
          </a:bodyPr>
          <a:lstStyle/>
          <a:p>
            <a:r>
              <a:rPr lang="fr-FR" b="1" dirty="0"/>
              <a:t>D- </a:t>
            </a:r>
            <a:r>
              <a:rPr lang="fr-FR" b="1" dirty="0" err="1"/>
              <a:t>Create</a:t>
            </a:r>
            <a:r>
              <a:rPr lang="fr-FR" b="1" dirty="0"/>
              <a:t> a </a:t>
            </a:r>
            <a:r>
              <a:rPr lang="fr-FR" b="1" dirty="0" err="1"/>
              <a:t>clickable</a:t>
            </a:r>
            <a:r>
              <a:rPr lang="fr-FR" b="1" dirty="0"/>
              <a:t> </a:t>
            </a:r>
            <a:r>
              <a:rPr lang="fr-FR" b="1" dirty="0" err="1"/>
              <a:t>thumbnail</a:t>
            </a:r>
            <a:endParaRPr lang="fr-FR" b="1" dirty="0"/>
          </a:p>
        </p:txBody>
      </p:sp>
      <p:sp>
        <p:nvSpPr>
          <p:cNvPr id="7" name="Rectangle 6"/>
          <p:cNvSpPr/>
          <p:nvPr/>
        </p:nvSpPr>
        <p:spPr>
          <a:xfrm>
            <a:off x="360783" y="2385081"/>
            <a:ext cx="5582817" cy="2893100"/>
          </a:xfrm>
          <a:prstGeom prst="rect">
            <a:avLst/>
          </a:prstGeom>
        </p:spPr>
        <p:txBody>
          <a:bodyPr wrap="square">
            <a:spAutoFit/>
          </a:bodyPr>
          <a:lstStyle/>
          <a:p>
            <a:r>
              <a:rPr lang="en-US" sz="1400" dirty="0"/>
              <a:t>If your image is very large, it is advisable to display the clickable thumbnail on your site. This way your web pages will take less time to display. If your visitors want to see your images in original size, they just have to click on it.</a:t>
            </a:r>
          </a:p>
          <a:p>
            <a:endParaRPr lang="en-US" sz="1400" dirty="0"/>
          </a:p>
          <a:p>
            <a:r>
              <a:rPr lang="en-US" sz="1400" dirty="0"/>
              <a:t>To do this, you need two versions of a photo: the original image, and a lighter (and therefore smaller) version of this image.</a:t>
            </a:r>
          </a:p>
          <a:p>
            <a:endParaRPr lang="en-US" sz="1400" dirty="0"/>
          </a:p>
          <a:p>
            <a:r>
              <a:rPr lang="en-US" sz="1400" dirty="0"/>
              <a:t>Let's see how to make the thumbnail clickable:</a:t>
            </a:r>
          </a:p>
          <a:p>
            <a:endParaRPr lang="en-US" sz="1400" dirty="0"/>
          </a:p>
          <a:p>
            <a:pPr marL="285750" indent="-285750">
              <a:buFont typeface="Arial" panose="020B0604020202020204" pitchFamily="34" charset="0"/>
              <a:buChar char="•"/>
            </a:pPr>
            <a:r>
              <a:rPr lang="en-US" sz="1400" dirty="0"/>
              <a:t>put your two images in a folder called for example  images  .</a:t>
            </a:r>
          </a:p>
          <a:p>
            <a:pPr marL="285750" indent="-285750">
              <a:buFont typeface="Arial" panose="020B0604020202020204" pitchFamily="34" charset="0"/>
              <a:buChar char="•"/>
            </a:pPr>
            <a:r>
              <a:rPr lang="en-US" sz="1400" dirty="0"/>
              <a:t>Display the version  </a:t>
            </a:r>
            <a:r>
              <a:rPr lang="en-US" sz="1400" b="1" dirty="0"/>
              <a:t>montagne_mini.jpg</a:t>
            </a:r>
            <a:r>
              <a:rPr lang="en-US" sz="1400" dirty="0"/>
              <a:t>  on a page,</a:t>
            </a:r>
          </a:p>
          <a:p>
            <a:pPr marL="285750" indent="-285750">
              <a:buFont typeface="Arial" panose="020B0604020202020204" pitchFamily="34" charset="0"/>
              <a:buChar char="•"/>
            </a:pPr>
            <a:r>
              <a:rPr lang="en-US" sz="1400" dirty="0"/>
              <a:t>and link to the  </a:t>
            </a:r>
            <a:r>
              <a:rPr lang="en-US" sz="1400" b="1" dirty="0"/>
              <a:t>montagne.jpg.</a:t>
            </a:r>
            <a:endParaRPr lang="fr-FR" sz="1400" b="1" dirty="0"/>
          </a:p>
        </p:txBody>
      </p:sp>
      <p:pic>
        <p:nvPicPr>
          <p:cNvPr id="8" name="Image 7"/>
          <p:cNvPicPr>
            <a:picLocks noChangeAspect="1"/>
          </p:cNvPicPr>
          <p:nvPr/>
        </p:nvPicPr>
        <p:blipFill>
          <a:blip r:embed="rId2"/>
          <a:stretch>
            <a:fillRect/>
          </a:stretch>
        </p:blipFill>
        <p:spPr>
          <a:xfrm>
            <a:off x="6044837" y="1192760"/>
            <a:ext cx="5823702" cy="563141"/>
          </a:xfrm>
          <a:prstGeom prst="rect">
            <a:avLst/>
          </a:prstGeom>
        </p:spPr>
      </p:pic>
      <p:sp>
        <p:nvSpPr>
          <p:cNvPr id="9" name="Rectangle 8"/>
          <p:cNvSpPr/>
          <p:nvPr/>
        </p:nvSpPr>
        <p:spPr>
          <a:xfrm>
            <a:off x="6018245" y="326971"/>
            <a:ext cx="5850294" cy="830997"/>
          </a:xfrm>
          <a:prstGeom prst="rect">
            <a:avLst/>
          </a:prstGeom>
        </p:spPr>
        <p:txBody>
          <a:bodyPr wrap="square">
            <a:spAutoFit/>
          </a:bodyPr>
          <a:lstStyle/>
          <a:p>
            <a:r>
              <a:rPr lang="en-US" sz="1200" dirty="0"/>
              <a:t>&lt;</a:t>
            </a:r>
            <a:r>
              <a:rPr lang="en-US" sz="1200" dirty="0">
                <a:solidFill>
                  <a:srgbClr val="FF0000"/>
                </a:solidFill>
              </a:rPr>
              <a:t>p</a:t>
            </a:r>
            <a:r>
              <a:rPr lang="en-US" sz="1200" dirty="0"/>
              <a:t>&gt;Would you like to see the image in its original size? Click on it!&lt;</a:t>
            </a:r>
            <a:r>
              <a:rPr lang="en-US" sz="1200" dirty="0" err="1"/>
              <a:t>br</a:t>
            </a:r>
            <a:r>
              <a:rPr lang="en-US" sz="1200" dirty="0"/>
              <a:t>&gt;</a:t>
            </a:r>
          </a:p>
          <a:p>
            <a:r>
              <a:rPr lang="en-US" sz="1200" dirty="0"/>
              <a:t>  	&lt;</a:t>
            </a:r>
            <a:r>
              <a:rPr lang="en-US" sz="1200" dirty="0">
                <a:solidFill>
                  <a:srgbClr val="FF0000"/>
                </a:solidFill>
              </a:rPr>
              <a:t>a</a:t>
            </a:r>
            <a:r>
              <a:rPr lang="en-US" sz="1200" dirty="0"/>
              <a:t> </a:t>
            </a:r>
            <a:r>
              <a:rPr lang="en-US" sz="1200" dirty="0" err="1">
                <a:solidFill>
                  <a:srgbClr val="00B050"/>
                </a:solidFill>
              </a:rPr>
              <a:t>href</a:t>
            </a:r>
            <a:r>
              <a:rPr lang="en-US" sz="1200" dirty="0"/>
              <a:t>="</a:t>
            </a:r>
            <a:r>
              <a:rPr lang="en-US" sz="1200" dirty="0">
                <a:solidFill>
                  <a:srgbClr val="FFC000"/>
                </a:solidFill>
              </a:rPr>
              <a:t>images/mountain.jpg</a:t>
            </a:r>
            <a:r>
              <a:rPr lang="en-US" sz="1200" dirty="0"/>
              <a:t>"&gt;&lt;</a:t>
            </a:r>
            <a:r>
              <a:rPr lang="en-US" sz="1200" dirty="0" err="1"/>
              <a:t>img</a:t>
            </a:r>
            <a:r>
              <a:rPr lang="en-US" sz="1200" dirty="0"/>
              <a:t> </a:t>
            </a:r>
            <a:r>
              <a:rPr lang="en-US" sz="1200" dirty="0" err="1">
                <a:solidFill>
                  <a:srgbClr val="00B050"/>
                </a:solidFill>
              </a:rPr>
              <a:t>src</a:t>
            </a:r>
            <a:r>
              <a:rPr lang="en-US" sz="1200" dirty="0">
                <a:solidFill>
                  <a:srgbClr val="00B050"/>
                </a:solidFill>
              </a:rPr>
              <a:t> </a:t>
            </a:r>
            <a:r>
              <a:rPr lang="en-US" sz="1200" dirty="0"/>
              <a:t>= “ </a:t>
            </a:r>
            <a:r>
              <a:rPr lang="en-US" sz="1200" dirty="0">
                <a:solidFill>
                  <a:srgbClr val="FFC000"/>
                </a:solidFill>
              </a:rPr>
              <a:t>images/mountain_mini.jpg</a:t>
            </a:r>
            <a:r>
              <a:rPr lang="en-US" sz="1200" dirty="0"/>
              <a:t>" 	</a:t>
            </a:r>
            <a:r>
              <a:rPr lang="en-US" sz="1200" dirty="0">
                <a:solidFill>
                  <a:srgbClr val="00B050"/>
                </a:solidFill>
              </a:rPr>
              <a:t>alt</a:t>
            </a:r>
            <a:r>
              <a:rPr lang="en-US" sz="1200" dirty="0"/>
              <a:t>="</a:t>
            </a:r>
            <a:r>
              <a:rPr lang="en-US" sz="1200" dirty="0">
                <a:solidFill>
                  <a:srgbClr val="FFC000"/>
                </a:solidFill>
              </a:rPr>
              <a:t>Hiking trail amidst mountains" title</a:t>
            </a:r>
            <a:r>
              <a:rPr lang="en-US" sz="1200" dirty="0">
                <a:solidFill>
                  <a:srgbClr val="FF0000"/>
                </a:solidFill>
              </a:rPr>
              <a:t>=</a:t>
            </a:r>
            <a:r>
              <a:rPr lang="en-US" sz="1200" dirty="0">
                <a:solidFill>
                  <a:srgbClr val="FFC000"/>
                </a:solidFill>
              </a:rPr>
              <a:t>"Click to enlarge</a:t>
            </a:r>
            <a:r>
              <a:rPr lang="en-US" sz="1200" dirty="0"/>
              <a:t>"&gt;&lt;/</a:t>
            </a:r>
            <a:r>
              <a:rPr lang="en-US" sz="1200" dirty="0">
                <a:solidFill>
                  <a:srgbClr val="FF0000"/>
                </a:solidFill>
              </a:rPr>
              <a:t>a</a:t>
            </a:r>
            <a:r>
              <a:rPr lang="en-US" sz="1200" dirty="0"/>
              <a:t>&gt;</a:t>
            </a:r>
          </a:p>
          <a:p>
            <a:r>
              <a:rPr lang="en-US" sz="1200" dirty="0"/>
              <a:t>&lt;/</a:t>
            </a:r>
            <a:r>
              <a:rPr lang="en-US" sz="1200" dirty="0">
                <a:solidFill>
                  <a:srgbClr val="FF0000"/>
                </a:solidFill>
              </a:rPr>
              <a:t>p</a:t>
            </a:r>
            <a:r>
              <a:rPr lang="en-US" sz="1200" dirty="0"/>
              <a:t>&gt;</a:t>
            </a:r>
            <a:endParaRPr lang="fr-FR" sz="1200" dirty="0"/>
          </a:p>
        </p:txBody>
      </p:sp>
      <p:sp>
        <p:nvSpPr>
          <p:cNvPr id="10" name="Rectangle 9"/>
          <p:cNvSpPr/>
          <p:nvPr/>
        </p:nvSpPr>
        <p:spPr>
          <a:xfrm>
            <a:off x="5895392" y="1885825"/>
            <a:ext cx="6096000" cy="2677656"/>
          </a:xfrm>
          <a:prstGeom prst="rect">
            <a:avLst/>
          </a:prstGeom>
        </p:spPr>
        <p:txBody>
          <a:bodyPr>
            <a:spAutoFit/>
          </a:bodyPr>
          <a:lstStyle/>
          <a:p>
            <a:r>
              <a:rPr lang="en-US" sz="1400" dirty="0"/>
              <a:t>You will now be able to enrich Robbie Lens' portfolio. For this you will need:</a:t>
            </a:r>
          </a:p>
          <a:p>
            <a:endParaRPr lang="en-US" sz="1400" dirty="0"/>
          </a:p>
          <a:p>
            <a:pPr marL="285750" indent="-285750">
              <a:buFont typeface="Arial" panose="020B0604020202020204" pitchFamily="34" charset="0"/>
              <a:buChar char="•"/>
            </a:pPr>
            <a:r>
              <a:rPr lang="en-US" sz="1400" dirty="0"/>
              <a:t>replace the Twitter and Instagram links at the bottom of the "About" and "Home" pages with the corresponding icons;</a:t>
            </a:r>
          </a:p>
          <a:p>
            <a:pPr marL="285750" indent="-285750">
              <a:buFont typeface="Arial" panose="020B0604020202020204" pitchFamily="34" charset="0"/>
              <a:buChar char="•"/>
            </a:pPr>
            <a:r>
              <a:rPr lang="en-US" sz="1400" dirty="0"/>
              <a:t>insert the image of Robbie Lens on the home page (the file is called   </a:t>
            </a:r>
            <a:r>
              <a:rPr lang="en-US" sz="1400" b="1" dirty="0"/>
              <a:t>robbie-lens.png</a:t>
            </a:r>
            <a:r>
              <a:rPr lang="en-US" sz="1400" dirty="0"/>
              <a:t>  );</a:t>
            </a:r>
          </a:p>
          <a:p>
            <a:pPr marL="285750" indent="-285750">
              <a:buFont typeface="Arial" panose="020B0604020202020204" pitchFamily="34" charset="0"/>
              <a:buChar char="•"/>
            </a:pPr>
            <a:r>
              <a:rPr lang="en-US" sz="1400" dirty="0"/>
              <a:t>display at the very top and at the very bottom of the page the logo which returns to the home page via a link.</a:t>
            </a:r>
          </a:p>
          <a:p>
            <a:endParaRPr lang="en-US" sz="1400" dirty="0"/>
          </a:p>
          <a:p>
            <a:r>
              <a:rPr lang="en-US" sz="1400" dirty="0"/>
              <a:t>You will find all the images needed for this exercise directly in the code base, in the  </a:t>
            </a:r>
            <a:r>
              <a:rPr lang="en-US" sz="1400" b="1" dirty="0"/>
              <a:t>/images  </a:t>
            </a:r>
            <a:r>
              <a:rPr lang="en-US" sz="1400" dirty="0"/>
              <a:t>.</a:t>
            </a:r>
            <a:endParaRPr lang="fr-FR" sz="1400" dirty="0"/>
          </a:p>
        </p:txBody>
      </p:sp>
      <p:sp>
        <p:nvSpPr>
          <p:cNvPr id="11" name="Rectangle 10"/>
          <p:cNvSpPr/>
          <p:nvPr/>
        </p:nvSpPr>
        <p:spPr>
          <a:xfrm>
            <a:off x="5943600" y="4693405"/>
            <a:ext cx="6096000" cy="738664"/>
          </a:xfrm>
          <a:prstGeom prst="rect">
            <a:avLst/>
          </a:prstGeom>
        </p:spPr>
        <p:txBody>
          <a:bodyPr>
            <a:spAutoFit/>
          </a:bodyPr>
          <a:lstStyle/>
          <a:p>
            <a:r>
              <a:rPr lang="en-US" sz="1400" dirty="0"/>
              <a:t>As for the previous chapters, you will find the code base to start the exercise on the </a:t>
            </a:r>
            <a:r>
              <a:rPr lang="en-US" sz="1400" dirty="0">
                <a:hlinkClick r:id="rId3"/>
              </a:rPr>
              <a:t>P1C6-exercise</a:t>
            </a:r>
            <a:r>
              <a:rPr lang="en-US" sz="1400" dirty="0"/>
              <a:t> branch , and the solution on  the P1C6-solution branch here!</a:t>
            </a:r>
            <a:endParaRPr lang="fr-FR" sz="1400" dirty="0"/>
          </a:p>
        </p:txBody>
      </p:sp>
    </p:spTree>
    <p:extLst>
      <p:ext uri="{BB962C8B-B14F-4D97-AF65-F5344CB8AC3E}">
        <p14:creationId xmlns:p14="http://schemas.microsoft.com/office/powerpoint/2010/main" val="201219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D0AC34-0840-B8BA-968C-9C8C7394C72D}"/>
              </a:ext>
            </a:extLst>
          </p:cNvPr>
          <p:cNvSpPr/>
          <p:nvPr/>
        </p:nvSpPr>
        <p:spPr>
          <a:xfrm>
            <a:off x="11228187" y="43542"/>
            <a:ext cx="941283" cy="261610"/>
          </a:xfrm>
          <a:prstGeom prst="rect">
            <a:avLst/>
          </a:prstGeom>
        </p:spPr>
        <p:txBody>
          <a:bodyPr wrap="none">
            <a:spAutoFit/>
          </a:bodyPr>
          <a:lstStyle/>
          <a:p>
            <a:r>
              <a:rPr lang="fr-FR" sz="1100" b="1" i="1" dirty="0"/>
              <a:t>V.01012023</a:t>
            </a:r>
          </a:p>
        </p:txBody>
      </p:sp>
      <p:sp>
        <p:nvSpPr>
          <p:cNvPr id="5" name="Rectangle 4">
            <a:extLst>
              <a:ext uri="{FF2B5EF4-FFF2-40B4-BE49-F238E27FC236}">
                <a16:creationId xmlns:a16="http://schemas.microsoft.com/office/drawing/2014/main" id="{29A42490-C8C6-C9CE-8BCC-AA2084228848}"/>
              </a:ext>
            </a:extLst>
          </p:cNvPr>
          <p:cNvSpPr/>
          <p:nvPr/>
        </p:nvSpPr>
        <p:spPr>
          <a:xfrm>
            <a:off x="110277" y="43542"/>
            <a:ext cx="1766830" cy="261610"/>
          </a:xfrm>
          <a:prstGeom prst="rect">
            <a:avLst/>
          </a:prstGeom>
        </p:spPr>
        <p:txBody>
          <a:bodyPr wrap="none">
            <a:spAutoFit/>
          </a:bodyPr>
          <a:lstStyle/>
          <a:p>
            <a:r>
              <a:rPr lang="fr-FR" sz="1100" i="1" dirty="0"/>
              <a:t>Last </a:t>
            </a:r>
            <a:r>
              <a:rPr lang="en-US" sz="1100" i="1" dirty="0"/>
              <a:t>review</a:t>
            </a:r>
            <a:r>
              <a:rPr lang="fr-FR" sz="1100" i="1" dirty="0"/>
              <a:t> : </a:t>
            </a:r>
            <a:r>
              <a:rPr lang="fr-FR" sz="1100" b="1" i="1" dirty="0"/>
              <a:t>05-Jan-2023</a:t>
            </a:r>
          </a:p>
        </p:txBody>
      </p:sp>
      <p:sp>
        <p:nvSpPr>
          <p:cNvPr id="6" name="Sous-titre 9">
            <a:extLst>
              <a:ext uri="{FF2B5EF4-FFF2-40B4-BE49-F238E27FC236}">
                <a16:creationId xmlns:a16="http://schemas.microsoft.com/office/drawing/2014/main" id="{48D31064-C103-E931-0716-462ACC322938}"/>
              </a:ext>
            </a:extLst>
          </p:cNvPr>
          <p:cNvSpPr txBox="1">
            <a:spLocks/>
          </p:cNvSpPr>
          <p:nvPr/>
        </p:nvSpPr>
        <p:spPr>
          <a:xfrm>
            <a:off x="4034780" y="733656"/>
            <a:ext cx="4627957" cy="501585"/>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fr-FR" sz="3200"/>
              <a:t>TABLE OF CONTENTS </a:t>
            </a:r>
            <a:endParaRPr lang="fr-FR" sz="3200" dirty="0"/>
          </a:p>
        </p:txBody>
      </p:sp>
      <p:sp>
        <p:nvSpPr>
          <p:cNvPr id="7" name="Content Placeholder 2">
            <a:extLst>
              <a:ext uri="{FF2B5EF4-FFF2-40B4-BE49-F238E27FC236}">
                <a16:creationId xmlns:a16="http://schemas.microsoft.com/office/drawing/2014/main" id="{CBD40458-9EDD-6EE9-2DB9-BF52F90E0E13}"/>
              </a:ext>
            </a:extLst>
          </p:cNvPr>
          <p:cNvSpPr txBox="1">
            <a:spLocks/>
          </p:cNvSpPr>
          <p:nvPr/>
        </p:nvSpPr>
        <p:spPr>
          <a:xfrm>
            <a:off x="868038" y="948763"/>
            <a:ext cx="4688724" cy="2750867"/>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1000" dirty="0"/>
              <a:t>Chapter 1: Understand the difference between HTML and </a:t>
            </a:r>
            <a:r>
              <a:rPr lang="en-US" sz="1000" dirty="0" smtClean="0"/>
              <a:t>CSS</a:t>
            </a:r>
          </a:p>
          <a:p>
            <a:pPr lvl="1"/>
            <a:r>
              <a:rPr lang="en-US" sz="800" dirty="0" smtClean="0"/>
              <a:t>Summary </a:t>
            </a:r>
            <a:r>
              <a:rPr lang="en-US" sz="800" dirty="0"/>
              <a:t>/ Objectives </a:t>
            </a:r>
          </a:p>
          <a:p>
            <a:pPr lvl="1"/>
            <a:r>
              <a:rPr lang="en-US" sz="1000" dirty="0"/>
              <a:t>DEFINITION </a:t>
            </a:r>
          </a:p>
          <a:p>
            <a:pPr lvl="1"/>
            <a:r>
              <a:rPr lang="en-US" sz="1000" dirty="0" smtClean="0"/>
              <a:t>Practice </a:t>
            </a:r>
            <a:r>
              <a:rPr lang="en-US" sz="1000" dirty="0"/>
              <a:t>Activity Exercise</a:t>
            </a:r>
          </a:p>
          <a:p>
            <a:pPr lvl="1"/>
            <a:r>
              <a:rPr lang="en-US" sz="1000" dirty="0"/>
              <a:t>Quiz</a:t>
            </a:r>
          </a:p>
        </p:txBody>
      </p:sp>
      <p:sp>
        <p:nvSpPr>
          <p:cNvPr id="11" name="Content Placeholder 2">
            <a:extLst>
              <a:ext uri="{FF2B5EF4-FFF2-40B4-BE49-F238E27FC236}">
                <a16:creationId xmlns:a16="http://schemas.microsoft.com/office/drawing/2014/main" id="{FB184A40-93ED-C711-9826-2CC96C80EA55}"/>
              </a:ext>
            </a:extLst>
          </p:cNvPr>
          <p:cNvSpPr txBox="1">
            <a:spLocks/>
          </p:cNvSpPr>
          <p:nvPr/>
        </p:nvSpPr>
        <p:spPr>
          <a:xfrm>
            <a:off x="5817316" y="948763"/>
            <a:ext cx="4658179" cy="2595551"/>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1000" dirty="0"/>
              <a:t>Chapter 2: Create your website with HTML5 and </a:t>
            </a:r>
            <a:r>
              <a:rPr lang="en-US" sz="1000" dirty="0" smtClean="0"/>
              <a:t>CSS3</a:t>
            </a:r>
          </a:p>
          <a:p>
            <a:pPr lvl="1"/>
            <a:r>
              <a:rPr lang="en-US" sz="800" dirty="0" smtClean="0"/>
              <a:t>Summary </a:t>
            </a:r>
            <a:r>
              <a:rPr lang="en-US" sz="800" dirty="0"/>
              <a:t>/ Objectives </a:t>
            </a:r>
          </a:p>
          <a:p>
            <a:pPr lvl="1"/>
            <a:r>
              <a:rPr lang="en-US" sz="1000" dirty="0"/>
              <a:t>DEFINITION </a:t>
            </a:r>
          </a:p>
          <a:p>
            <a:pPr lvl="1"/>
            <a:r>
              <a:rPr lang="en-US" sz="1000" dirty="0" smtClean="0"/>
              <a:t>Practice </a:t>
            </a:r>
            <a:r>
              <a:rPr lang="en-US" sz="1000" dirty="0"/>
              <a:t>Activity Exercise</a:t>
            </a:r>
          </a:p>
          <a:p>
            <a:pPr lvl="1"/>
            <a:r>
              <a:rPr lang="en-US" sz="1000" dirty="0"/>
              <a:t>Quiz</a:t>
            </a:r>
          </a:p>
        </p:txBody>
      </p:sp>
      <p:sp>
        <p:nvSpPr>
          <p:cNvPr id="12" name="Content Placeholder 2">
            <a:extLst>
              <a:ext uri="{FF2B5EF4-FFF2-40B4-BE49-F238E27FC236}">
                <a16:creationId xmlns:a16="http://schemas.microsoft.com/office/drawing/2014/main" id="{25DB6E12-CC1C-3EA2-3748-0D5711BEA6B9}"/>
              </a:ext>
            </a:extLst>
          </p:cNvPr>
          <p:cNvSpPr txBox="1">
            <a:spLocks/>
          </p:cNvSpPr>
          <p:nvPr/>
        </p:nvSpPr>
        <p:spPr>
          <a:xfrm>
            <a:off x="803581" y="3486821"/>
            <a:ext cx="4385923" cy="2750867"/>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1000" dirty="0"/>
              <a:t>Chapter 3: Arrange the content of your </a:t>
            </a:r>
            <a:r>
              <a:rPr lang="en-US" sz="1000" dirty="0" smtClean="0"/>
              <a:t>pages</a:t>
            </a:r>
          </a:p>
          <a:p>
            <a:pPr lvl="1"/>
            <a:r>
              <a:rPr lang="en-US" sz="800" dirty="0" smtClean="0"/>
              <a:t>Summary </a:t>
            </a:r>
            <a:r>
              <a:rPr lang="en-US" sz="800" dirty="0"/>
              <a:t>/ Objectives </a:t>
            </a:r>
            <a:endParaRPr lang="en-US" sz="800" dirty="0" smtClean="0"/>
          </a:p>
          <a:p>
            <a:pPr lvl="1"/>
            <a:r>
              <a:rPr lang="en-US" sz="900" dirty="0"/>
              <a:t>DEFINITION </a:t>
            </a:r>
            <a:endParaRPr lang="en-US" sz="900" dirty="0"/>
          </a:p>
          <a:p>
            <a:pPr lvl="1"/>
            <a:r>
              <a:rPr lang="en-US" sz="1000" dirty="0" smtClean="0"/>
              <a:t>Practice </a:t>
            </a:r>
            <a:r>
              <a:rPr lang="en-US" sz="1000" dirty="0"/>
              <a:t>Activity </a:t>
            </a:r>
            <a:r>
              <a:rPr lang="en-US" sz="1000" dirty="0" smtClean="0"/>
              <a:t>Exercise</a:t>
            </a:r>
          </a:p>
          <a:p>
            <a:pPr lvl="1"/>
            <a:r>
              <a:rPr lang="en-US" sz="1000" dirty="0"/>
              <a:t>Quiz</a:t>
            </a:r>
          </a:p>
          <a:p>
            <a:pPr marL="457200" lvl="1" indent="0">
              <a:buNone/>
            </a:pPr>
            <a:endParaRPr lang="en-US" sz="1000" dirty="0"/>
          </a:p>
        </p:txBody>
      </p:sp>
      <p:sp>
        <p:nvSpPr>
          <p:cNvPr id="14" name="Content Placeholder 2">
            <a:extLst>
              <a:ext uri="{FF2B5EF4-FFF2-40B4-BE49-F238E27FC236}">
                <a16:creationId xmlns:a16="http://schemas.microsoft.com/office/drawing/2014/main" id="{15E60DDE-C78A-E28B-180A-8421C7C959DA}"/>
              </a:ext>
            </a:extLst>
          </p:cNvPr>
          <p:cNvSpPr txBox="1">
            <a:spLocks/>
          </p:cNvSpPr>
          <p:nvPr/>
        </p:nvSpPr>
        <p:spPr>
          <a:xfrm>
            <a:off x="5817316" y="3403920"/>
            <a:ext cx="3651406" cy="2750867"/>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1000" dirty="0"/>
              <a:t>Chapter 4: Add </a:t>
            </a:r>
            <a:r>
              <a:rPr lang="en-US" sz="1000" dirty="0" smtClean="0"/>
              <a:t>tables</a:t>
            </a:r>
          </a:p>
          <a:p>
            <a:pPr lvl="1"/>
            <a:r>
              <a:rPr lang="en-US" sz="800" dirty="0" smtClean="0"/>
              <a:t>Summary </a:t>
            </a:r>
            <a:r>
              <a:rPr lang="en-US" sz="800" dirty="0"/>
              <a:t>/ Objectives </a:t>
            </a:r>
            <a:endParaRPr lang="en-US" sz="800" dirty="0" smtClean="0"/>
          </a:p>
          <a:p>
            <a:pPr lvl="1"/>
            <a:r>
              <a:rPr lang="en-US" sz="800" dirty="0"/>
              <a:t>DEFINITION </a:t>
            </a:r>
            <a:endParaRPr lang="en-US" sz="800" dirty="0"/>
          </a:p>
          <a:p>
            <a:pPr lvl="1"/>
            <a:r>
              <a:rPr lang="en-US" sz="1000" dirty="0" smtClean="0"/>
              <a:t>Quiz</a:t>
            </a:r>
            <a:endParaRPr lang="en-US" sz="1000" dirty="0"/>
          </a:p>
          <a:p>
            <a:pPr lvl="1"/>
            <a:r>
              <a:rPr lang="en-US" sz="1000" dirty="0"/>
              <a:t>Practice Activity Exercise</a:t>
            </a:r>
          </a:p>
        </p:txBody>
      </p:sp>
    </p:spTree>
    <p:extLst>
      <p:ext uri="{BB962C8B-B14F-4D97-AF65-F5344CB8AC3E}">
        <p14:creationId xmlns:p14="http://schemas.microsoft.com/office/powerpoint/2010/main" val="985908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775" y="330579"/>
            <a:ext cx="5890727" cy="1815882"/>
          </a:xfrm>
          <a:prstGeom prst="rect">
            <a:avLst/>
          </a:prstGeom>
        </p:spPr>
        <p:txBody>
          <a:bodyPr wrap="square">
            <a:spAutoFit/>
          </a:bodyPr>
          <a:lstStyle/>
          <a:p>
            <a:pPr marL="285750" indent="-285750">
              <a:buFont typeface="Arial" panose="020B0604020202020204" pitchFamily="34" charset="0"/>
              <a:buChar char="•"/>
            </a:pPr>
            <a:r>
              <a:rPr lang="en-US" sz="1400" dirty="0"/>
              <a:t>There are several image formats suitable for the Web: PNG, JPG, etc.</a:t>
            </a:r>
          </a:p>
          <a:p>
            <a:pPr marL="285750" indent="-285750">
              <a:buFont typeface="Arial" panose="020B0604020202020204" pitchFamily="34" charset="0"/>
              <a:buChar char="•"/>
            </a:pPr>
            <a:r>
              <a:rPr lang="en-US" sz="1400" dirty="0"/>
              <a:t>We insert an image with the tag  &lt;</a:t>
            </a:r>
            <a:r>
              <a:rPr lang="en-US" sz="1400" b="1" dirty="0" err="1"/>
              <a:t>img</a:t>
            </a:r>
            <a:r>
              <a:rPr lang="en-US" sz="1400" dirty="0"/>
              <a:t>&gt;  .</a:t>
            </a:r>
          </a:p>
          <a:p>
            <a:pPr marL="285750" indent="-285750">
              <a:buFont typeface="Arial" panose="020B0604020202020204" pitchFamily="34" charset="0"/>
              <a:buChar char="•"/>
            </a:pPr>
            <a:r>
              <a:rPr lang="en-US" sz="1400" b="1" dirty="0"/>
              <a:t>&lt;</a:t>
            </a:r>
            <a:r>
              <a:rPr lang="en-US" sz="1400" b="1" dirty="0" err="1"/>
              <a:t>img</a:t>
            </a:r>
            <a:r>
              <a:rPr lang="en-US" sz="1400" b="1" dirty="0"/>
              <a:t>&gt; </a:t>
            </a:r>
            <a:r>
              <a:rPr lang="en-US" sz="1400" dirty="0"/>
              <a:t>must include at least these two attributes:  </a:t>
            </a:r>
            <a:r>
              <a:rPr lang="en-US" sz="1400" dirty="0" err="1"/>
              <a:t>src</a:t>
            </a:r>
            <a:r>
              <a:rPr lang="en-US" sz="1400" dirty="0"/>
              <a:t> (image source) and    alt (short description of the image).</a:t>
            </a:r>
          </a:p>
          <a:p>
            <a:pPr marL="285750" indent="-285750">
              <a:buFont typeface="Arial" panose="020B0604020202020204" pitchFamily="34" charset="0"/>
              <a:buChar char="•"/>
            </a:pPr>
            <a:r>
              <a:rPr lang="en-US" sz="1400" dirty="0"/>
              <a:t>It is possible to display another version of an image thanks to a link that surrounds the image.</a:t>
            </a:r>
          </a:p>
          <a:p>
            <a:endParaRPr lang="en-US" sz="1400" dirty="0"/>
          </a:p>
        </p:txBody>
      </p:sp>
    </p:spTree>
    <p:extLst>
      <p:ext uri="{BB962C8B-B14F-4D97-AF65-F5344CB8AC3E}">
        <p14:creationId xmlns:p14="http://schemas.microsoft.com/office/powerpoint/2010/main" val="366622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6000" dirty="0"/>
              <a:t>CHAPTER 2: </a:t>
            </a:r>
            <a:r>
              <a:rPr lang="en-US" sz="6000" dirty="0"/>
              <a:t>Create your website with HTML5 and CSS3</a:t>
            </a:r>
            <a:endParaRPr lang="fr-FR" sz="6000" dirty="0"/>
          </a:p>
        </p:txBody>
      </p:sp>
    </p:spTree>
    <p:extLst>
      <p:ext uri="{BB962C8B-B14F-4D97-AF65-F5344CB8AC3E}">
        <p14:creationId xmlns:p14="http://schemas.microsoft.com/office/powerpoint/2010/main" val="198777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477" y="503881"/>
            <a:ext cx="4176143" cy="369332"/>
          </a:xfrm>
          <a:prstGeom prst="rect">
            <a:avLst/>
          </a:prstGeom>
        </p:spPr>
        <p:txBody>
          <a:bodyPr wrap="none">
            <a:spAutoFit/>
          </a:bodyPr>
          <a:lstStyle/>
          <a:p>
            <a:r>
              <a:rPr lang="en-US" b="1" dirty="0"/>
              <a:t>I- Link the CSS file to the HTML file</a:t>
            </a:r>
            <a:endParaRPr lang="fr-FR" b="1" dirty="0"/>
          </a:p>
        </p:txBody>
      </p:sp>
      <p:sp>
        <p:nvSpPr>
          <p:cNvPr id="5" name="Rectangle 4"/>
          <p:cNvSpPr/>
          <p:nvPr/>
        </p:nvSpPr>
        <p:spPr>
          <a:xfrm>
            <a:off x="276809" y="948127"/>
            <a:ext cx="5797420" cy="954107"/>
          </a:xfrm>
          <a:prstGeom prst="rect">
            <a:avLst/>
          </a:prstGeom>
        </p:spPr>
        <p:txBody>
          <a:bodyPr wrap="square">
            <a:spAutoFit/>
          </a:bodyPr>
          <a:lstStyle/>
          <a:p>
            <a:r>
              <a:rPr lang="en-US" sz="1400" dirty="0"/>
              <a:t>From the moment you create a file  </a:t>
            </a:r>
            <a:r>
              <a:rPr lang="en-US" sz="1400" b="1" dirty="0"/>
              <a:t>.</a:t>
            </a:r>
            <a:r>
              <a:rPr lang="en-US" sz="1400" b="1" dirty="0" err="1"/>
              <a:t>css</a:t>
            </a:r>
            <a:r>
              <a:rPr lang="en-US" sz="1400" b="1" dirty="0"/>
              <a:t> </a:t>
            </a:r>
            <a:r>
              <a:rPr lang="en-US" sz="1400" dirty="0"/>
              <a:t>to apply style to your web page (written in a file  </a:t>
            </a:r>
            <a:r>
              <a:rPr lang="en-US" sz="1400" b="1" dirty="0"/>
              <a:t>.html</a:t>
            </a:r>
            <a:r>
              <a:rPr lang="en-US" sz="1400" dirty="0"/>
              <a:t>), you need to link these two files. Thus, the CSS properties that you add will be able to apply to the HTML tags to which you want them to apply.</a:t>
            </a:r>
            <a:endParaRPr lang="fr-FR" sz="1400" dirty="0"/>
          </a:p>
        </p:txBody>
      </p:sp>
      <p:pic>
        <p:nvPicPr>
          <p:cNvPr id="7" name="Image 6"/>
          <p:cNvPicPr>
            <a:picLocks noChangeAspect="1"/>
          </p:cNvPicPr>
          <p:nvPr/>
        </p:nvPicPr>
        <p:blipFill>
          <a:blip r:embed="rId2"/>
          <a:stretch>
            <a:fillRect/>
          </a:stretch>
        </p:blipFill>
        <p:spPr>
          <a:xfrm>
            <a:off x="373477" y="1990733"/>
            <a:ext cx="5403017" cy="793589"/>
          </a:xfrm>
          <a:prstGeom prst="rect">
            <a:avLst/>
          </a:prstGeom>
        </p:spPr>
      </p:pic>
      <p:sp>
        <p:nvSpPr>
          <p:cNvPr id="8" name="Rectangle 7"/>
          <p:cNvSpPr/>
          <p:nvPr/>
        </p:nvSpPr>
        <p:spPr>
          <a:xfrm>
            <a:off x="373477" y="3031968"/>
            <a:ext cx="5868703" cy="523220"/>
          </a:xfrm>
          <a:prstGeom prst="rect">
            <a:avLst/>
          </a:prstGeom>
        </p:spPr>
        <p:txBody>
          <a:bodyPr wrap="square">
            <a:spAutoFit/>
          </a:bodyPr>
          <a:lstStyle/>
          <a:p>
            <a:r>
              <a:rPr lang="en-US" sz="1400" dirty="0"/>
              <a:t>This line to add in the file  .html opens with the orphan tag  &lt;link&gt; and we place it inside the tag  &lt;head&gt; &lt;/head&gt; :</a:t>
            </a:r>
            <a:endParaRPr lang="fr-FR" sz="1400" dirty="0"/>
          </a:p>
        </p:txBody>
      </p:sp>
      <p:pic>
        <p:nvPicPr>
          <p:cNvPr id="9" name="Image 8"/>
          <p:cNvPicPr>
            <a:picLocks noChangeAspect="1"/>
          </p:cNvPicPr>
          <p:nvPr/>
        </p:nvPicPr>
        <p:blipFill>
          <a:blip r:embed="rId3"/>
          <a:stretch>
            <a:fillRect/>
          </a:stretch>
        </p:blipFill>
        <p:spPr>
          <a:xfrm>
            <a:off x="552158" y="3690946"/>
            <a:ext cx="4451934" cy="1244948"/>
          </a:xfrm>
          <a:prstGeom prst="rect">
            <a:avLst/>
          </a:prstGeom>
        </p:spPr>
      </p:pic>
      <p:sp>
        <p:nvSpPr>
          <p:cNvPr id="10" name="Rectangle 9"/>
          <p:cNvSpPr/>
          <p:nvPr/>
        </p:nvSpPr>
        <p:spPr>
          <a:xfrm>
            <a:off x="419149" y="5208142"/>
            <a:ext cx="5512740" cy="738664"/>
          </a:xfrm>
          <a:prstGeom prst="rect">
            <a:avLst/>
          </a:prstGeom>
        </p:spPr>
        <p:txBody>
          <a:bodyPr wrap="square">
            <a:spAutoFit/>
          </a:bodyPr>
          <a:lstStyle/>
          <a:p>
            <a:pPr algn="just"/>
            <a:r>
              <a:rPr lang="en-US" sz="1400" dirty="0"/>
              <a:t>When you click on your HTML file to open it in the browser, the browser will be instructed to call the associated CSS file to display the style properties of the web page.</a:t>
            </a:r>
            <a:endParaRPr lang="fr-FR" sz="1400" dirty="0"/>
          </a:p>
        </p:txBody>
      </p:sp>
      <p:sp>
        <p:nvSpPr>
          <p:cNvPr id="11" name="Rectangle 10"/>
          <p:cNvSpPr/>
          <p:nvPr/>
        </p:nvSpPr>
        <p:spPr>
          <a:xfrm>
            <a:off x="7011227" y="503881"/>
            <a:ext cx="4708853" cy="369332"/>
          </a:xfrm>
          <a:prstGeom prst="rect">
            <a:avLst/>
          </a:prstGeom>
        </p:spPr>
        <p:txBody>
          <a:bodyPr wrap="none">
            <a:spAutoFit/>
          </a:bodyPr>
          <a:lstStyle/>
          <a:p>
            <a:r>
              <a:rPr lang="en-US" b="1" dirty="0"/>
              <a:t>A- Apply a CSS property to an HTML tag</a:t>
            </a:r>
            <a:endParaRPr lang="fr-FR" b="1" dirty="0"/>
          </a:p>
        </p:txBody>
      </p:sp>
      <p:sp>
        <p:nvSpPr>
          <p:cNvPr id="12" name="Rectangle 11"/>
          <p:cNvSpPr/>
          <p:nvPr/>
        </p:nvSpPr>
        <p:spPr>
          <a:xfrm>
            <a:off x="6528271" y="948127"/>
            <a:ext cx="5303777" cy="307777"/>
          </a:xfrm>
          <a:prstGeom prst="rect">
            <a:avLst/>
          </a:prstGeom>
        </p:spPr>
        <p:txBody>
          <a:bodyPr wrap="square">
            <a:spAutoFit/>
          </a:bodyPr>
          <a:lstStyle/>
          <a:p>
            <a:r>
              <a:rPr lang="en-US" sz="1400" dirty="0"/>
              <a:t>In the introductory video, we used this syntax in our CSS file:</a:t>
            </a:r>
            <a:endParaRPr lang="fr-FR" sz="1400" dirty="0"/>
          </a:p>
        </p:txBody>
      </p:sp>
      <p:pic>
        <p:nvPicPr>
          <p:cNvPr id="13" name="Image 12"/>
          <p:cNvPicPr>
            <a:picLocks noChangeAspect="1"/>
          </p:cNvPicPr>
          <p:nvPr/>
        </p:nvPicPr>
        <p:blipFill>
          <a:blip r:embed="rId4"/>
          <a:stretch>
            <a:fillRect/>
          </a:stretch>
        </p:blipFill>
        <p:spPr>
          <a:xfrm>
            <a:off x="7445051" y="1391170"/>
            <a:ext cx="3124200" cy="752475"/>
          </a:xfrm>
          <a:prstGeom prst="rect">
            <a:avLst/>
          </a:prstGeom>
        </p:spPr>
      </p:pic>
      <p:sp>
        <p:nvSpPr>
          <p:cNvPr id="14" name="Rectangle 13"/>
          <p:cNvSpPr/>
          <p:nvPr/>
        </p:nvSpPr>
        <p:spPr>
          <a:xfrm>
            <a:off x="6528271" y="2278911"/>
            <a:ext cx="5386921" cy="4185761"/>
          </a:xfrm>
          <a:prstGeom prst="rect">
            <a:avLst/>
          </a:prstGeom>
        </p:spPr>
        <p:txBody>
          <a:bodyPr wrap="square">
            <a:spAutoFit/>
          </a:bodyPr>
          <a:lstStyle/>
          <a:p>
            <a:r>
              <a:rPr lang="en-US" sz="1400" dirty="0"/>
              <a:t>In a CSS code like this, there are actually three different elements:</a:t>
            </a:r>
          </a:p>
          <a:p>
            <a:endParaRPr lang="en-US" sz="1400" dirty="0"/>
          </a:p>
          <a:p>
            <a:pPr marL="342900" indent="-342900">
              <a:buFont typeface="+mj-lt"/>
              <a:buAutoNum type="arabicPeriod"/>
            </a:pPr>
            <a:r>
              <a:rPr lang="en-US" sz="1400" b="1" dirty="0"/>
              <a:t>The selector  </a:t>
            </a:r>
            <a:r>
              <a:rPr lang="en-US" sz="1400" dirty="0"/>
              <a:t>: here we write the names of the HTML tags whose appearance we want to modify. For example, if I want to change the appearance of all paragraphs   &lt;p&gt;  , I have to write   p  (without the angle brackets).</a:t>
            </a:r>
          </a:p>
          <a:p>
            <a:pPr marL="342900" indent="-342900">
              <a:buFont typeface="+mj-lt"/>
              <a:buAutoNum type="arabicPeriod"/>
            </a:pPr>
            <a:endParaRPr lang="en-US" sz="1400" dirty="0"/>
          </a:p>
          <a:p>
            <a:pPr marL="342900" indent="-342900">
              <a:buFont typeface="+mj-lt"/>
              <a:buAutoNum type="arabicPeriod"/>
            </a:pPr>
            <a:r>
              <a:rPr lang="en-US" sz="1400" b="1" dirty="0"/>
              <a:t>The CSS property(</a:t>
            </a:r>
            <a:r>
              <a:rPr lang="en-US" sz="1400" b="1" dirty="0" err="1"/>
              <a:t>ies</a:t>
            </a:r>
            <a:r>
              <a:rPr lang="en-US" sz="1400" b="1" dirty="0"/>
              <a:t>) </a:t>
            </a:r>
            <a:r>
              <a:rPr lang="en-US" sz="1400" dirty="0"/>
              <a:t>: style effects are listed via properties. For example,   color  lets specify text color,   font-size  lets specify text size, and so on. There are LOTS of CSS properties! But rest assured, you don't need to know them all by heart.</a:t>
            </a:r>
          </a:p>
          <a:p>
            <a:pPr marL="342900" indent="-342900">
              <a:buFont typeface="+mj-lt"/>
              <a:buAutoNum type="arabicPeriod"/>
            </a:pPr>
            <a:endParaRPr lang="en-US" sz="1400" dirty="0"/>
          </a:p>
          <a:p>
            <a:pPr marL="342900" indent="-342900">
              <a:buFont typeface="+mj-lt"/>
              <a:buAutoNum type="arabicPeriod"/>
            </a:pPr>
            <a:r>
              <a:rPr lang="en-US" sz="1400" b="1" dirty="0"/>
              <a:t>…and their values</a:t>
            </a:r>
            <a:r>
              <a:rPr lang="en-US" sz="1400" dirty="0"/>
              <a:t> : for each CSS property, you must indicate a value. For example, for the property   color  , you must indicate the name of the color. For  font-size, you have to indicate what size you want, etc.</a:t>
            </a:r>
          </a:p>
          <a:p>
            <a:endParaRPr lang="en-US" sz="1400" dirty="0"/>
          </a:p>
        </p:txBody>
      </p:sp>
    </p:spTree>
    <p:extLst>
      <p:ext uri="{BB962C8B-B14F-4D97-AF65-F5344CB8AC3E}">
        <p14:creationId xmlns:p14="http://schemas.microsoft.com/office/powerpoint/2010/main" val="1360621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22101" y="307910"/>
            <a:ext cx="5452348" cy="1250302"/>
          </a:xfrm>
          <a:prstGeom prst="rect">
            <a:avLst/>
          </a:prstGeom>
        </p:spPr>
      </p:pic>
      <p:sp>
        <p:nvSpPr>
          <p:cNvPr id="5" name="Rectangle 4"/>
          <p:cNvSpPr/>
          <p:nvPr/>
        </p:nvSpPr>
        <p:spPr>
          <a:xfrm>
            <a:off x="322101" y="1658130"/>
            <a:ext cx="4324325" cy="307777"/>
          </a:xfrm>
          <a:prstGeom prst="rect">
            <a:avLst/>
          </a:prstGeom>
        </p:spPr>
        <p:txBody>
          <a:bodyPr wrap="none">
            <a:spAutoFit/>
          </a:bodyPr>
          <a:lstStyle/>
          <a:p>
            <a:r>
              <a:rPr lang="en-US" sz="1400" dirty="0"/>
              <a:t>How do you make braces on the French keyboard?</a:t>
            </a:r>
            <a:endParaRPr lang="fr-FR" sz="1400" dirty="0"/>
          </a:p>
        </p:txBody>
      </p:sp>
      <p:pic>
        <p:nvPicPr>
          <p:cNvPr id="6" name="Image 5"/>
          <p:cNvPicPr>
            <a:picLocks noChangeAspect="1"/>
          </p:cNvPicPr>
          <p:nvPr/>
        </p:nvPicPr>
        <p:blipFill>
          <a:blip r:embed="rId3"/>
          <a:stretch>
            <a:fillRect/>
          </a:stretch>
        </p:blipFill>
        <p:spPr>
          <a:xfrm>
            <a:off x="552061" y="2065825"/>
            <a:ext cx="5177296" cy="2543497"/>
          </a:xfrm>
          <a:prstGeom prst="rect">
            <a:avLst/>
          </a:prstGeom>
        </p:spPr>
      </p:pic>
      <p:pic>
        <p:nvPicPr>
          <p:cNvPr id="7" name="Image 6"/>
          <p:cNvPicPr>
            <a:picLocks noChangeAspect="1"/>
          </p:cNvPicPr>
          <p:nvPr/>
        </p:nvPicPr>
        <p:blipFill>
          <a:blip r:embed="rId4"/>
          <a:stretch>
            <a:fillRect/>
          </a:stretch>
        </p:blipFill>
        <p:spPr>
          <a:xfrm>
            <a:off x="632246" y="4609322"/>
            <a:ext cx="1579110" cy="634818"/>
          </a:xfrm>
          <a:prstGeom prst="rect">
            <a:avLst/>
          </a:prstGeom>
        </p:spPr>
      </p:pic>
      <p:sp>
        <p:nvSpPr>
          <p:cNvPr id="8" name="Rectangle 7"/>
          <p:cNvSpPr/>
          <p:nvPr/>
        </p:nvSpPr>
        <p:spPr>
          <a:xfrm>
            <a:off x="322101" y="5278743"/>
            <a:ext cx="6096000" cy="1169551"/>
          </a:xfrm>
          <a:prstGeom prst="rect">
            <a:avLst/>
          </a:prstGeom>
        </p:spPr>
        <p:txBody>
          <a:bodyPr>
            <a:spAutoFit/>
          </a:bodyPr>
          <a:lstStyle/>
          <a:p>
            <a:r>
              <a:rPr lang="en-US" sz="1400" dirty="0"/>
              <a:t>This code means in French:</a:t>
            </a:r>
          </a:p>
          <a:p>
            <a:endParaRPr lang="en-US" sz="1400" dirty="0"/>
          </a:p>
          <a:p>
            <a:r>
              <a:rPr lang="en-US" sz="1400" dirty="0"/>
              <a:t>"I want all the paragraphs to be written in blue."</a:t>
            </a:r>
          </a:p>
          <a:p>
            <a:r>
              <a:rPr lang="en-US" sz="1400" dirty="0"/>
              <a:t>By the way, can we make comments in CSS, like we do in HTML? </a:t>
            </a:r>
          </a:p>
          <a:p>
            <a:endParaRPr lang="en-US" sz="1400" dirty="0"/>
          </a:p>
        </p:txBody>
      </p:sp>
      <p:sp>
        <p:nvSpPr>
          <p:cNvPr id="9" name="Rectangle 8"/>
          <p:cNvSpPr/>
          <p:nvPr/>
        </p:nvSpPr>
        <p:spPr>
          <a:xfrm>
            <a:off x="6624652" y="307910"/>
            <a:ext cx="4317207" cy="307777"/>
          </a:xfrm>
          <a:prstGeom prst="rect">
            <a:avLst/>
          </a:prstGeom>
        </p:spPr>
        <p:txBody>
          <a:bodyPr wrap="none">
            <a:spAutoFit/>
          </a:bodyPr>
          <a:lstStyle/>
          <a:p>
            <a:r>
              <a:rPr lang="en-US" sz="1400" dirty="0"/>
              <a:t>Yes ! Type  /* followed by your comment, then  */ :</a:t>
            </a:r>
          </a:p>
        </p:txBody>
      </p:sp>
      <p:pic>
        <p:nvPicPr>
          <p:cNvPr id="10" name="Image 9"/>
          <p:cNvPicPr>
            <a:picLocks noChangeAspect="1"/>
          </p:cNvPicPr>
          <p:nvPr/>
        </p:nvPicPr>
        <p:blipFill>
          <a:blip r:embed="rId5"/>
          <a:stretch>
            <a:fillRect/>
          </a:stretch>
        </p:blipFill>
        <p:spPr>
          <a:xfrm>
            <a:off x="7019244" y="693866"/>
            <a:ext cx="1714209" cy="1098493"/>
          </a:xfrm>
          <a:prstGeom prst="rect">
            <a:avLst/>
          </a:prstGeom>
        </p:spPr>
      </p:pic>
      <p:sp>
        <p:nvSpPr>
          <p:cNvPr id="11" name="Rectangle 10"/>
          <p:cNvSpPr/>
          <p:nvPr/>
        </p:nvSpPr>
        <p:spPr>
          <a:xfrm>
            <a:off x="6074145" y="1965907"/>
            <a:ext cx="5978653" cy="646331"/>
          </a:xfrm>
          <a:prstGeom prst="rect">
            <a:avLst/>
          </a:prstGeom>
        </p:spPr>
        <p:txBody>
          <a:bodyPr wrap="square">
            <a:spAutoFit/>
          </a:bodyPr>
          <a:lstStyle/>
          <a:p>
            <a:r>
              <a:rPr lang="en-US" b="1" dirty="0"/>
              <a:t>B- Apply a CSS property to multiple HTML tags at once</a:t>
            </a:r>
            <a:endParaRPr lang="fr-FR" b="1" dirty="0"/>
          </a:p>
        </p:txBody>
      </p:sp>
      <p:sp>
        <p:nvSpPr>
          <p:cNvPr id="12" name="Rectangle 11"/>
          <p:cNvSpPr/>
          <p:nvPr/>
        </p:nvSpPr>
        <p:spPr>
          <a:xfrm>
            <a:off x="6211077" y="2633648"/>
            <a:ext cx="5293567" cy="523220"/>
          </a:xfrm>
          <a:prstGeom prst="rect">
            <a:avLst/>
          </a:prstGeom>
        </p:spPr>
        <p:txBody>
          <a:bodyPr wrap="square">
            <a:spAutoFit/>
          </a:bodyPr>
          <a:lstStyle/>
          <a:p>
            <a:r>
              <a:rPr lang="en-US" sz="1400" dirty="0"/>
              <a:t>This CSS code means that our level 1 headings and paragraphs should display in blue:</a:t>
            </a:r>
            <a:endParaRPr lang="fr-FR" sz="1400" dirty="0"/>
          </a:p>
        </p:txBody>
      </p:sp>
      <p:pic>
        <p:nvPicPr>
          <p:cNvPr id="13" name="Image 12"/>
          <p:cNvPicPr>
            <a:picLocks noChangeAspect="1"/>
          </p:cNvPicPr>
          <p:nvPr/>
        </p:nvPicPr>
        <p:blipFill>
          <a:blip r:embed="rId6"/>
          <a:stretch>
            <a:fillRect/>
          </a:stretch>
        </p:blipFill>
        <p:spPr>
          <a:xfrm>
            <a:off x="7019244" y="3184377"/>
            <a:ext cx="1984797" cy="1063284"/>
          </a:xfrm>
          <a:prstGeom prst="rect">
            <a:avLst/>
          </a:prstGeom>
        </p:spPr>
      </p:pic>
      <p:sp>
        <p:nvSpPr>
          <p:cNvPr id="14" name="Rectangle 13"/>
          <p:cNvSpPr/>
          <p:nvPr/>
        </p:nvSpPr>
        <p:spPr>
          <a:xfrm>
            <a:off x="6044953" y="4325760"/>
            <a:ext cx="6096000" cy="1169551"/>
          </a:xfrm>
          <a:prstGeom prst="rect">
            <a:avLst/>
          </a:prstGeom>
        </p:spPr>
        <p:txBody>
          <a:bodyPr>
            <a:spAutoFit/>
          </a:bodyPr>
          <a:lstStyle/>
          <a:p>
            <a:r>
              <a:rPr lang="en-US" sz="1400" dirty="0"/>
              <a:t>Ok but it's a bit repetitive, right? Are we going to have to write everything by hand like that?</a:t>
            </a:r>
          </a:p>
          <a:p>
            <a:endParaRPr lang="en-US" sz="1400" dirty="0"/>
          </a:p>
          <a:p>
            <a:r>
              <a:rPr lang="en-US" sz="1400" dirty="0"/>
              <a:t>Hopefully not. If the two tags have the same style, simply combine the declaration by separating the tag names with a comma:</a:t>
            </a:r>
            <a:endParaRPr lang="fr-FR" sz="1400" dirty="0"/>
          </a:p>
        </p:txBody>
      </p:sp>
      <p:pic>
        <p:nvPicPr>
          <p:cNvPr id="15" name="Image 14"/>
          <p:cNvPicPr>
            <a:picLocks noChangeAspect="1"/>
          </p:cNvPicPr>
          <p:nvPr/>
        </p:nvPicPr>
        <p:blipFill>
          <a:blip r:embed="rId7"/>
          <a:stretch>
            <a:fillRect/>
          </a:stretch>
        </p:blipFill>
        <p:spPr>
          <a:xfrm>
            <a:off x="6541381" y="5573410"/>
            <a:ext cx="2241874" cy="903839"/>
          </a:xfrm>
          <a:prstGeom prst="rect">
            <a:avLst/>
          </a:prstGeom>
        </p:spPr>
      </p:pic>
    </p:spTree>
    <p:extLst>
      <p:ext uri="{BB962C8B-B14F-4D97-AF65-F5344CB8AC3E}">
        <p14:creationId xmlns:p14="http://schemas.microsoft.com/office/powerpoint/2010/main" val="3416791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0783" y="173418"/>
            <a:ext cx="5900058" cy="2031325"/>
          </a:xfrm>
          <a:prstGeom prst="rect">
            <a:avLst/>
          </a:prstGeom>
        </p:spPr>
        <p:txBody>
          <a:bodyPr wrap="square">
            <a:spAutoFit/>
          </a:bodyPr>
          <a:lstStyle/>
          <a:p>
            <a:r>
              <a:rPr lang="en-US" sz="1400" dirty="0"/>
              <a:t> How do I get certain paragraphs to be written in a different color?</a:t>
            </a:r>
          </a:p>
          <a:p>
            <a:endParaRPr lang="en-US" sz="1400" dirty="0"/>
          </a:p>
          <a:p>
            <a:r>
              <a:rPr lang="en-US" sz="1400" dirty="0"/>
              <a:t>To apply a style to a single element (for example to a single paragraph among all the paragraphs of our code), we can - in theory - use two attributes:</a:t>
            </a:r>
          </a:p>
          <a:p>
            <a:pPr marL="800100" lvl="1" indent="-342900">
              <a:buFont typeface="+mj-lt"/>
              <a:buAutoNum type="arabicPeriod"/>
            </a:pPr>
            <a:r>
              <a:rPr lang="en-US" sz="1400" dirty="0"/>
              <a:t>the attribute  </a:t>
            </a:r>
            <a:r>
              <a:rPr lang="en-US" sz="1400" b="1" dirty="0"/>
              <a:t>class</a:t>
            </a:r>
            <a:r>
              <a:rPr lang="en-US" sz="1400" dirty="0"/>
              <a:t> ;</a:t>
            </a:r>
          </a:p>
          <a:p>
            <a:pPr marL="800100" lvl="1" indent="-342900">
              <a:buFont typeface="+mj-lt"/>
              <a:buAutoNum type="arabicPeriod"/>
            </a:pPr>
            <a:r>
              <a:rPr lang="en-US" sz="1400" dirty="0"/>
              <a:t>or the attribute  </a:t>
            </a:r>
            <a:r>
              <a:rPr lang="en-US" sz="1400" b="1" dirty="0"/>
              <a:t>id</a:t>
            </a:r>
            <a:r>
              <a:rPr lang="en-US" sz="1400" dirty="0"/>
              <a:t>.</a:t>
            </a:r>
          </a:p>
          <a:p>
            <a:endParaRPr lang="en-US" sz="1400" dirty="0"/>
          </a:p>
          <a:p>
            <a:r>
              <a:rPr lang="en-US" sz="1400" dirty="0"/>
              <a:t>But to do this </a:t>
            </a:r>
            <a:r>
              <a:rPr lang="en-US" sz="1400" b="1" dirty="0"/>
              <a:t>- in practice </a:t>
            </a:r>
            <a:r>
              <a:rPr lang="en-US" sz="1400" dirty="0"/>
              <a:t>- we will mainly use the attribute  class.</a:t>
            </a:r>
            <a:endParaRPr lang="fr-FR" sz="1400" dirty="0"/>
          </a:p>
        </p:txBody>
      </p:sp>
      <p:pic>
        <p:nvPicPr>
          <p:cNvPr id="6" name="Image 5"/>
          <p:cNvPicPr>
            <a:picLocks noChangeAspect="1"/>
          </p:cNvPicPr>
          <p:nvPr/>
        </p:nvPicPr>
        <p:blipFill>
          <a:blip r:embed="rId2"/>
          <a:stretch>
            <a:fillRect/>
          </a:stretch>
        </p:blipFill>
        <p:spPr>
          <a:xfrm>
            <a:off x="444759" y="2204743"/>
            <a:ext cx="5321637" cy="1771747"/>
          </a:xfrm>
          <a:prstGeom prst="rect">
            <a:avLst/>
          </a:prstGeom>
        </p:spPr>
      </p:pic>
      <p:sp>
        <p:nvSpPr>
          <p:cNvPr id="7" name="Rectangle 6"/>
          <p:cNvSpPr/>
          <p:nvPr/>
        </p:nvSpPr>
        <p:spPr>
          <a:xfrm>
            <a:off x="430763" y="4066887"/>
            <a:ext cx="5830078" cy="523220"/>
          </a:xfrm>
          <a:prstGeom prst="rect">
            <a:avLst/>
          </a:prstGeom>
        </p:spPr>
        <p:txBody>
          <a:bodyPr wrap="square">
            <a:spAutoFit/>
          </a:bodyPr>
          <a:lstStyle/>
          <a:p>
            <a:r>
              <a:rPr lang="en-US" sz="1400" dirty="0"/>
              <a:t>Let's see how to apply the method in an example whose use is relevant with the attribute </a:t>
            </a:r>
            <a:r>
              <a:rPr lang="en-US" sz="1400" b="1" dirty="0"/>
              <a:t>class</a:t>
            </a:r>
            <a:endParaRPr lang="fr-FR" sz="1400" b="1" dirty="0"/>
          </a:p>
        </p:txBody>
      </p:sp>
      <p:sp>
        <p:nvSpPr>
          <p:cNvPr id="8" name="Rectangle 7"/>
          <p:cNvSpPr/>
          <p:nvPr/>
        </p:nvSpPr>
        <p:spPr>
          <a:xfrm>
            <a:off x="444759" y="4680504"/>
            <a:ext cx="6096000" cy="646331"/>
          </a:xfrm>
          <a:prstGeom prst="rect">
            <a:avLst/>
          </a:prstGeom>
        </p:spPr>
        <p:txBody>
          <a:bodyPr>
            <a:spAutoFit/>
          </a:bodyPr>
          <a:lstStyle/>
          <a:p>
            <a:r>
              <a:rPr lang="en-US" b="1" dirty="0"/>
              <a:t>C-Apply a style to an isolated element with the attribute class</a:t>
            </a:r>
            <a:endParaRPr lang="fr-FR" b="1" dirty="0"/>
          </a:p>
        </p:txBody>
      </p:sp>
      <p:sp>
        <p:nvSpPr>
          <p:cNvPr id="9" name="Rectangle 8"/>
          <p:cNvSpPr/>
          <p:nvPr/>
        </p:nvSpPr>
        <p:spPr>
          <a:xfrm>
            <a:off x="430763" y="5326835"/>
            <a:ext cx="6096000" cy="523220"/>
          </a:xfrm>
          <a:prstGeom prst="rect">
            <a:avLst/>
          </a:prstGeom>
        </p:spPr>
        <p:txBody>
          <a:bodyPr>
            <a:spAutoFit/>
          </a:bodyPr>
          <a:lstStyle/>
          <a:p>
            <a:r>
              <a:rPr lang="en-US" sz="1400" b="1" dirty="0"/>
              <a:t>Step 1: mark an element with  the attribute  class in the file .html </a:t>
            </a:r>
          </a:p>
          <a:p>
            <a:r>
              <a:rPr lang="en-US" sz="1400" dirty="0"/>
              <a:t>class is an attribute that can be placed on any HTML tag:</a:t>
            </a:r>
            <a:endParaRPr lang="fr-FR" sz="1400" dirty="0"/>
          </a:p>
        </p:txBody>
      </p:sp>
      <p:pic>
        <p:nvPicPr>
          <p:cNvPr id="10" name="Image 9"/>
          <p:cNvPicPr>
            <a:picLocks noChangeAspect="1"/>
          </p:cNvPicPr>
          <p:nvPr/>
        </p:nvPicPr>
        <p:blipFill>
          <a:blip r:embed="rId3"/>
          <a:stretch>
            <a:fillRect/>
          </a:stretch>
        </p:blipFill>
        <p:spPr>
          <a:xfrm>
            <a:off x="1487688" y="5925884"/>
            <a:ext cx="2216565" cy="775118"/>
          </a:xfrm>
          <a:prstGeom prst="rect">
            <a:avLst/>
          </a:prstGeom>
        </p:spPr>
      </p:pic>
      <p:sp>
        <p:nvSpPr>
          <p:cNvPr id="11" name="Rectangle 10"/>
          <p:cNvSpPr/>
          <p:nvPr/>
        </p:nvSpPr>
        <p:spPr>
          <a:xfrm>
            <a:off x="6344817" y="218616"/>
            <a:ext cx="5676123" cy="2031325"/>
          </a:xfrm>
          <a:prstGeom prst="rect">
            <a:avLst/>
          </a:prstGeom>
        </p:spPr>
        <p:txBody>
          <a:bodyPr wrap="square">
            <a:spAutoFit/>
          </a:bodyPr>
          <a:lstStyle/>
          <a:p>
            <a:r>
              <a:rPr lang="en-US" sz="1400" dirty="0"/>
              <a:t>Yes, but what value do we put in the attribute  class?</a:t>
            </a:r>
          </a:p>
          <a:p>
            <a:endParaRPr lang="en-US" sz="1400" dirty="0"/>
          </a:p>
          <a:p>
            <a:r>
              <a:rPr lang="en-US" sz="1400" dirty="0"/>
              <a:t>In fact, you must write a name which serves to identify the tag. Whatever you want, as long as the name starts with a letter. Remember that this is a way to select your element and then apply styling to it.</a:t>
            </a:r>
          </a:p>
          <a:p>
            <a:endParaRPr lang="en-US" sz="1400" dirty="0"/>
          </a:p>
          <a:p>
            <a:r>
              <a:rPr lang="en-US" sz="1400" dirty="0"/>
              <a:t>For example, I will associate </a:t>
            </a:r>
            <a:r>
              <a:rPr lang="en-US" sz="1400" b="1" dirty="0"/>
              <a:t> my-class </a:t>
            </a:r>
            <a:r>
              <a:rPr lang="en-US" sz="1400" dirty="0"/>
              <a:t>to my second paragraph in the HTML:</a:t>
            </a:r>
            <a:endParaRPr lang="fr-FR" sz="1400" dirty="0"/>
          </a:p>
        </p:txBody>
      </p:sp>
      <p:pic>
        <p:nvPicPr>
          <p:cNvPr id="12" name="Image 11"/>
          <p:cNvPicPr>
            <a:picLocks noChangeAspect="1"/>
          </p:cNvPicPr>
          <p:nvPr/>
        </p:nvPicPr>
        <p:blipFill>
          <a:blip r:embed="rId4"/>
          <a:stretch>
            <a:fillRect/>
          </a:stretch>
        </p:blipFill>
        <p:spPr>
          <a:xfrm>
            <a:off x="6410131" y="2249941"/>
            <a:ext cx="5409218" cy="1105026"/>
          </a:xfrm>
          <a:prstGeom prst="rect">
            <a:avLst/>
          </a:prstGeom>
        </p:spPr>
      </p:pic>
      <p:sp>
        <p:nvSpPr>
          <p:cNvPr id="13" name="Rectangle 12"/>
          <p:cNvSpPr/>
          <p:nvPr/>
        </p:nvSpPr>
        <p:spPr>
          <a:xfrm>
            <a:off x="6345881" y="3547331"/>
            <a:ext cx="5537718" cy="1815882"/>
          </a:xfrm>
          <a:prstGeom prst="rect">
            <a:avLst/>
          </a:prstGeom>
        </p:spPr>
        <p:txBody>
          <a:bodyPr wrap="square">
            <a:spAutoFit/>
          </a:bodyPr>
          <a:lstStyle/>
          <a:p>
            <a:r>
              <a:rPr lang="en-US" sz="1400" dirty="0"/>
              <a:t>We have just created a   </a:t>
            </a:r>
            <a:r>
              <a:rPr lang="en-US" sz="1400" b="1" dirty="0"/>
              <a:t>class</a:t>
            </a:r>
            <a:r>
              <a:rPr lang="en-US" sz="1400" dirty="0"/>
              <a:t>  named  attribute </a:t>
            </a:r>
            <a:r>
              <a:rPr lang="en-US" sz="1400" b="1" dirty="0"/>
              <a:t>my-class</a:t>
            </a:r>
            <a:r>
              <a:rPr lang="en-US" sz="1400" dirty="0"/>
              <a:t> in the file  </a:t>
            </a:r>
            <a:r>
              <a:rPr lang="en-US" sz="1400" b="1" dirty="0"/>
              <a:t>.html </a:t>
            </a:r>
            <a:r>
              <a:rPr lang="en-US" sz="1400" dirty="0"/>
              <a:t>to mark an element to which we want to apply a particular style. Now, you have to call the element that you marked in the file  </a:t>
            </a:r>
            <a:r>
              <a:rPr lang="en-US" sz="1400" b="1" dirty="0"/>
              <a:t>.</a:t>
            </a:r>
            <a:r>
              <a:rPr lang="en-US" sz="1400" b="1" dirty="0" err="1"/>
              <a:t>css</a:t>
            </a:r>
            <a:r>
              <a:rPr lang="en-US" sz="1400" b="1" dirty="0"/>
              <a:t> </a:t>
            </a:r>
            <a:r>
              <a:rPr lang="en-US" sz="1400" dirty="0"/>
              <a:t>to be able to apply a style to it.</a:t>
            </a:r>
          </a:p>
          <a:p>
            <a:endParaRPr lang="en-US" sz="1400" dirty="0"/>
          </a:p>
          <a:p>
            <a:r>
              <a:rPr lang="en-US" sz="1400" b="1" dirty="0"/>
              <a:t>Step 2: call the attribute name   class  via a  . in the file .</a:t>
            </a:r>
            <a:r>
              <a:rPr lang="en-US" sz="1400" b="1" dirty="0" err="1"/>
              <a:t>css</a:t>
            </a:r>
            <a:r>
              <a:rPr lang="en-US" sz="1400" b="1" dirty="0"/>
              <a:t> </a:t>
            </a:r>
          </a:p>
          <a:p>
            <a:r>
              <a:rPr lang="en-US" sz="1400" dirty="0"/>
              <a:t>To do this, we will indicate in the file  </a:t>
            </a:r>
            <a:r>
              <a:rPr lang="en-US" sz="1400" b="1" dirty="0"/>
              <a:t>.</a:t>
            </a:r>
            <a:r>
              <a:rPr lang="en-US" sz="1400" b="1" dirty="0" err="1"/>
              <a:t>css</a:t>
            </a:r>
            <a:r>
              <a:rPr lang="en-US" sz="1400" b="1" dirty="0"/>
              <a:t> </a:t>
            </a:r>
            <a:r>
              <a:rPr lang="en-US" sz="1400" dirty="0"/>
              <a:t>the name of our class preceded by a dot  </a:t>
            </a:r>
            <a:r>
              <a:rPr lang="en-US" sz="1400" b="1" dirty="0"/>
              <a:t>. </a:t>
            </a:r>
            <a:r>
              <a:rPr lang="en-US" sz="1400" dirty="0"/>
              <a:t>:</a:t>
            </a:r>
            <a:endParaRPr lang="fr-FR" sz="1400" dirty="0"/>
          </a:p>
        </p:txBody>
      </p:sp>
      <p:pic>
        <p:nvPicPr>
          <p:cNvPr id="14" name="Image 13"/>
          <p:cNvPicPr>
            <a:picLocks noChangeAspect="1"/>
          </p:cNvPicPr>
          <p:nvPr/>
        </p:nvPicPr>
        <p:blipFill>
          <a:blip r:embed="rId5"/>
          <a:stretch>
            <a:fillRect/>
          </a:stretch>
        </p:blipFill>
        <p:spPr>
          <a:xfrm>
            <a:off x="6489441" y="5473817"/>
            <a:ext cx="2028825" cy="752475"/>
          </a:xfrm>
          <a:prstGeom prst="rect">
            <a:avLst/>
          </a:prstGeom>
        </p:spPr>
      </p:pic>
    </p:spTree>
    <p:extLst>
      <p:ext uri="{BB962C8B-B14F-4D97-AF65-F5344CB8AC3E}">
        <p14:creationId xmlns:p14="http://schemas.microsoft.com/office/powerpoint/2010/main" val="279374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6950" y="279917"/>
            <a:ext cx="5430708" cy="671805"/>
          </a:xfrm>
          <a:prstGeom prst="rect">
            <a:avLst/>
          </a:prstGeom>
        </p:spPr>
      </p:pic>
      <p:sp>
        <p:nvSpPr>
          <p:cNvPr id="5" name="Rectangle 4"/>
          <p:cNvSpPr/>
          <p:nvPr/>
        </p:nvSpPr>
        <p:spPr>
          <a:xfrm>
            <a:off x="242304" y="1025107"/>
            <a:ext cx="5635982" cy="523220"/>
          </a:xfrm>
          <a:prstGeom prst="rect">
            <a:avLst/>
          </a:prstGeom>
        </p:spPr>
        <p:txBody>
          <a:bodyPr wrap="square">
            <a:spAutoFit/>
          </a:bodyPr>
          <a:lstStyle/>
          <a:p>
            <a:r>
              <a:rPr lang="en-US" sz="1400" dirty="0"/>
              <a:t>Test the result: only your called paragraph </a:t>
            </a:r>
            <a:r>
              <a:rPr lang="en-US" sz="1400" b="1" dirty="0"/>
              <a:t> my-class </a:t>
            </a:r>
            <a:r>
              <a:rPr lang="en-US" sz="1400" dirty="0"/>
              <a:t>will take on the color assigned to it in the file  </a:t>
            </a:r>
            <a:r>
              <a:rPr lang="en-US" sz="1400" b="1" dirty="0"/>
              <a:t>.</a:t>
            </a:r>
            <a:r>
              <a:rPr lang="en-US" sz="1400" b="1" dirty="0" err="1"/>
              <a:t>css</a:t>
            </a:r>
            <a:r>
              <a:rPr lang="en-US" sz="1400" b="1" dirty="0"/>
              <a:t> </a:t>
            </a:r>
            <a:r>
              <a:rPr lang="en-US" sz="1400" dirty="0"/>
              <a:t>:</a:t>
            </a:r>
            <a:endParaRPr lang="fr-FR" sz="1400" dirty="0"/>
          </a:p>
        </p:txBody>
      </p:sp>
      <p:sp>
        <p:nvSpPr>
          <p:cNvPr id="6" name="Rectangle 5"/>
          <p:cNvSpPr/>
          <p:nvPr/>
        </p:nvSpPr>
        <p:spPr>
          <a:xfrm>
            <a:off x="242304" y="1621712"/>
            <a:ext cx="6096000" cy="523220"/>
          </a:xfrm>
          <a:prstGeom prst="rect">
            <a:avLst/>
          </a:prstGeom>
        </p:spPr>
        <p:txBody>
          <a:bodyPr>
            <a:spAutoFit/>
          </a:bodyPr>
          <a:lstStyle/>
          <a:p>
            <a:r>
              <a:rPr lang="en-US" sz="1400" dirty="0"/>
              <a:t>And how do we do that with the attribute  id then? And how is it different?</a:t>
            </a:r>
            <a:endParaRPr lang="fr-FR" sz="1400" dirty="0"/>
          </a:p>
        </p:txBody>
      </p:sp>
      <p:sp>
        <p:nvSpPr>
          <p:cNvPr id="7" name="Rectangle 6"/>
          <p:cNvSpPr/>
          <p:nvPr/>
        </p:nvSpPr>
        <p:spPr>
          <a:xfrm>
            <a:off x="242305" y="2294072"/>
            <a:ext cx="5729288" cy="646331"/>
          </a:xfrm>
          <a:prstGeom prst="rect">
            <a:avLst/>
          </a:prstGeom>
        </p:spPr>
        <p:txBody>
          <a:bodyPr wrap="square">
            <a:spAutoFit/>
          </a:bodyPr>
          <a:lstStyle/>
          <a:p>
            <a:r>
              <a:rPr lang="en-US" b="1" dirty="0"/>
              <a:t>D- Apply a CSS property to a single element  with the attribute id</a:t>
            </a:r>
            <a:endParaRPr lang="fr-FR" b="1" dirty="0"/>
          </a:p>
        </p:txBody>
      </p:sp>
      <p:pic>
        <p:nvPicPr>
          <p:cNvPr id="8" name="Image 7"/>
          <p:cNvPicPr>
            <a:picLocks noChangeAspect="1"/>
          </p:cNvPicPr>
          <p:nvPr/>
        </p:nvPicPr>
        <p:blipFill>
          <a:blip r:embed="rId3"/>
          <a:stretch>
            <a:fillRect/>
          </a:stretch>
        </p:blipFill>
        <p:spPr>
          <a:xfrm>
            <a:off x="316950" y="3003156"/>
            <a:ext cx="5004708" cy="520825"/>
          </a:xfrm>
          <a:prstGeom prst="rect">
            <a:avLst/>
          </a:prstGeom>
        </p:spPr>
      </p:pic>
      <p:sp>
        <p:nvSpPr>
          <p:cNvPr id="9" name="Rectangle 8"/>
          <p:cNvSpPr/>
          <p:nvPr/>
        </p:nvSpPr>
        <p:spPr>
          <a:xfrm>
            <a:off x="316950" y="3586734"/>
            <a:ext cx="1770741" cy="307777"/>
          </a:xfrm>
          <a:prstGeom prst="rect">
            <a:avLst/>
          </a:prstGeom>
        </p:spPr>
        <p:txBody>
          <a:bodyPr wrap="none">
            <a:spAutoFit/>
          </a:bodyPr>
          <a:lstStyle/>
          <a:p>
            <a:r>
              <a:rPr lang="fr-FR" sz="1400" dirty="0" err="1"/>
              <a:t>What</a:t>
            </a:r>
            <a:r>
              <a:rPr lang="fr-FR" sz="1400" dirty="0"/>
              <a:t> </a:t>
            </a:r>
            <a:r>
              <a:rPr lang="fr-FR" sz="1400" dirty="0" err="1"/>
              <a:t>interest</a:t>
            </a:r>
            <a:r>
              <a:rPr lang="fr-FR" sz="1400" dirty="0"/>
              <a:t> </a:t>
            </a:r>
            <a:r>
              <a:rPr lang="fr-FR" sz="1400" dirty="0" err="1"/>
              <a:t>then</a:t>
            </a:r>
            <a:r>
              <a:rPr lang="fr-FR" sz="1400" dirty="0"/>
              <a:t>?</a:t>
            </a:r>
          </a:p>
        </p:txBody>
      </p:sp>
      <p:pic>
        <p:nvPicPr>
          <p:cNvPr id="10" name="Image 9"/>
          <p:cNvPicPr>
            <a:picLocks noChangeAspect="1"/>
          </p:cNvPicPr>
          <p:nvPr/>
        </p:nvPicPr>
        <p:blipFill>
          <a:blip r:embed="rId4"/>
          <a:stretch>
            <a:fillRect/>
          </a:stretch>
        </p:blipFill>
        <p:spPr>
          <a:xfrm>
            <a:off x="347725" y="3957264"/>
            <a:ext cx="5530561" cy="1695597"/>
          </a:xfrm>
          <a:prstGeom prst="rect">
            <a:avLst/>
          </a:prstGeom>
        </p:spPr>
      </p:pic>
      <p:sp>
        <p:nvSpPr>
          <p:cNvPr id="11" name="Rectangle 10"/>
          <p:cNvSpPr/>
          <p:nvPr/>
        </p:nvSpPr>
        <p:spPr>
          <a:xfrm>
            <a:off x="316950" y="5719393"/>
            <a:ext cx="5831923" cy="523220"/>
          </a:xfrm>
          <a:prstGeom prst="rect">
            <a:avLst/>
          </a:prstGeom>
        </p:spPr>
        <p:txBody>
          <a:bodyPr wrap="square">
            <a:spAutoFit/>
          </a:bodyPr>
          <a:lstStyle/>
          <a:p>
            <a:r>
              <a:rPr lang="en-US" sz="1400" b="1" dirty="0"/>
              <a:t>Step 1: mark a single element  with  the attribute  id in the file .html </a:t>
            </a:r>
          </a:p>
        </p:txBody>
      </p:sp>
      <p:sp>
        <p:nvSpPr>
          <p:cNvPr id="12" name="Rectangle 11"/>
          <p:cNvSpPr/>
          <p:nvPr/>
        </p:nvSpPr>
        <p:spPr>
          <a:xfrm>
            <a:off x="6096000" y="279917"/>
            <a:ext cx="6096000" cy="523220"/>
          </a:xfrm>
          <a:prstGeom prst="rect">
            <a:avLst/>
          </a:prstGeom>
        </p:spPr>
        <p:txBody>
          <a:bodyPr>
            <a:spAutoFit/>
          </a:bodyPr>
          <a:lstStyle/>
          <a:p>
            <a:r>
              <a:rPr lang="en-US" sz="1400" dirty="0"/>
              <a:t>Example with the logo, unique element, which we will "mark" thanks to the attribute  id in the file  .html:</a:t>
            </a:r>
          </a:p>
        </p:txBody>
      </p:sp>
      <p:pic>
        <p:nvPicPr>
          <p:cNvPr id="13" name="Image 12"/>
          <p:cNvPicPr>
            <a:picLocks noChangeAspect="1"/>
          </p:cNvPicPr>
          <p:nvPr/>
        </p:nvPicPr>
        <p:blipFill>
          <a:blip r:embed="rId5"/>
          <a:stretch>
            <a:fillRect/>
          </a:stretch>
        </p:blipFill>
        <p:spPr>
          <a:xfrm>
            <a:off x="6494106" y="861543"/>
            <a:ext cx="5148361" cy="327127"/>
          </a:xfrm>
          <a:prstGeom prst="rect">
            <a:avLst/>
          </a:prstGeom>
        </p:spPr>
      </p:pic>
      <p:sp>
        <p:nvSpPr>
          <p:cNvPr id="14" name="Rectangle 13"/>
          <p:cNvSpPr/>
          <p:nvPr/>
        </p:nvSpPr>
        <p:spPr>
          <a:xfrm>
            <a:off x="6148873" y="1294939"/>
            <a:ext cx="6096000" cy="738664"/>
          </a:xfrm>
          <a:prstGeom prst="rect">
            <a:avLst/>
          </a:prstGeom>
        </p:spPr>
        <p:txBody>
          <a:bodyPr>
            <a:spAutoFit/>
          </a:bodyPr>
          <a:lstStyle/>
          <a:p>
            <a:r>
              <a:rPr lang="en-US" sz="1400" b="1" dirty="0"/>
              <a:t>Step 2:  call the attribute   id  via a   #  in the file .</a:t>
            </a:r>
            <a:r>
              <a:rPr lang="en-US" sz="1400" b="1" dirty="0" err="1"/>
              <a:t>css</a:t>
            </a:r>
            <a:r>
              <a:rPr lang="en-US" sz="1400" b="1" dirty="0"/>
              <a:t> </a:t>
            </a:r>
          </a:p>
          <a:p>
            <a:r>
              <a:rPr lang="en-US" sz="1400" dirty="0"/>
              <a:t>With the attribute  id , we define the style properties of this single element in the file  .</a:t>
            </a:r>
            <a:r>
              <a:rPr lang="en-US" sz="1400" dirty="0" err="1"/>
              <a:t>css</a:t>
            </a:r>
            <a:r>
              <a:rPr lang="en-US" sz="1400" dirty="0"/>
              <a:t> by calling it with a hash #:</a:t>
            </a:r>
            <a:endParaRPr lang="fr-FR" sz="1400" dirty="0"/>
          </a:p>
        </p:txBody>
      </p:sp>
      <p:sp>
        <p:nvSpPr>
          <p:cNvPr id="15" name="Rectangle 14"/>
          <p:cNvSpPr/>
          <p:nvPr/>
        </p:nvSpPr>
        <p:spPr>
          <a:xfrm>
            <a:off x="6157134" y="3078252"/>
            <a:ext cx="5822303" cy="646331"/>
          </a:xfrm>
          <a:prstGeom prst="rect">
            <a:avLst/>
          </a:prstGeom>
        </p:spPr>
        <p:txBody>
          <a:bodyPr wrap="square">
            <a:spAutoFit/>
          </a:bodyPr>
          <a:lstStyle/>
          <a:p>
            <a:r>
              <a:rPr lang="en-US" b="1" dirty="0"/>
              <a:t>E- Apply multiple CSS properties to an element at once</a:t>
            </a:r>
            <a:endParaRPr lang="fr-FR" b="1" dirty="0"/>
          </a:p>
        </p:txBody>
      </p:sp>
      <p:pic>
        <p:nvPicPr>
          <p:cNvPr id="16" name="Image 15"/>
          <p:cNvPicPr>
            <a:picLocks noChangeAspect="1"/>
          </p:cNvPicPr>
          <p:nvPr/>
        </p:nvPicPr>
        <p:blipFill>
          <a:blip r:embed="rId6"/>
          <a:stretch>
            <a:fillRect/>
          </a:stretch>
        </p:blipFill>
        <p:spPr>
          <a:xfrm>
            <a:off x="6776843" y="2064379"/>
            <a:ext cx="3188252" cy="799081"/>
          </a:xfrm>
          <a:prstGeom prst="rect">
            <a:avLst/>
          </a:prstGeom>
        </p:spPr>
      </p:pic>
      <p:sp>
        <p:nvSpPr>
          <p:cNvPr id="17" name="Rectangle 16"/>
          <p:cNvSpPr/>
          <p:nvPr/>
        </p:nvSpPr>
        <p:spPr>
          <a:xfrm>
            <a:off x="6148873" y="3789399"/>
            <a:ext cx="6096000" cy="2031325"/>
          </a:xfrm>
          <a:prstGeom prst="rect">
            <a:avLst/>
          </a:prstGeom>
        </p:spPr>
        <p:txBody>
          <a:bodyPr>
            <a:spAutoFit/>
          </a:bodyPr>
          <a:lstStyle/>
          <a:p>
            <a:r>
              <a:rPr lang="en-US" sz="1400" dirty="0"/>
              <a:t>In CSS, it is quite possible to combine styles.</a:t>
            </a:r>
          </a:p>
          <a:p>
            <a:endParaRPr lang="en-US" sz="1400" dirty="0"/>
          </a:p>
          <a:p>
            <a:r>
              <a:rPr lang="en-US" sz="1400" dirty="0"/>
              <a:t>For the occasion, I take this opportunity to show you a new property: font-size, which allows you to indicate the size of a text (which we will see in more detail in the next chapter).</a:t>
            </a:r>
          </a:p>
          <a:p>
            <a:endParaRPr lang="en-US" sz="1400" dirty="0"/>
          </a:p>
          <a:p>
            <a:r>
              <a:rPr lang="en-US" sz="1400" dirty="0"/>
              <a:t>If, for example, we want all our texts to be of the size  30px, we can:</a:t>
            </a:r>
          </a:p>
          <a:p>
            <a:endParaRPr lang="en-US" sz="1400" dirty="0"/>
          </a:p>
          <a:p>
            <a:pPr marL="285750" indent="-285750">
              <a:buFont typeface="Arial" panose="020B0604020202020204" pitchFamily="34" charset="0"/>
              <a:buChar char="•"/>
            </a:pPr>
            <a:r>
              <a:rPr lang="en-US" sz="1400" dirty="0"/>
              <a:t>declare the style:</a:t>
            </a:r>
            <a:endParaRPr lang="fr-FR" sz="1400" dirty="0"/>
          </a:p>
        </p:txBody>
      </p:sp>
    </p:spTree>
    <p:extLst>
      <p:ext uri="{BB962C8B-B14F-4D97-AF65-F5344CB8AC3E}">
        <p14:creationId xmlns:p14="http://schemas.microsoft.com/office/powerpoint/2010/main" val="620571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085" y="1492071"/>
            <a:ext cx="6049347" cy="523220"/>
          </a:xfrm>
          <a:prstGeom prst="rect">
            <a:avLst/>
          </a:prstGeom>
        </p:spPr>
        <p:txBody>
          <a:bodyPr wrap="square">
            <a:spAutoFit/>
          </a:bodyPr>
          <a:lstStyle/>
          <a:p>
            <a:pPr marL="285750" indent="-285750">
              <a:buFont typeface="Arial" panose="020B0604020202020204" pitchFamily="34" charset="0"/>
              <a:buChar char="•"/>
            </a:pPr>
            <a:r>
              <a:rPr lang="en-US" sz="1400" dirty="0"/>
              <a:t>and use it on  p (but also on your other elements; it is possible to combine several classes within the same tag). For example :</a:t>
            </a:r>
            <a:endParaRPr lang="fr-FR" sz="1400" dirty="0"/>
          </a:p>
        </p:txBody>
      </p:sp>
      <p:pic>
        <p:nvPicPr>
          <p:cNvPr id="6" name="Image 5"/>
          <p:cNvPicPr>
            <a:picLocks noChangeAspect="1"/>
          </p:cNvPicPr>
          <p:nvPr/>
        </p:nvPicPr>
        <p:blipFill>
          <a:blip r:embed="rId2"/>
          <a:stretch>
            <a:fillRect/>
          </a:stretch>
        </p:blipFill>
        <p:spPr>
          <a:xfrm>
            <a:off x="886701" y="372839"/>
            <a:ext cx="2201731" cy="1043560"/>
          </a:xfrm>
          <a:prstGeom prst="rect">
            <a:avLst/>
          </a:prstGeom>
        </p:spPr>
      </p:pic>
      <p:pic>
        <p:nvPicPr>
          <p:cNvPr id="7" name="Image 6"/>
          <p:cNvPicPr>
            <a:picLocks noChangeAspect="1"/>
          </p:cNvPicPr>
          <p:nvPr/>
        </p:nvPicPr>
        <p:blipFill>
          <a:blip r:embed="rId3"/>
          <a:stretch>
            <a:fillRect/>
          </a:stretch>
        </p:blipFill>
        <p:spPr>
          <a:xfrm>
            <a:off x="516198" y="2090963"/>
            <a:ext cx="4503674" cy="1201715"/>
          </a:xfrm>
          <a:prstGeom prst="rect">
            <a:avLst/>
          </a:prstGeom>
        </p:spPr>
      </p:pic>
      <p:pic>
        <p:nvPicPr>
          <p:cNvPr id="8" name="Image 7"/>
          <p:cNvPicPr>
            <a:picLocks noChangeAspect="1"/>
          </p:cNvPicPr>
          <p:nvPr/>
        </p:nvPicPr>
        <p:blipFill>
          <a:blip r:embed="rId4"/>
          <a:stretch>
            <a:fillRect/>
          </a:stretch>
        </p:blipFill>
        <p:spPr>
          <a:xfrm>
            <a:off x="371986" y="3368350"/>
            <a:ext cx="5432892" cy="2846905"/>
          </a:xfrm>
          <a:prstGeom prst="rect">
            <a:avLst/>
          </a:prstGeom>
        </p:spPr>
      </p:pic>
      <p:sp>
        <p:nvSpPr>
          <p:cNvPr id="9" name="Rectangle 8"/>
          <p:cNvSpPr/>
          <p:nvPr/>
        </p:nvSpPr>
        <p:spPr>
          <a:xfrm>
            <a:off x="6447453" y="188173"/>
            <a:ext cx="3245312" cy="369332"/>
          </a:xfrm>
          <a:prstGeom prst="rect">
            <a:avLst/>
          </a:prstGeom>
        </p:spPr>
        <p:txBody>
          <a:bodyPr wrap="none">
            <a:spAutoFit/>
          </a:bodyPr>
          <a:lstStyle/>
          <a:p>
            <a:r>
              <a:rPr lang="en-US" b="1" dirty="0"/>
              <a:t>F- </a:t>
            </a:r>
            <a:r>
              <a:rPr lang="fr-FR" b="1" dirty="0" err="1"/>
              <a:t>Leverage</a:t>
            </a:r>
            <a:r>
              <a:rPr lang="fr-FR" b="1" dirty="0"/>
              <a:t> Universal Tags</a:t>
            </a:r>
          </a:p>
        </p:txBody>
      </p:sp>
      <p:sp>
        <p:nvSpPr>
          <p:cNvPr id="12" name="Rectangle 11"/>
          <p:cNvSpPr/>
          <p:nvPr/>
        </p:nvSpPr>
        <p:spPr>
          <a:xfrm>
            <a:off x="6273935" y="540959"/>
            <a:ext cx="5918065" cy="523220"/>
          </a:xfrm>
          <a:prstGeom prst="rect">
            <a:avLst/>
          </a:prstGeom>
        </p:spPr>
        <p:txBody>
          <a:bodyPr wrap="square">
            <a:spAutoFit/>
          </a:bodyPr>
          <a:lstStyle/>
          <a:p>
            <a:r>
              <a:rPr lang="en-US" sz="1400" dirty="0"/>
              <a:t>Imagine, I want to modify only  990 </a:t>
            </a:r>
            <a:r>
              <a:rPr lang="en-US" sz="1400" dirty="0" err="1"/>
              <a:t>espèces</a:t>
            </a:r>
            <a:r>
              <a:rPr lang="en-US" sz="1400" dirty="0"/>
              <a:t> </a:t>
            </a:r>
            <a:r>
              <a:rPr lang="en-US" sz="1400" dirty="0" err="1"/>
              <a:t>d'oiseaux</a:t>
            </a:r>
            <a:r>
              <a:rPr lang="en-US" sz="1400" dirty="0"/>
              <a:t> in the following paragraph:</a:t>
            </a:r>
            <a:endParaRPr lang="fr-FR" sz="1400" dirty="0"/>
          </a:p>
        </p:txBody>
      </p:sp>
      <p:sp>
        <p:nvSpPr>
          <p:cNvPr id="13" name="Rectangle 12"/>
          <p:cNvSpPr/>
          <p:nvPr/>
        </p:nvSpPr>
        <p:spPr>
          <a:xfrm>
            <a:off x="6447453" y="1080725"/>
            <a:ext cx="6235959" cy="584775"/>
          </a:xfrm>
          <a:prstGeom prst="rect">
            <a:avLst/>
          </a:prstGeom>
        </p:spPr>
        <p:txBody>
          <a:bodyPr wrap="square">
            <a:spAutoFit/>
          </a:bodyPr>
          <a:lstStyle/>
          <a:p>
            <a:r>
              <a:rPr lang="fr-FR" sz="1400" dirty="0"/>
              <a:t>&lt;</a:t>
            </a:r>
            <a:r>
              <a:rPr lang="fr-FR" sz="1400" dirty="0">
                <a:solidFill>
                  <a:srgbClr val="FF0000"/>
                </a:solidFill>
              </a:rPr>
              <a:t>p</a:t>
            </a:r>
            <a:r>
              <a:rPr lang="fr-FR" sz="1400" dirty="0"/>
              <a:t>&gt;</a:t>
            </a:r>
            <a:r>
              <a:rPr lang="en-US" dirty="0"/>
              <a:t> </a:t>
            </a:r>
            <a:r>
              <a:rPr lang="en-US" sz="1400" dirty="0"/>
              <a:t>There are over 990 species of birds recorded throughout Europe</a:t>
            </a:r>
            <a:r>
              <a:rPr lang="fr-FR" sz="1400" dirty="0"/>
              <a:t>.&lt;/</a:t>
            </a:r>
            <a:r>
              <a:rPr lang="fr-FR" sz="1400" dirty="0">
                <a:solidFill>
                  <a:srgbClr val="FF0000"/>
                </a:solidFill>
              </a:rPr>
              <a:t>p</a:t>
            </a:r>
            <a:r>
              <a:rPr lang="fr-FR" sz="1400" dirty="0"/>
              <a:t>&gt;</a:t>
            </a:r>
          </a:p>
        </p:txBody>
      </p:sp>
      <p:sp>
        <p:nvSpPr>
          <p:cNvPr id="14" name="Rectangle 13"/>
          <p:cNvSpPr/>
          <p:nvPr/>
        </p:nvSpPr>
        <p:spPr>
          <a:xfrm>
            <a:off x="6304432" y="1910564"/>
            <a:ext cx="5694735" cy="2462213"/>
          </a:xfrm>
          <a:prstGeom prst="rect">
            <a:avLst/>
          </a:prstGeom>
        </p:spPr>
        <p:txBody>
          <a:bodyPr wrap="square">
            <a:spAutoFit/>
          </a:bodyPr>
          <a:lstStyle/>
          <a:p>
            <a:r>
              <a:rPr lang="en-US" sz="1400" dirty="0"/>
              <a:t>This would be easy to do if there was a tag around "990 species of birds", but unfortunately there isn't. Luckily, we invented… the useless-beacon.</a:t>
            </a:r>
          </a:p>
          <a:p>
            <a:endParaRPr lang="en-US" sz="1400" dirty="0"/>
          </a:p>
          <a:p>
            <a:r>
              <a:rPr lang="en-US" sz="1400" dirty="0"/>
              <a:t>In fact, we invented two so-called "universal" tags, which have no particular meaning (they do not indicate that the word is important, for example). There is a small (but significant) difference between these two tags:</a:t>
            </a:r>
          </a:p>
          <a:p>
            <a:endParaRPr lang="en-US" sz="1400" dirty="0"/>
          </a:p>
          <a:p>
            <a:pPr marL="285750" indent="-285750">
              <a:buFont typeface="Arial" panose="020B0604020202020204" pitchFamily="34" charset="0"/>
              <a:buChar char="•"/>
            </a:pPr>
            <a:r>
              <a:rPr lang="en-US" sz="1400" dirty="0"/>
              <a:t>&lt;span&gt; &lt;/span&gt;;</a:t>
            </a:r>
          </a:p>
          <a:p>
            <a:pPr marL="285750" indent="-285750">
              <a:buFont typeface="Arial" panose="020B0604020202020204" pitchFamily="34" charset="0"/>
              <a:buChar char="•"/>
            </a:pPr>
            <a:r>
              <a:rPr lang="en-US" sz="1400" dirty="0"/>
              <a:t>&lt;div&gt; &lt;/div&gt;.</a:t>
            </a:r>
            <a:endParaRPr lang="fr-FR" sz="1400" dirty="0"/>
          </a:p>
        </p:txBody>
      </p:sp>
      <p:sp>
        <p:nvSpPr>
          <p:cNvPr id="15" name="Rectangle 14"/>
          <p:cNvSpPr/>
          <p:nvPr/>
        </p:nvSpPr>
        <p:spPr>
          <a:xfrm>
            <a:off x="6273935" y="4511276"/>
            <a:ext cx="5539273" cy="1631216"/>
          </a:xfrm>
          <a:prstGeom prst="rect">
            <a:avLst/>
          </a:prstGeom>
        </p:spPr>
        <p:txBody>
          <a:bodyPr wrap="square">
            <a:spAutoFit/>
          </a:bodyPr>
          <a:lstStyle/>
          <a:p>
            <a:pPr algn="just"/>
            <a:r>
              <a:rPr lang="en-US" sz="1600" dirty="0">
                <a:solidFill>
                  <a:srgbClr val="0070C0"/>
                </a:solidFill>
              </a:rPr>
              <a:t>&lt;span&gt; &lt;/span&gt; </a:t>
            </a:r>
          </a:p>
          <a:p>
            <a:pPr algn="just"/>
            <a:r>
              <a:rPr lang="en-US" sz="1400" dirty="0"/>
              <a:t>It is an " inline " type tag , that is to say a tag that is placed within a paragraph of text to select certain words only. The tags  </a:t>
            </a:r>
            <a:r>
              <a:rPr lang="en-US" sz="1400" b="1" dirty="0"/>
              <a:t>&lt;strong&gt;  </a:t>
            </a:r>
            <a:r>
              <a:rPr lang="en-US" sz="1400" dirty="0"/>
              <a:t>and  </a:t>
            </a:r>
            <a:r>
              <a:rPr lang="en-US" sz="1400" b="1" dirty="0"/>
              <a:t>&lt;</a:t>
            </a:r>
            <a:r>
              <a:rPr lang="en-US" sz="1400" b="1" dirty="0" err="1"/>
              <a:t>em</a:t>
            </a:r>
            <a:r>
              <a:rPr lang="en-US" sz="1400" b="1" dirty="0"/>
              <a:t>&gt; </a:t>
            </a:r>
            <a:r>
              <a:rPr lang="en-US" sz="1400" dirty="0"/>
              <a:t>are of the same family. This tag is therefore used in the middle of a paragraph, and it is the one we will use to color “990 species of birds”.</a:t>
            </a:r>
          </a:p>
          <a:p>
            <a:pPr algn="just"/>
            <a:endParaRPr lang="en-US" sz="1400" dirty="0"/>
          </a:p>
        </p:txBody>
      </p:sp>
    </p:spTree>
    <p:extLst>
      <p:ext uri="{BB962C8B-B14F-4D97-AF65-F5344CB8AC3E}">
        <p14:creationId xmlns:p14="http://schemas.microsoft.com/office/powerpoint/2010/main" val="2661263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137" y="455719"/>
            <a:ext cx="5424197" cy="1846659"/>
          </a:xfrm>
          <a:prstGeom prst="rect">
            <a:avLst/>
          </a:prstGeom>
        </p:spPr>
        <p:txBody>
          <a:bodyPr wrap="square">
            <a:spAutoFit/>
          </a:bodyPr>
          <a:lstStyle/>
          <a:p>
            <a:r>
              <a:rPr lang="en-US" sz="1600" b="1" dirty="0">
                <a:solidFill>
                  <a:srgbClr val="0070C0"/>
                </a:solidFill>
              </a:rPr>
              <a:t>&lt;div&gt; &lt;/div&gt; </a:t>
            </a:r>
          </a:p>
          <a:p>
            <a:pPr algn="just"/>
            <a:r>
              <a:rPr lang="en-US" sz="1400" dirty="0"/>
              <a:t>It is a " block " type tag , which surrounds a block of text. The tags  &lt;p&gt;,  &lt;h1&gt;  , etc., are of the same family. These tags have something in common: they create a new “block” in the page, and therefore cause a line break. &lt;div&gt;  is a frequently used tag in the construction of a layout, as we will see later.</a:t>
            </a:r>
          </a:p>
          <a:p>
            <a:endParaRPr lang="en-US" sz="1400" dirty="0"/>
          </a:p>
          <a:p>
            <a:r>
              <a:rPr lang="en-US" sz="1400" dirty="0"/>
              <a:t>For the moment, therefore, we will use the tag instead  </a:t>
            </a:r>
            <a:r>
              <a:rPr lang="en-US" sz="1400" b="1" dirty="0"/>
              <a:t>&lt;span&gt;.</a:t>
            </a:r>
          </a:p>
        </p:txBody>
      </p:sp>
      <p:sp>
        <p:nvSpPr>
          <p:cNvPr id="5" name="Rectangle 4"/>
          <p:cNvSpPr/>
          <p:nvPr/>
        </p:nvSpPr>
        <p:spPr>
          <a:xfrm>
            <a:off x="384109" y="2566118"/>
            <a:ext cx="3375026" cy="307777"/>
          </a:xfrm>
          <a:prstGeom prst="rect">
            <a:avLst/>
          </a:prstGeom>
        </p:spPr>
        <p:txBody>
          <a:bodyPr wrap="none">
            <a:spAutoFit/>
          </a:bodyPr>
          <a:lstStyle/>
          <a:p>
            <a:r>
              <a:rPr lang="en-US" sz="1400" dirty="0"/>
              <a:t>You can test this in </a:t>
            </a:r>
            <a:r>
              <a:rPr lang="en-US" sz="1400" dirty="0">
                <a:hlinkClick r:id="rId2"/>
              </a:rPr>
              <a:t>the </a:t>
            </a:r>
            <a:r>
              <a:rPr lang="en-US" sz="1400" dirty="0" err="1">
                <a:hlinkClick r:id="rId2"/>
              </a:rPr>
              <a:t>CodePen</a:t>
            </a:r>
            <a:r>
              <a:rPr lang="en-US" sz="1400" dirty="0">
                <a:hlinkClick r:id="rId2"/>
              </a:rPr>
              <a:t> P2C1 </a:t>
            </a:r>
            <a:r>
              <a:rPr lang="en-US" sz="1400" dirty="0"/>
              <a:t>.</a:t>
            </a:r>
            <a:endParaRPr lang="fr-FR" sz="1400" dirty="0"/>
          </a:p>
        </p:txBody>
      </p:sp>
      <p:sp>
        <p:nvSpPr>
          <p:cNvPr id="6" name="Rectangle 5"/>
          <p:cNvSpPr/>
          <p:nvPr/>
        </p:nvSpPr>
        <p:spPr>
          <a:xfrm>
            <a:off x="5912499" y="686550"/>
            <a:ext cx="6096000" cy="1384995"/>
          </a:xfrm>
          <a:prstGeom prst="rect">
            <a:avLst/>
          </a:prstGeom>
        </p:spPr>
        <p:txBody>
          <a:bodyPr>
            <a:spAutoFit/>
          </a:bodyPr>
          <a:lstStyle/>
          <a:p>
            <a:r>
              <a:rPr lang="en-US" sz="1400" dirty="0"/>
              <a:t>on the home page, in the introductory paragraph, you will apply the following style: color: #A5B4FC; to the word "professionalism" and to the word "passion". For now, you'll use a   &lt;span&gt;  , but we'll modify it in the next chapter to use  &lt;</a:t>
            </a:r>
            <a:r>
              <a:rPr lang="en-US" sz="1400" dirty="0" err="1"/>
              <a:t>em</a:t>
            </a:r>
            <a:r>
              <a:rPr lang="en-US" sz="1400" dirty="0"/>
              <a:t>&gt;.</a:t>
            </a:r>
          </a:p>
          <a:p>
            <a:endParaRPr lang="en-US" sz="1400" dirty="0"/>
          </a:p>
          <a:p>
            <a:r>
              <a:rPr lang="en-US" sz="1400" dirty="0"/>
              <a:t>A </a:t>
            </a:r>
            <a:r>
              <a:rPr lang="en-US" sz="1400" dirty="0" err="1"/>
              <a:t>blocage</a:t>
            </a:r>
            <a:r>
              <a:rPr lang="en-US" sz="1400" dirty="0"/>
              <a:t> ? Find the fix on the  </a:t>
            </a:r>
            <a:r>
              <a:rPr lang="en-US" sz="1400" dirty="0">
                <a:hlinkClick r:id="rId3"/>
              </a:rPr>
              <a:t>P2C1-solution branch </a:t>
            </a:r>
            <a:r>
              <a:rPr lang="en-US" sz="1400" dirty="0"/>
              <a:t>.</a:t>
            </a:r>
            <a:endParaRPr lang="fr-FR" sz="1400" dirty="0"/>
          </a:p>
        </p:txBody>
      </p:sp>
      <p:sp>
        <p:nvSpPr>
          <p:cNvPr id="7" name="Rectangle 6"/>
          <p:cNvSpPr/>
          <p:nvPr/>
        </p:nvSpPr>
        <p:spPr>
          <a:xfrm>
            <a:off x="286137" y="3053660"/>
            <a:ext cx="5246914" cy="3539430"/>
          </a:xfrm>
          <a:prstGeom prst="rect">
            <a:avLst/>
          </a:prstGeom>
        </p:spPr>
        <p:txBody>
          <a:bodyPr wrap="square">
            <a:spAutoFit/>
          </a:bodyPr>
          <a:lstStyle/>
          <a:p>
            <a:r>
              <a:rPr lang="en-US" sz="1400" dirty="0"/>
              <a:t>You will exploit what you have just learned, and put it to good use in Robbie Lens' project.</a:t>
            </a:r>
          </a:p>
          <a:p>
            <a:endParaRPr lang="en-US" sz="1400" dirty="0"/>
          </a:p>
          <a:p>
            <a:r>
              <a:rPr lang="en-US" sz="1400" dirty="0"/>
              <a:t>For this, you will find the code base to start the exercise on the </a:t>
            </a:r>
            <a:r>
              <a:rPr lang="en-US" sz="1400" dirty="0">
                <a:hlinkClick r:id="rId4"/>
              </a:rPr>
              <a:t>P2C1-exercise branch . </a:t>
            </a:r>
            <a:endParaRPr lang="en-US" sz="1400" dirty="0"/>
          </a:p>
          <a:p>
            <a:endParaRPr lang="en-US" sz="1400" dirty="0"/>
          </a:p>
          <a:p>
            <a:r>
              <a:rPr lang="en-US" sz="1400" dirty="0"/>
              <a:t>There you go :</a:t>
            </a:r>
          </a:p>
          <a:p>
            <a:endParaRPr lang="en-US" sz="1400" dirty="0"/>
          </a:p>
          <a:p>
            <a:pPr marL="285750" indent="-285750">
              <a:buFont typeface="Arial" panose="020B0604020202020204" pitchFamily="34" charset="0"/>
              <a:buChar char="•"/>
            </a:pPr>
            <a:r>
              <a:rPr lang="en-US" sz="1400" dirty="0"/>
              <a:t>create a common CSS file  style.css;</a:t>
            </a:r>
          </a:p>
          <a:p>
            <a:pPr marL="285750" indent="-285750">
              <a:buFont typeface="Arial" panose="020B0604020202020204" pitchFamily="34" charset="0"/>
              <a:buChar char="•"/>
            </a:pPr>
            <a:r>
              <a:rPr lang="en-US" sz="1400" dirty="0"/>
              <a:t>apply color </a:t>
            </a:r>
            <a:r>
              <a:rPr lang="en-US" sz="1400" dirty="0" err="1"/>
              <a:t>blackto</a:t>
            </a:r>
            <a:r>
              <a:rPr lang="en-US" sz="1400" dirty="0"/>
              <a:t> all links;</a:t>
            </a:r>
          </a:p>
          <a:p>
            <a:pPr marL="285750" indent="-285750">
              <a:buFont typeface="Arial" panose="020B0604020202020204" pitchFamily="34" charset="0"/>
              <a:buChar char="•"/>
            </a:pPr>
            <a:r>
              <a:rPr lang="en-US" sz="1400" dirty="0"/>
              <a:t>put the logo and navigation links at the top of the "Home" and "About" pages in a tag  div ;</a:t>
            </a:r>
          </a:p>
          <a:p>
            <a:pPr marL="285750" indent="-285750">
              <a:buFont typeface="Arial" panose="020B0604020202020204" pitchFamily="34" charset="0"/>
              <a:buChar char="•"/>
            </a:pPr>
            <a:r>
              <a:rPr lang="en-US" sz="1400" dirty="0"/>
              <a:t>put the different logos at the bottom of the two pages in another  div ;</a:t>
            </a:r>
          </a:p>
          <a:p>
            <a:pPr marL="285750" indent="-285750">
              <a:buFont typeface="Arial" panose="020B0604020202020204" pitchFamily="34" charset="0"/>
              <a:buChar char="•"/>
            </a:pPr>
            <a:endParaRPr lang="en-US" sz="1400" dirty="0"/>
          </a:p>
          <a:p>
            <a:endParaRPr lang="en-US" sz="1400" dirty="0"/>
          </a:p>
        </p:txBody>
      </p:sp>
      <p:sp>
        <p:nvSpPr>
          <p:cNvPr id="8" name="Rectangle 7"/>
          <p:cNvSpPr/>
          <p:nvPr/>
        </p:nvSpPr>
        <p:spPr>
          <a:xfrm>
            <a:off x="5837853" y="2207492"/>
            <a:ext cx="6096000" cy="2677656"/>
          </a:xfrm>
          <a:prstGeom prst="rect">
            <a:avLst/>
          </a:prstGeom>
        </p:spPr>
        <p:txBody>
          <a:bodyPr>
            <a:spAutoFit/>
          </a:bodyPr>
          <a:lstStyle/>
          <a:p>
            <a:pPr marL="285750" indent="-285750">
              <a:buFont typeface="Arial" panose="020B0604020202020204" pitchFamily="34" charset="0"/>
              <a:buChar char="•"/>
            </a:pPr>
            <a:r>
              <a:rPr lang="en-US" sz="1400" dirty="0"/>
              <a:t>CSS is another language that complements HTML. Its role is to format your web page.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To write the CSS code, we create a separate file with the extension  </a:t>
            </a:r>
            <a:r>
              <a:rPr lang="en-US" sz="1400" b="1" dirty="0"/>
              <a:t>.</a:t>
            </a:r>
            <a:r>
              <a:rPr lang="en-US" sz="1400" b="1" dirty="0" err="1"/>
              <a:t>css</a:t>
            </a:r>
            <a:r>
              <a:rPr lang="en-US" sz="1400" b="1" dirty="0"/>
              <a:t>  </a:t>
            </a:r>
            <a:r>
              <a:rPr lang="en-US" sz="1400" dirty="0"/>
              <a:t>like  </a:t>
            </a:r>
            <a:r>
              <a:rPr lang="en-US" sz="1400" b="1" dirty="0"/>
              <a:t>style.css.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To link the CSS and HTML files, add a line in the tag  </a:t>
            </a:r>
            <a:r>
              <a:rPr lang="en-US" sz="1400" b="1" dirty="0"/>
              <a:t>&lt;head&gt; &lt;/head&gt; </a:t>
            </a:r>
            <a:r>
              <a:rPr lang="en-US" sz="1400" dirty="0"/>
              <a:t>of the HTML file:  </a:t>
            </a:r>
            <a:r>
              <a:rPr lang="en-US" sz="1400" b="1" dirty="0"/>
              <a:t>&lt;link </a:t>
            </a:r>
            <a:r>
              <a:rPr lang="en-US" sz="1400" b="1" dirty="0" err="1"/>
              <a:t>href</a:t>
            </a:r>
            <a:r>
              <a:rPr lang="en-US" sz="1400" b="1" dirty="0"/>
              <a:t>="style.css" </a:t>
            </a:r>
            <a:r>
              <a:rPr lang="en-US" sz="1400" b="1" dirty="0" err="1"/>
              <a:t>rel</a:t>
            </a:r>
            <a:r>
              <a:rPr lang="en-US" sz="1400" b="1" dirty="0"/>
              <a:t>="stylesheet"&gt;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CSS, we select the portions of the HTML page that we want to modify, and we change their presentation with CSS properties:</a:t>
            </a:r>
            <a:endParaRPr lang="fr-FR" sz="1400" dirty="0"/>
          </a:p>
        </p:txBody>
      </p:sp>
      <p:pic>
        <p:nvPicPr>
          <p:cNvPr id="9" name="Image 8"/>
          <p:cNvPicPr>
            <a:picLocks noChangeAspect="1"/>
          </p:cNvPicPr>
          <p:nvPr/>
        </p:nvPicPr>
        <p:blipFill>
          <a:blip r:embed="rId5"/>
          <a:stretch>
            <a:fillRect/>
          </a:stretch>
        </p:blipFill>
        <p:spPr>
          <a:xfrm>
            <a:off x="6224004" y="5021095"/>
            <a:ext cx="2543175" cy="1123950"/>
          </a:xfrm>
          <a:prstGeom prst="rect">
            <a:avLst/>
          </a:prstGeom>
        </p:spPr>
      </p:pic>
    </p:spTree>
    <p:extLst>
      <p:ext uri="{BB962C8B-B14F-4D97-AF65-F5344CB8AC3E}">
        <p14:creationId xmlns:p14="http://schemas.microsoft.com/office/powerpoint/2010/main" val="2723315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131" y="281006"/>
            <a:ext cx="5564155" cy="2246769"/>
          </a:xfrm>
          <a:prstGeom prst="rect">
            <a:avLst/>
          </a:prstGeom>
        </p:spPr>
        <p:txBody>
          <a:bodyPr wrap="square">
            <a:spAutoFit/>
          </a:bodyPr>
          <a:lstStyle/>
          <a:p>
            <a:pPr marL="285750" indent="-285750">
              <a:buFont typeface="Arial" panose="020B0604020202020204" pitchFamily="34" charset="0"/>
              <a:buChar char="•"/>
            </a:pPr>
            <a:r>
              <a:rPr lang="en-US" sz="1400" dirty="0"/>
              <a:t>There are several ways to select the portion of the page that you want to format. For example, we can target:</a:t>
            </a:r>
          </a:p>
          <a:p>
            <a:endParaRPr lang="en-US" sz="1400" dirty="0"/>
          </a:p>
          <a:p>
            <a:pPr marL="742950" lvl="1" indent="-285750">
              <a:buFont typeface="Courier New" panose="02070309020205020404" pitchFamily="49" charset="0"/>
              <a:buChar char="o"/>
            </a:pPr>
            <a:r>
              <a:rPr lang="en-US" sz="1400" dirty="0"/>
              <a:t>all the tags of the same type, by simply writing their name ( h1for example);</a:t>
            </a:r>
          </a:p>
          <a:p>
            <a:pPr marL="742950" lvl="1" indent="-285750">
              <a:buFont typeface="Courier New" panose="02070309020205020404" pitchFamily="49" charset="0"/>
              <a:buChar char="o"/>
            </a:pPr>
            <a:endParaRPr lang="en-US" sz="1400" dirty="0"/>
          </a:p>
          <a:p>
            <a:pPr marL="742950" lvl="1" indent="-285750">
              <a:buFont typeface="Courier New" panose="02070309020205020404" pitchFamily="49" charset="0"/>
              <a:buChar char="o"/>
            </a:pPr>
            <a:r>
              <a:rPr lang="en-US" sz="1400" dirty="0"/>
              <a:t>some specific tags, which have been given names using the attributes  class or id( .name-class or  #name-id);</a:t>
            </a:r>
          </a:p>
          <a:p>
            <a:pPr marL="742950" lvl="1" indent="-285750">
              <a:buFont typeface="Courier New" panose="02070309020205020404" pitchFamily="49" charset="0"/>
              <a:buChar char="o"/>
            </a:pPr>
            <a:endParaRPr lang="en-US" sz="1400" dirty="0"/>
          </a:p>
          <a:p>
            <a:pPr marL="742950" lvl="1" indent="-285750">
              <a:buFont typeface="Courier New" panose="02070309020205020404" pitchFamily="49" charset="0"/>
              <a:buChar char="o"/>
            </a:pPr>
            <a:r>
              <a:rPr lang="en-US" sz="1400" dirty="0"/>
              <a:t>only tags that are inside other tags ( h3, </a:t>
            </a:r>
            <a:r>
              <a:rPr lang="en-US" sz="1400" dirty="0" err="1"/>
              <a:t>em</a:t>
            </a:r>
            <a:r>
              <a:rPr lang="en-US" sz="1400" dirty="0"/>
              <a:t>).</a:t>
            </a:r>
            <a:endParaRPr lang="fr-FR" sz="1400" dirty="0"/>
          </a:p>
        </p:txBody>
      </p:sp>
      <p:sp>
        <p:nvSpPr>
          <p:cNvPr id="5" name="Rectangle 4"/>
          <p:cNvSpPr/>
          <p:nvPr/>
        </p:nvSpPr>
        <p:spPr>
          <a:xfrm>
            <a:off x="388776" y="2665836"/>
            <a:ext cx="4364656" cy="400110"/>
          </a:xfrm>
          <a:prstGeom prst="rect">
            <a:avLst/>
          </a:prstGeom>
        </p:spPr>
        <p:txBody>
          <a:bodyPr wrap="none">
            <a:spAutoFit/>
          </a:bodyPr>
          <a:lstStyle/>
          <a:p>
            <a:r>
              <a:rPr lang="en-US" sz="2000" b="1" dirty="0"/>
              <a:t>II- Change the appearance of text</a:t>
            </a:r>
            <a:endParaRPr lang="fr-FR" sz="2000" b="1" dirty="0"/>
          </a:p>
        </p:txBody>
      </p:sp>
      <p:sp>
        <p:nvSpPr>
          <p:cNvPr id="6" name="Rectangle 5"/>
          <p:cNvSpPr/>
          <p:nvPr/>
        </p:nvSpPr>
        <p:spPr>
          <a:xfrm>
            <a:off x="388776" y="3065946"/>
            <a:ext cx="5666791" cy="954107"/>
          </a:xfrm>
          <a:prstGeom prst="rect">
            <a:avLst/>
          </a:prstGeom>
        </p:spPr>
        <p:txBody>
          <a:bodyPr wrap="square">
            <a:spAutoFit/>
          </a:bodyPr>
          <a:lstStyle/>
          <a:p>
            <a:r>
              <a:rPr lang="en-US" sz="1400" dirty="0"/>
              <a:t>As you could see in the video just above, we are now going to take the opportunity to format the text of our pages.</a:t>
            </a:r>
          </a:p>
          <a:p>
            <a:endParaRPr lang="en-US" sz="1400" dirty="0"/>
          </a:p>
          <a:p>
            <a:r>
              <a:rPr lang="en-US" sz="1400" dirty="0"/>
              <a:t>Change text size with CSS property font-size</a:t>
            </a:r>
            <a:endParaRPr lang="fr-FR" sz="1400" dirty="0"/>
          </a:p>
        </p:txBody>
      </p:sp>
      <p:sp>
        <p:nvSpPr>
          <p:cNvPr id="7" name="Rectangle 6"/>
          <p:cNvSpPr/>
          <p:nvPr/>
        </p:nvSpPr>
        <p:spPr>
          <a:xfrm>
            <a:off x="388776" y="4020053"/>
            <a:ext cx="6096000" cy="1200329"/>
          </a:xfrm>
          <a:prstGeom prst="rect">
            <a:avLst/>
          </a:prstGeom>
        </p:spPr>
        <p:txBody>
          <a:bodyPr>
            <a:spAutoFit/>
          </a:bodyPr>
          <a:lstStyle/>
          <a:p>
            <a:r>
              <a:rPr lang="en-US" sz="1400" dirty="0"/>
              <a:t>To change the size of the text, we use the CSS property  font-size and then we indicate:</a:t>
            </a:r>
          </a:p>
          <a:p>
            <a:pPr marL="742950" lvl="1" indent="-285750">
              <a:buFont typeface="Arial" panose="020B0604020202020204" pitchFamily="34" charset="0"/>
              <a:buChar char="•"/>
            </a:pPr>
            <a:r>
              <a:rPr lang="en-US" sz="1400" dirty="0"/>
              <a:t>an </a:t>
            </a:r>
            <a:r>
              <a:rPr lang="en-US" sz="1400" b="1" dirty="0"/>
              <a:t>absolute size  </a:t>
            </a:r>
            <a:r>
              <a:rPr lang="en-US" sz="1400" dirty="0"/>
              <a:t>;</a:t>
            </a:r>
          </a:p>
          <a:p>
            <a:pPr marL="742950" lvl="1" indent="-285750">
              <a:buFont typeface="Arial" panose="020B0604020202020204" pitchFamily="34" charset="0"/>
              <a:buChar char="•"/>
            </a:pPr>
            <a:r>
              <a:rPr lang="en-US" sz="1400" dirty="0"/>
              <a:t>or </a:t>
            </a:r>
            <a:r>
              <a:rPr lang="en-US" sz="1400" b="1" dirty="0"/>
              <a:t>a relative size </a:t>
            </a:r>
            <a:r>
              <a:rPr lang="en-US" sz="1400" dirty="0"/>
              <a:t>.</a:t>
            </a:r>
          </a:p>
          <a:p>
            <a:endParaRPr lang="en-US" sz="1600" dirty="0"/>
          </a:p>
        </p:txBody>
      </p:sp>
      <p:pic>
        <p:nvPicPr>
          <p:cNvPr id="8" name="Image 7"/>
          <p:cNvPicPr>
            <a:picLocks noChangeAspect="1"/>
          </p:cNvPicPr>
          <p:nvPr/>
        </p:nvPicPr>
        <p:blipFill>
          <a:blip r:embed="rId2"/>
          <a:stretch>
            <a:fillRect/>
          </a:stretch>
        </p:blipFill>
        <p:spPr>
          <a:xfrm>
            <a:off x="462869" y="5009489"/>
            <a:ext cx="5518603" cy="1288110"/>
          </a:xfrm>
          <a:prstGeom prst="rect">
            <a:avLst/>
          </a:prstGeom>
        </p:spPr>
      </p:pic>
      <p:sp>
        <p:nvSpPr>
          <p:cNvPr id="9" name="Rectangle 8"/>
          <p:cNvSpPr/>
          <p:nvPr/>
        </p:nvSpPr>
        <p:spPr>
          <a:xfrm>
            <a:off x="6055567" y="281006"/>
            <a:ext cx="6096000" cy="1600438"/>
          </a:xfrm>
          <a:prstGeom prst="rect">
            <a:avLst/>
          </a:prstGeom>
        </p:spPr>
        <p:txBody>
          <a:bodyPr>
            <a:spAutoFit/>
          </a:bodyPr>
          <a:lstStyle/>
          <a:p>
            <a:r>
              <a:rPr lang="en-US" sz="1400" b="1" dirty="0"/>
              <a:t>Give a size to the text with an absolute value by  </a:t>
            </a:r>
            <a:r>
              <a:rPr lang="en-US" sz="1400" b="1" dirty="0" err="1"/>
              <a:t>px</a:t>
            </a:r>
            <a:r>
              <a:rPr lang="en-US" sz="1400" b="1" dirty="0"/>
              <a:t>  </a:t>
            </a:r>
          </a:p>
          <a:p>
            <a:r>
              <a:rPr lang="en-US" sz="1400" dirty="0"/>
              <a:t>To indicate an absolute size, pixels are generally used. To have a text 16 pixels high, you must therefore write:</a:t>
            </a:r>
          </a:p>
          <a:p>
            <a:endParaRPr lang="en-US" sz="1400" dirty="0"/>
          </a:p>
          <a:p>
            <a:r>
              <a:rPr lang="en-US" sz="1400" dirty="0"/>
              <a:t>	</a:t>
            </a:r>
            <a:r>
              <a:rPr lang="en-US" sz="1400" dirty="0">
                <a:solidFill>
                  <a:srgbClr val="0070C0"/>
                </a:solidFill>
              </a:rPr>
              <a:t>font-size</a:t>
            </a:r>
            <a:r>
              <a:rPr lang="en-US" sz="1400" dirty="0"/>
              <a:t>: 16</a:t>
            </a:r>
            <a:r>
              <a:rPr lang="en-US" sz="1400" dirty="0">
                <a:solidFill>
                  <a:srgbClr val="FF0000"/>
                </a:solidFill>
              </a:rPr>
              <a:t>px</a:t>
            </a:r>
            <a:r>
              <a:rPr lang="en-US" sz="1400" dirty="0"/>
              <a:t>;</a:t>
            </a:r>
          </a:p>
          <a:p>
            <a:endParaRPr lang="en-US" sz="1400" dirty="0"/>
          </a:p>
          <a:p>
            <a:r>
              <a:rPr lang="en-US" sz="1400" dirty="0"/>
              <a:t>The letters will have a size of 16 pixels:</a:t>
            </a:r>
            <a:endParaRPr lang="fr-FR" sz="1400" dirty="0"/>
          </a:p>
        </p:txBody>
      </p:sp>
      <p:pic>
        <p:nvPicPr>
          <p:cNvPr id="10" name="Image 9"/>
          <p:cNvPicPr>
            <a:picLocks noChangeAspect="1"/>
          </p:cNvPicPr>
          <p:nvPr/>
        </p:nvPicPr>
        <p:blipFill>
          <a:blip r:embed="rId3"/>
          <a:stretch>
            <a:fillRect/>
          </a:stretch>
        </p:blipFill>
        <p:spPr>
          <a:xfrm>
            <a:off x="7100596" y="2052332"/>
            <a:ext cx="2559698" cy="1796832"/>
          </a:xfrm>
          <a:prstGeom prst="rect">
            <a:avLst/>
          </a:prstGeom>
        </p:spPr>
      </p:pic>
      <p:sp>
        <p:nvSpPr>
          <p:cNvPr id="11" name="Rectangle 10"/>
          <p:cNvSpPr/>
          <p:nvPr/>
        </p:nvSpPr>
        <p:spPr>
          <a:xfrm>
            <a:off x="6407021" y="3989275"/>
            <a:ext cx="6096000" cy="2031325"/>
          </a:xfrm>
          <a:prstGeom prst="rect">
            <a:avLst/>
          </a:prstGeom>
        </p:spPr>
        <p:txBody>
          <a:bodyPr>
            <a:spAutoFit/>
          </a:bodyPr>
          <a:lstStyle/>
          <a:p>
            <a:r>
              <a:rPr lang="en-US" sz="1400" dirty="0"/>
              <a:t>Try to see with the </a:t>
            </a:r>
            <a:r>
              <a:rPr lang="en-US" sz="1400" b="1" dirty="0" err="1">
                <a:hlinkClick r:id="rId4"/>
              </a:rPr>
              <a:t>CodePen</a:t>
            </a:r>
            <a:r>
              <a:rPr lang="en-US" sz="1400" b="1" dirty="0">
                <a:hlinkClick r:id="rId4"/>
              </a:rPr>
              <a:t> P2C2a </a:t>
            </a:r>
            <a:r>
              <a:rPr lang="en-US" sz="1400" dirty="0"/>
              <a:t>.</a:t>
            </a:r>
          </a:p>
          <a:p>
            <a:endParaRPr lang="en-US" sz="1400" dirty="0"/>
          </a:p>
          <a:p>
            <a:r>
              <a:rPr lang="en-US" sz="1400" dirty="0"/>
              <a:t>…or choose  a relative value  in  </a:t>
            </a:r>
            <a:r>
              <a:rPr lang="en-US" sz="1400" dirty="0" err="1"/>
              <a:t>em</a:t>
            </a:r>
            <a:r>
              <a:rPr lang="en-US" sz="1400" dirty="0"/>
              <a:t>  (recommended)</a:t>
            </a:r>
          </a:p>
          <a:p>
            <a:r>
              <a:rPr lang="en-US" sz="1400" dirty="0"/>
              <a:t>There are several ways to indicate a relative value. One of the most common is to indicate the size in  </a:t>
            </a:r>
            <a:r>
              <a:rPr lang="en-US" sz="1400" dirty="0" err="1"/>
              <a:t>em</a:t>
            </a:r>
            <a:r>
              <a:rPr lang="en-US" sz="1400" dirty="0"/>
              <a:t>.</a:t>
            </a:r>
          </a:p>
          <a:p>
            <a:endParaRPr lang="en-US" sz="1400" dirty="0"/>
          </a:p>
          <a:p>
            <a:pPr marL="285750" indent="-285750">
              <a:buFont typeface="Arial" panose="020B0604020202020204" pitchFamily="34" charset="0"/>
              <a:buChar char="•"/>
            </a:pPr>
            <a:r>
              <a:rPr lang="en-US" sz="1400" dirty="0"/>
              <a:t>The text has a normal size with   </a:t>
            </a:r>
            <a:r>
              <a:rPr lang="en-US" sz="1400" b="1" dirty="0"/>
              <a:t>1em</a:t>
            </a:r>
            <a:r>
              <a:rPr lang="en-US" sz="1400" dirty="0"/>
              <a:t> .</a:t>
            </a:r>
          </a:p>
          <a:p>
            <a:pPr marL="285750" indent="-285750">
              <a:buFont typeface="Arial" panose="020B0604020202020204" pitchFamily="34" charset="0"/>
              <a:buChar char="•"/>
            </a:pPr>
            <a:r>
              <a:rPr lang="en-US" sz="1400" dirty="0"/>
              <a:t>Text is larger with a value greater than 1, like   </a:t>
            </a:r>
            <a:r>
              <a:rPr lang="en-US" sz="1400" b="1" dirty="0"/>
              <a:t>1.3em</a:t>
            </a:r>
            <a:r>
              <a:rPr lang="en-US" sz="1400" dirty="0"/>
              <a:t> .</a:t>
            </a:r>
          </a:p>
          <a:p>
            <a:pPr marL="285750" indent="-285750">
              <a:buFont typeface="Arial" panose="020B0604020202020204" pitchFamily="34" charset="0"/>
              <a:buChar char="•"/>
            </a:pPr>
            <a:r>
              <a:rPr lang="en-US" sz="1400" dirty="0"/>
              <a:t>Text is smaller with a value less than 1, </a:t>
            </a:r>
            <a:r>
              <a:rPr lang="en-US" sz="1400" b="1" dirty="0"/>
              <a:t>like   0.8em</a:t>
            </a:r>
            <a:r>
              <a:rPr lang="en-US" sz="1400" dirty="0"/>
              <a:t>.</a:t>
            </a:r>
            <a:endParaRPr lang="fr-FR" sz="1400" dirty="0"/>
          </a:p>
        </p:txBody>
      </p:sp>
    </p:spTree>
    <p:extLst>
      <p:ext uri="{BB962C8B-B14F-4D97-AF65-F5344CB8AC3E}">
        <p14:creationId xmlns:p14="http://schemas.microsoft.com/office/powerpoint/2010/main" val="1487276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59227" y="466531"/>
            <a:ext cx="5084481" cy="521639"/>
          </a:xfrm>
          <a:prstGeom prst="rect">
            <a:avLst/>
          </a:prstGeom>
        </p:spPr>
      </p:pic>
      <p:sp>
        <p:nvSpPr>
          <p:cNvPr id="5" name="Rectangle 4"/>
          <p:cNvSpPr/>
          <p:nvPr/>
        </p:nvSpPr>
        <p:spPr>
          <a:xfrm>
            <a:off x="391180" y="1126285"/>
            <a:ext cx="1763944" cy="307777"/>
          </a:xfrm>
          <a:prstGeom prst="rect">
            <a:avLst/>
          </a:prstGeom>
        </p:spPr>
        <p:txBody>
          <a:bodyPr wrap="none">
            <a:spAutoFit/>
          </a:bodyPr>
          <a:lstStyle/>
          <a:p>
            <a:r>
              <a:rPr lang="en-US" sz="1400" dirty="0"/>
              <a:t>If we do it in HTML:</a:t>
            </a:r>
            <a:endParaRPr lang="fr-FR" sz="1400" dirty="0"/>
          </a:p>
        </p:txBody>
      </p:sp>
      <p:pic>
        <p:nvPicPr>
          <p:cNvPr id="6" name="Image 5"/>
          <p:cNvPicPr>
            <a:picLocks noChangeAspect="1"/>
          </p:cNvPicPr>
          <p:nvPr/>
        </p:nvPicPr>
        <p:blipFill>
          <a:blip r:embed="rId3"/>
          <a:stretch>
            <a:fillRect/>
          </a:stretch>
        </p:blipFill>
        <p:spPr>
          <a:xfrm>
            <a:off x="359227" y="1572177"/>
            <a:ext cx="5141383" cy="2803880"/>
          </a:xfrm>
          <a:prstGeom prst="rect">
            <a:avLst/>
          </a:prstGeom>
        </p:spPr>
      </p:pic>
      <p:sp>
        <p:nvSpPr>
          <p:cNvPr id="7" name="Rectangle 6"/>
          <p:cNvSpPr/>
          <p:nvPr/>
        </p:nvSpPr>
        <p:spPr>
          <a:xfrm>
            <a:off x="391180" y="4636898"/>
            <a:ext cx="5109430" cy="523220"/>
          </a:xfrm>
          <a:prstGeom prst="rect">
            <a:avLst/>
          </a:prstGeom>
        </p:spPr>
        <p:txBody>
          <a:bodyPr wrap="square">
            <a:spAutoFit/>
          </a:bodyPr>
          <a:lstStyle/>
          <a:p>
            <a:r>
              <a:rPr lang="en-US" sz="1400" dirty="0"/>
              <a:t>Ok okay, but I don't understand the difference with the pixel, what is the use of a relative size?</a:t>
            </a:r>
            <a:endParaRPr lang="fr-FR" sz="1400" dirty="0"/>
          </a:p>
        </p:txBody>
      </p:sp>
      <p:sp>
        <p:nvSpPr>
          <p:cNvPr id="8" name="Rectangle 7"/>
          <p:cNvSpPr/>
          <p:nvPr/>
        </p:nvSpPr>
        <p:spPr>
          <a:xfrm>
            <a:off x="5856514" y="394434"/>
            <a:ext cx="6096000" cy="2031325"/>
          </a:xfrm>
          <a:prstGeom prst="rect">
            <a:avLst/>
          </a:prstGeom>
        </p:spPr>
        <p:txBody>
          <a:bodyPr>
            <a:spAutoFit/>
          </a:bodyPr>
          <a:lstStyle/>
          <a:p>
            <a:pPr algn="just"/>
            <a:r>
              <a:rPr lang="en-US" sz="1400" dirty="0"/>
              <a:t>An absolute pixel value like 16px is fixed. It's as if I told you to indicate the size of the text in millimeters. If I choose to set the size of a text to 2 millimeters and you look at my web page from your smartphone you should be able to read it. Now, if my website appears on a stadium screen, what do you think will happen? This is why a relative size is recommended. 16 pixels is a standard size for reading text but may not be enough depending on the screen it is displayed on. A relative value allows you to choose a size in the same way that you would use a percentage.</a:t>
            </a:r>
            <a:endParaRPr lang="fr-FR" sz="1400" dirty="0"/>
          </a:p>
        </p:txBody>
      </p:sp>
      <p:sp>
        <p:nvSpPr>
          <p:cNvPr id="9" name="Rectangle 8"/>
          <p:cNvSpPr/>
          <p:nvPr/>
        </p:nvSpPr>
        <p:spPr>
          <a:xfrm>
            <a:off x="6036333" y="2425759"/>
            <a:ext cx="5415778" cy="369332"/>
          </a:xfrm>
          <a:prstGeom prst="rect">
            <a:avLst/>
          </a:prstGeom>
        </p:spPr>
        <p:txBody>
          <a:bodyPr wrap="none">
            <a:spAutoFit/>
          </a:bodyPr>
          <a:lstStyle/>
          <a:p>
            <a:r>
              <a:rPr lang="en-US" b="1" dirty="0"/>
              <a:t>A- Choose a font with CSS property font-family</a:t>
            </a:r>
            <a:endParaRPr lang="fr-FR" b="1" dirty="0"/>
          </a:p>
        </p:txBody>
      </p:sp>
      <p:sp>
        <p:nvSpPr>
          <p:cNvPr id="10" name="Rectangle 9"/>
          <p:cNvSpPr/>
          <p:nvPr/>
        </p:nvSpPr>
        <p:spPr>
          <a:xfrm>
            <a:off x="6036333" y="2881901"/>
            <a:ext cx="5606026" cy="523220"/>
          </a:xfrm>
          <a:prstGeom prst="rect">
            <a:avLst/>
          </a:prstGeom>
        </p:spPr>
        <p:txBody>
          <a:bodyPr wrap="square">
            <a:spAutoFit/>
          </a:bodyPr>
          <a:lstStyle/>
          <a:p>
            <a:r>
              <a:rPr lang="en-US" sz="1400" dirty="0"/>
              <a:t>The CSS property that allows you to indicate the font to use is  font-family :</a:t>
            </a:r>
            <a:endParaRPr lang="fr-FR" sz="1400" dirty="0"/>
          </a:p>
        </p:txBody>
      </p:sp>
      <p:pic>
        <p:nvPicPr>
          <p:cNvPr id="11" name="Image 10"/>
          <p:cNvPicPr>
            <a:picLocks noChangeAspect="1"/>
          </p:cNvPicPr>
          <p:nvPr/>
        </p:nvPicPr>
        <p:blipFill>
          <a:blip r:embed="rId4"/>
          <a:stretch>
            <a:fillRect/>
          </a:stretch>
        </p:blipFill>
        <p:spPr>
          <a:xfrm>
            <a:off x="6197664" y="3405121"/>
            <a:ext cx="2964996" cy="729961"/>
          </a:xfrm>
          <a:prstGeom prst="rect">
            <a:avLst/>
          </a:prstGeom>
        </p:spPr>
      </p:pic>
      <p:sp>
        <p:nvSpPr>
          <p:cNvPr id="12" name="Rectangle 11"/>
          <p:cNvSpPr/>
          <p:nvPr/>
        </p:nvSpPr>
        <p:spPr>
          <a:xfrm>
            <a:off x="6197664" y="4252177"/>
            <a:ext cx="6096000" cy="1815882"/>
          </a:xfrm>
          <a:prstGeom prst="rect">
            <a:avLst/>
          </a:prstGeom>
        </p:spPr>
        <p:txBody>
          <a:bodyPr>
            <a:spAutoFit/>
          </a:bodyPr>
          <a:lstStyle/>
          <a:p>
            <a:r>
              <a:rPr lang="en-US" sz="1400" dirty="0"/>
              <a:t>Here is a list of sans serif fonts that work natively in most browsers:</a:t>
            </a:r>
          </a:p>
          <a:p>
            <a:endParaRPr lang="en-US" sz="1400" dirty="0"/>
          </a:p>
          <a:p>
            <a:pPr marL="742950" lvl="1" indent="-285750">
              <a:buFont typeface="Arial" panose="020B0604020202020204" pitchFamily="34" charset="0"/>
              <a:buChar char="•"/>
            </a:pPr>
            <a:r>
              <a:rPr lang="en-US" sz="1400" dirty="0"/>
              <a:t>Arial Black;</a:t>
            </a:r>
          </a:p>
          <a:p>
            <a:pPr marL="742950" lvl="1" indent="-285750">
              <a:buFont typeface="Arial" panose="020B0604020202020204" pitchFamily="34" charset="0"/>
              <a:buChar char="•"/>
            </a:pPr>
            <a:r>
              <a:rPr lang="en-US" sz="1400" dirty="0" err="1"/>
              <a:t>Futura</a:t>
            </a:r>
            <a:r>
              <a:rPr lang="en-US" sz="1400" dirty="0"/>
              <a:t>;</a:t>
            </a:r>
          </a:p>
          <a:p>
            <a:pPr marL="742950" lvl="1" indent="-285750">
              <a:buFont typeface="Arial" panose="020B0604020202020204" pitchFamily="34" charset="0"/>
              <a:buChar char="•"/>
            </a:pPr>
            <a:r>
              <a:rPr lang="en-US" sz="1400" dirty="0"/>
              <a:t>Helvetica;</a:t>
            </a:r>
          </a:p>
          <a:p>
            <a:pPr marL="742950" lvl="1" indent="-285750">
              <a:buFont typeface="Arial" panose="020B0604020202020204" pitchFamily="34" charset="0"/>
              <a:buChar char="•"/>
            </a:pPr>
            <a:r>
              <a:rPr lang="en-US" sz="1400" dirty="0"/>
              <a:t>Impact ;</a:t>
            </a:r>
          </a:p>
          <a:p>
            <a:pPr marL="742950" lvl="1" indent="-285750">
              <a:buFont typeface="Arial" panose="020B0604020202020204" pitchFamily="34" charset="0"/>
              <a:buChar char="•"/>
            </a:pPr>
            <a:r>
              <a:rPr lang="en-US" sz="1400" dirty="0"/>
              <a:t>Trebuchet MS;</a:t>
            </a:r>
          </a:p>
          <a:p>
            <a:pPr marL="742950" lvl="1" indent="-285750">
              <a:buFont typeface="Arial" panose="020B0604020202020204" pitchFamily="34" charset="0"/>
              <a:buChar char="•"/>
            </a:pPr>
            <a:r>
              <a:rPr lang="en-US" sz="1400" dirty="0"/>
              <a:t>Verdana.</a:t>
            </a:r>
            <a:endParaRPr lang="fr-FR" sz="1400" dirty="0"/>
          </a:p>
        </p:txBody>
      </p:sp>
    </p:spTree>
    <p:extLst>
      <p:ext uri="{BB962C8B-B14F-4D97-AF65-F5344CB8AC3E}">
        <p14:creationId xmlns:p14="http://schemas.microsoft.com/office/powerpoint/2010/main" val="421270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D6DE814-866E-A4A0-2486-E5AB5EEFF783}"/>
              </a:ext>
            </a:extLst>
          </p:cNvPr>
          <p:cNvSpPr>
            <a:spLocks noGrp="1"/>
          </p:cNvSpPr>
          <p:nvPr>
            <p:ph type="title"/>
          </p:nvPr>
        </p:nvSpPr>
        <p:spPr>
          <a:xfrm>
            <a:off x="3519798" y="859071"/>
            <a:ext cx="5319402" cy="777223"/>
          </a:xfrm>
        </p:spPr>
        <p:txBody>
          <a:bodyPr>
            <a:normAutofit/>
          </a:bodyPr>
          <a:lstStyle/>
          <a:p>
            <a:r>
              <a:rPr lang="fr-FR" sz="4400" dirty="0"/>
              <a:t>GENERAL INTRODUCTION</a:t>
            </a:r>
          </a:p>
        </p:txBody>
      </p:sp>
      <p:sp>
        <p:nvSpPr>
          <p:cNvPr id="2" name="Rectangle 1"/>
          <p:cNvSpPr/>
          <p:nvPr/>
        </p:nvSpPr>
        <p:spPr>
          <a:xfrm>
            <a:off x="1102172" y="1758804"/>
            <a:ext cx="10154654" cy="4154984"/>
          </a:xfrm>
          <a:prstGeom prst="rect">
            <a:avLst/>
          </a:prstGeom>
        </p:spPr>
        <p:txBody>
          <a:bodyPr wrap="square">
            <a:spAutoFit/>
          </a:bodyPr>
          <a:lstStyle/>
          <a:p>
            <a:pPr algn="just"/>
            <a:r>
              <a:rPr lang="en-US" sz="2400" dirty="0"/>
              <a:t>Web development is a complex and creative process that involves designing, creating, and maintaining websites and web applications. It encompasses various aspects such as visual design, code development, integration of interactive features, database management, and search engine optimization. Through this discipline, web developers are able to bring ideas to life, create engaging user experiences, and establish an effective online presence for businesses and individuals. Web development continues to evolve rapidly with the introduction of new technologies and standards, providing endless opportunities for the creation of innovative and high-performing websites.</a:t>
            </a:r>
            <a:endParaRPr lang="fr-FR" sz="2400" dirty="0"/>
          </a:p>
        </p:txBody>
      </p:sp>
    </p:spTree>
    <p:extLst>
      <p:ext uri="{BB962C8B-B14F-4D97-AF65-F5344CB8AC3E}">
        <p14:creationId xmlns:p14="http://schemas.microsoft.com/office/powerpoint/2010/main" val="3652172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14313" y="913867"/>
            <a:ext cx="5420388" cy="573249"/>
          </a:xfrm>
          <a:prstGeom prst="rect">
            <a:avLst/>
          </a:prstGeom>
        </p:spPr>
      </p:pic>
      <p:pic>
        <p:nvPicPr>
          <p:cNvPr id="5" name="Image 4"/>
          <p:cNvPicPr>
            <a:picLocks noChangeAspect="1"/>
          </p:cNvPicPr>
          <p:nvPr/>
        </p:nvPicPr>
        <p:blipFill>
          <a:blip r:embed="rId3"/>
          <a:stretch>
            <a:fillRect/>
          </a:stretch>
        </p:blipFill>
        <p:spPr>
          <a:xfrm>
            <a:off x="732130" y="1866123"/>
            <a:ext cx="3654376" cy="1331264"/>
          </a:xfrm>
          <a:prstGeom prst="rect">
            <a:avLst/>
          </a:prstGeom>
        </p:spPr>
      </p:pic>
      <p:sp>
        <p:nvSpPr>
          <p:cNvPr id="7" name="Rectangle 6"/>
          <p:cNvSpPr/>
          <p:nvPr/>
        </p:nvSpPr>
        <p:spPr>
          <a:xfrm>
            <a:off x="214313" y="3197387"/>
            <a:ext cx="5897238" cy="2677656"/>
          </a:xfrm>
          <a:prstGeom prst="rect">
            <a:avLst/>
          </a:prstGeom>
        </p:spPr>
        <p:txBody>
          <a:bodyPr wrap="square">
            <a:spAutoFit/>
          </a:bodyPr>
          <a:lstStyle/>
          <a:p>
            <a:r>
              <a:rPr lang="en-US" sz="1400" dirty="0"/>
              <a:t>It is quite possible to use any font on its site, and this on most browsers. For this, there are several methods, such as importing a font from the Google Fonts site.</a:t>
            </a:r>
          </a:p>
          <a:p>
            <a:endParaRPr lang="en-US" sz="1400" dirty="0"/>
          </a:p>
          <a:p>
            <a:r>
              <a:rPr lang="en-US" sz="1400" dirty="0"/>
              <a:t>Besides, how do we integrate a font from </a:t>
            </a:r>
            <a:r>
              <a:rPr lang="en-US" sz="1400" dirty="0">
                <a:hlinkClick r:id="rId4"/>
              </a:rPr>
              <a:t>Google Fonts </a:t>
            </a:r>
            <a:r>
              <a:rPr lang="en-US" sz="1400" dirty="0"/>
              <a:t>into our HTML and CSS files?</a:t>
            </a:r>
          </a:p>
          <a:p>
            <a:endParaRPr lang="en-US" sz="1400" dirty="0"/>
          </a:p>
          <a:p>
            <a:r>
              <a:rPr lang="en-US" sz="1400" dirty="0"/>
              <a:t>To do this, go to Google Fonts to select a font, then:</a:t>
            </a:r>
          </a:p>
          <a:p>
            <a:endParaRPr lang="en-US" sz="1400" dirty="0"/>
          </a:p>
          <a:p>
            <a:pPr marL="285750" indent="-285750">
              <a:buFont typeface="Arial" panose="020B0604020202020204" pitchFamily="34" charset="0"/>
              <a:buChar char="•"/>
            </a:pPr>
            <a:r>
              <a:rPr lang="en-US" sz="1400" dirty="0"/>
              <a:t>Copy the tags  &lt;link&gt; into the  &lt;head&gt; &lt;/head&gt; HTML file.</a:t>
            </a:r>
          </a:p>
          <a:p>
            <a:pPr marL="285750" indent="-285750">
              <a:buFont typeface="Arial" panose="020B0604020202020204" pitchFamily="34" charset="0"/>
              <a:buChar char="•"/>
            </a:pPr>
            <a:r>
              <a:rPr lang="en-US" sz="1400" dirty="0"/>
              <a:t>Use the property  font-family in the CSS file to declare that you want to use this font.</a:t>
            </a:r>
            <a:endParaRPr lang="fr-FR" sz="1400" dirty="0"/>
          </a:p>
        </p:txBody>
      </p:sp>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836" y="623596"/>
            <a:ext cx="5345607" cy="3136090"/>
          </a:xfrm>
          <a:prstGeom prst="rect">
            <a:avLst/>
          </a:prstGeom>
        </p:spPr>
      </p:pic>
      <p:sp>
        <p:nvSpPr>
          <p:cNvPr id="9" name="Rectangle 8"/>
          <p:cNvSpPr/>
          <p:nvPr/>
        </p:nvSpPr>
        <p:spPr>
          <a:xfrm>
            <a:off x="6315836" y="3945208"/>
            <a:ext cx="7020860" cy="1754326"/>
          </a:xfrm>
          <a:prstGeom prst="rect">
            <a:avLst/>
          </a:prstGeom>
        </p:spPr>
        <p:txBody>
          <a:bodyPr wrap="square">
            <a:spAutoFit/>
          </a:bodyPr>
          <a:lstStyle/>
          <a:p>
            <a:r>
              <a:rPr lang="en-US" sz="1200" dirty="0"/>
              <a:t>For example, for the </a:t>
            </a:r>
            <a:r>
              <a:rPr lang="en-US" sz="1200" dirty="0" err="1"/>
              <a:t>Roboto</a:t>
            </a:r>
            <a:r>
              <a:rPr lang="en-US" sz="1200" dirty="0"/>
              <a:t> font, we just paste in the HTML:</a:t>
            </a:r>
          </a:p>
          <a:p>
            <a:endParaRPr lang="en-US" sz="1200" dirty="0"/>
          </a:p>
          <a:p>
            <a:r>
              <a:rPr lang="en-US" sz="1200" dirty="0"/>
              <a:t>&lt;</a:t>
            </a:r>
            <a:r>
              <a:rPr lang="en-US" sz="1200" dirty="0">
                <a:solidFill>
                  <a:srgbClr val="FF0000"/>
                </a:solidFill>
              </a:rPr>
              <a:t>link</a:t>
            </a:r>
            <a:r>
              <a:rPr lang="en-US" sz="1200" dirty="0"/>
              <a:t> </a:t>
            </a:r>
            <a:r>
              <a:rPr lang="en-US" sz="1200" dirty="0" err="1">
                <a:solidFill>
                  <a:srgbClr val="00B050"/>
                </a:solidFill>
              </a:rPr>
              <a:t>rel</a:t>
            </a:r>
            <a:r>
              <a:rPr lang="en-US" sz="1200" dirty="0"/>
              <a:t>="</a:t>
            </a:r>
            <a:r>
              <a:rPr lang="en-US" sz="1200" dirty="0" err="1">
                <a:solidFill>
                  <a:srgbClr val="FFC000"/>
                </a:solidFill>
              </a:rPr>
              <a:t>preconnect</a:t>
            </a:r>
            <a:r>
              <a:rPr lang="en-US" sz="1200" dirty="0">
                <a:solidFill>
                  <a:srgbClr val="FFC000"/>
                </a:solidFill>
              </a:rPr>
              <a:t>" </a:t>
            </a:r>
            <a:r>
              <a:rPr lang="en-US" sz="1200" dirty="0" err="1">
                <a:solidFill>
                  <a:srgbClr val="00B050"/>
                </a:solidFill>
              </a:rPr>
              <a:t>href</a:t>
            </a:r>
            <a:r>
              <a:rPr lang="en-US" sz="1200" dirty="0">
                <a:solidFill>
                  <a:srgbClr val="FF0000"/>
                </a:solidFill>
              </a:rPr>
              <a:t>=</a:t>
            </a:r>
            <a:r>
              <a:rPr lang="en-US" sz="1200" dirty="0">
                <a:solidFill>
                  <a:srgbClr val="FFC000"/>
                </a:solidFill>
              </a:rPr>
              <a:t>"https://fonts.googleapis.com"</a:t>
            </a:r>
            <a:r>
              <a:rPr lang="en-US" sz="1200" dirty="0"/>
              <a:t>&gt;</a:t>
            </a:r>
          </a:p>
          <a:p>
            <a:r>
              <a:rPr lang="en-US" sz="1200" dirty="0"/>
              <a:t>&lt;</a:t>
            </a:r>
            <a:r>
              <a:rPr lang="en-US" sz="1200" dirty="0">
                <a:solidFill>
                  <a:srgbClr val="FF0000"/>
                </a:solidFill>
              </a:rPr>
              <a:t>link</a:t>
            </a:r>
            <a:r>
              <a:rPr lang="en-US" sz="1200" dirty="0"/>
              <a:t> </a:t>
            </a:r>
            <a:r>
              <a:rPr lang="en-US" sz="1200" dirty="0" err="1">
                <a:solidFill>
                  <a:srgbClr val="00B050"/>
                </a:solidFill>
              </a:rPr>
              <a:t>rel</a:t>
            </a:r>
            <a:r>
              <a:rPr lang="en-US" sz="1200" dirty="0"/>
              <a:t>="</a:t>
            </a:r>
            <a:r>
              <a:rPr lang="en-US" sz="1200" dirty="0" err="1">
                <a:solidFill>
                  <a:srgbClr val="FFC000"/>
                </a:solidFill>
              </a:rPr>
              <a:t>preconnect</a:t>
            </a:r>
            <a:r>
              <a:rPr lang="en-US" sz="1200" dirty="0"/>
              <a:t>" </a:t>
            </a:r>
            <a:r>
              <a:rPr lang="en-US" sz="1200" dirty="0" err="1">
                <a:solidFill>
                  <a:srgbClr val="00B050"/>
                </a:solidFill>
              </a:rPr>
              <a:t>href</a:t>
            </a:r>
            <a:r>
              <a:rPr lang="en-US" sz="1200" dirty="0">
                <a:solidFill>
                  <a:srgbClr val="FF0000"/>
                </a:solidFill>
              </a:rPr>
              <a:t>=</a:t>
            </a:r>
            <a:r>
              <a:rPr lang="en-US" sz="1200" dirty="0">
                <a:solidFill>
                  <a:srgbClr val="FFC000"/>
                </a:solidFill>
              </a:rPr>
              <a:t>"https://fonts.gstatic.com" </a:t>
            </a:r>
            <a:r>
              <a:rPr lang="en-US" sz="1200" dirty="0" err="1">
                <a:solidFill>
                  <a:srgbClr val="00B050"/>
                </a:solidFill>
              </a:rPr>
              <a:t>crossorigin</a:t>
            </a:r>
            <a:r>
              <a:rPr lang="en-US" sz="1200" dirty="0"/>
              <a:t>&gt;</a:t>
            </a:r>
          </a:p>
          <a:p>
            <a:r>
              <a:rPr lang="en-US" sz="1200" dirty="0"/>
              <a:t>&lt;</a:t>
            </a:r>
            <a:r>
              <a:rPr lang="en-US" sz="1200" dirty="0">
                <a:solidFill>
                  <a:srgbClr val="FF0000"/>
                </a:solidFill>
              </a:rPr>
              <a:t>link</a:t>
            </a:r>
            <a:r>
              <a:rPr lang="en-US" sz="1200" dirty="0"/>
              <a:t> </a:t>
            </a:r>
            <a:r>
              <a:rPr lang="en-US" sz="1200" dirty="0" err="1">
                <a:solidFill>
                  <a:srgbClr val="00B050"/>
                </a:solidFill>
              </a:rPr>
              <a:t>href</a:t>
            </a:r>
            <a:r>
              <a:rPr lang="en-US" sz="1200" dirty="0">
                <a:solidFill>
                  <a:srgbClr val="FF0000"/>
                </a:solidFill>
              </a:rPr>
              <a:t>=</a:t>
            </a:r>
            <a:r>
              <a:rPr lang="en-US" sz="1200" dirty="0">
                <a:solidFill>
                  <a:srgbClr val="FFC000"/>
                </a:solidFill>
              </a:rPr>
              <a:t>"https://fonts.googleapis.com/css2?family</a:t>
            </a:r>
            <a:r>
              <a:rPr lang="en-US" sz="1200" dirty="0">
                <a:solidFill>
                  <a:srgbClr val="FF0000"/>
                </a:solidFill>
              </a:rPr>
              <a:t>=</a:t>
            </a:r>
            <a:r>
              <a:rPr lang="en-US" sz="1200" dirty="0" err="1">
                <a:solidFill>
                  <a:srgbClr val="FFC000"/>
                </a:solidFill>
              </a:rPr>
              <a:t>Roboto&amp;display</a:t>
            </a:r>
            <a:r>
              <a:rPr lang="en-US" sz="1200" dirty="0">
                <a:solidFill>
                  <a:srgbClr val="FF0000"/>
                </a:solidFill>
              </a:rPr>
              <a:t>=</a:t>
            </a:r>
            <a:r>
              <a:rPr lang="en-US" sz="1200" dirty="0">
                <a:solidFill>
                  <a:srgbClr val="FFC000"/>
                </a:solidFill>
              </a:rPr>
              <a:t>swap" </a:t>
            </a:r>
            <a:br>
              <a:rPr lang="en-US" sz="1200" dirty="0">
                <a:solidFill>
                  <a:srgbClr val="FFC000"/>
                </a:solidFill>
              </a:rPr>
            </a:br>
            <a:r>
              <a:rPr lang="en-US" sz="1200" dirty="0" err="1">
                <a:solidFill>
                  <a:srgbClr val="00B050"/>
                </a:solidFill>
              </a:rPr>
              <a:t>rel</a:t>
            </a:r>
            <a:r>
              <a:rPr lang="en-US" sz="1200" dirty="0">
                <a:solidFill>
                  <a:srgbClr val="FF0000"/>
                </a:solidFill>
              </a:rPr>
              <a:t>=</a:t>
            </a:r>
            <a:r>
              <a:rPr lang="en-US" sz="1200" dirty="0">
                <a:solidFill>
                  <a:srgbClr val="FFC000"/>
                </a:solidFill>
              </a:rPr>
              <a:t>"stylesheet"</a:t>
            </a:r>
            <a:r>
              <a:rPr lang="en-US" sz="1200" dirty="0"/>
              <a:t>&gt;				</a:t>
            </a:r>
          </a:p>
          <a:p>
            <a:r>
              <a:rPr lang="en-US" sz="1200" dirty="0"/>
              <a:t>And we use it in the CSS by declaring in our selector:</a:t>
            </a:r>
          </a:p>
          <a:p>
            <a:endParaRPr lang="en-US" sz="1200" dirty="0"/>
          </a:p>
          <a:p>
            <a:r>
              <a:rPr lang="en-US" sz="1200" dirty="0"/>
              <a:t>font-family: '</a:t>
            </a:r>
            <a:r>
              <a:rPr lang="en-US" sz="1200" dirty="0" err="1"/>
              <a:t>Roboto</a:t>
            </a:r>
            <a:r>
              <a:rPr lang="en-US" sz="1200" dirty="0"/>
              <a:t>', sans-serif;</a:t>
            </a:r>
            <a:endParaRPr lang="fr-FR" sz="1200" dirty="0"/>
          </a:p>
        </p:txBody>
      </p:sp>
    </p:spTree>
    <p:extLst>
      <p:ext uri="{BB962C8B-B14F-4D97-AF65-F5344CB8AC3E}">
        <p14:creationId xmlns:p14="http://schemas.microsoft.com/office/powerpoint/2010/main" val="308805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948" y="680862"/>
            <a:ext cx="4551182" cy="307777"/>
          </a:xfrm>
          <a:prstGeom prst="rect">
            <a:avLst/>
          </a:prstGeom>
        </p:spPr>
        <p:txBody>
          <a:bodyPr wrap="none">
            <a:spAutoFit/>
          </a:bodyPr>
          <a:lstStyle/>
          <a:p>
            <a:r>
              <a:rPr lang="en-US" sz="1400" dirty="0"/>
              <a:t>And we use it in the CSS by declaring in our selector:</a:t>
            </a:r>
            <a:endParaRPr lang="fr-FR" sz="1400" dirty="0"/>
          </a:p>
        </p:txBody>
      </p:sp>
      <p:sp>
        <p:nvSpPr>
          <p:cNvPr id="5" name="Rectangle 4"/>
          <p:cNvSpPr/>
          <p:nvPr/>
        </p:nvSpPr>
        <p:spPr>
          <a:xfrm>
            <a:off x="579012" y="1183118"/>
            <a:ext cx="2740045" cy="307777"/>
          </a:xfrm>
          <a:prstGeom prst="rect">
            <a:avLst/>
          </a:prstGeom>
        </p:spPr>
        <p:txBody>
          <a:bodyPr wrap="none">
            <a:spAutoFit/>
          </a:bodyPr>
          <a:lstStyle/>
          <a:p>
            <a:r>
              <a:rPr lang="fr-FR" sz="1400" dirty="0">
                <a:solidFill>
                  <a:srgbClr val="FF0000"/>
                </a:solidFill>
              </a:rPr>
              <a:t>font-</a:t>
            </a:r>
            <a:r>
              <a:rPr lang="fr-FR" sz="1400" dirty="0" err="1">
                <a:solidFill>
                  <a:srgbClr val="FF0000"/>
                </a:solidFill>
              </a:rPr>
              <a:t>family</a:t>
            </a:r>
            <a:r>
              <a:rPr lang="fr-FR" sz="1400" dirty="0"/>
              <a:t>: '</a:t>
            </a:r>
            <a:r>
              <a:rPr lang="fr-FR" sz="1400" dirty="0" err="1"/>
              <a:t>Roboto</a:t>
            </a:r>
            <a:r>
              <a:rPr lang="fr-FR" sz="1400" dirty="0"/>
              <a:t>', </a:t>
            </a:r>
            <a:r>
              <a:rPr lang="fr-FR" sz="1400" dirty="0">
                <a:solidFill>
                  <a:srgbClr val="92D050"/>
                </a:solidFill>
              </a:rPr>
              <a:t>sans-</a:t>
            </a:r>
            <a:r>
              <a:rPr lang="fr-FR" sz="1400" dirty="0" err="1">
                <a:solidFill>
                  <a:srgbClr val="92D050"/>
                </a:solidFill>
              </a:rPr>
              <a:t>serif</a:t>
            </a:r>
            <a:r>
              <a:rPr lang="fr-FR" sz="1400" dirty="0"/>
              <a:t>;</a:t>
            </a:r>
          </a:p>
        </p:txBody>
      </p:sp>
      <p:sp>
        <p:nvSpPr>
          <p:cNvPr id="6" name="Rectangle 5"/>
          <p:cNvSpPr/>
          <p:nvPr/>
        </p:nvSpPr>
        <p:spPr>
          <a:xfrm>
            <a:off x="322419" y="1490895"/>
            <a:ext cx="5775135" cy="1384995"/>
          </a:xfrm>
          <a:prstGeom prst="rect">
            <a:avLst/>
          </a:prstGeom>
        </p:spPr>
        <p:txBody>
          <a:bodyPr wrap="square">
            <a:spAutoFit/>
          </a:bodyPr>
          <a:lstStyle/>
          <a:p>
            <a:pPr algn="just"/>
            <a:r>
              <a:rPr lang="en-US" sz="1400" dirty="0"/>
              <a:t>Here, we just followed the steps recommended by Google Fonts. But it is also possible to download a font locally, and attach it to our HTML / CSS project. But this technique requires a few more steps, and isn't necessarily necessary when you're just starting out. However, you can find </a:t>
            </a:r>
            <a:r>
              <a:rPr lang="en-US" sz="1400" dirty="0">
                <a:hlinkClick r:id="rId2"/>
              </a:rPr>
              <a:t>an example of this kind of format-specific font download and use in CSS right here </a:t>
            </a:r>
            <a:r>
              <a:rPr lang="en-US" sz="1400" dirty="0"/>
              <a:t>.</a:t>
            </a:r>
            <a:endParaRPr lang="fr-FR" sz="1400" dirty="0"/>
          </a:p>
        </p:txBody>
      </p:sp>
      <p:sp>
        <p:nvSpPr>
          <p:cNvPr id="7" name="Rectangle 6"/>
          <p:cNvSpPr/>
          <p:nvPr/>
        </p:nvSpPr>
        <p:spPr>
          <a:xfrm>
            <a:off x="426948" y="2824147"/>
            <a:ext cx="5205720" cy="400110"/>
          </a:xfrm>
          <a:prstGeom prst="rect">
            <a:avLst/>
          </a:prstGeom>
        </p:spPr>
        <p:txBody>
          <a:bodyPr wrap="none">
            <a:spAutoFit/>
          </a:bodyPr>
          <a:lstStyle/>
          <a:p>
            <a:r>
              <a:rPr lang="en-US" sz="2000" b="1" dirty="0"/>
              <a:t>C-Italicize</a:t>
            </a:r>
            <a:r>
              <a:rPr lang="en-US" b="1" dirty="0"/>
              <a:t> text with CSS property font-style</a:t>
            </a:r>
            <a:endParaRPr lang="fr-FR" b="1" dirty="0"/>
          </a:p>
        </p:txBody>
      </p:sp>
      <p:sp>
        <p:nvSpPr>
          <p:cNvPr id="8" name="Rectangle 7"/>
          <p:cNvSpPr/>
          <p:nvPr/>
        </p:nvSpPr>
        <p:spPr>
          <a:xfrm>
            <a:off x="322419" y="3249114"/>
            <a:ext cx="5709821" cy="1384995"/>
          </a:xfrm>
          <a:prstGeom prst="rect">
            <a:avLst/>
          </a:prstGeom>
        </p:spPr>
        <p:txBody>
          <a:bodyPr wrap="square">
            <a:spAutoFit/>
          </a:bodyPr>
          <a:lstStyle/>
          <a:p>
            <a:pPr algn="just"/>
            <a:r>
              <a:rPr lang="en-US" sz="1400" dirty="0"/>
              <a:t>In CSS, we give a value to  font-style  to say if we want the text to be italicized or not:</a:t>
            </a:r>
          </a:p>
          <a:p>
            <a:pPr marL="285750" indent="-285750" algn="just">
              <a:buFont typeface="Arial" panose="020B0604020202020204" pitchFamily="34" charset="0"/>
              <a:buChar char="•"/>
            </a:pPr>
            <a:r>
              <a:rPr lang="en-US" sz="1400" b="1" dirty="0"/>
              <a:t>italic</a:t>
            </a:r>
            <a:r>
              <a:rPr lang="en-US" sz="1400" dirty="0"/>
              <a:t>  : the text will be italicized;</a:t>
            </a:r>
          </a:p>
          <a:p>
            <a:pPr marL="285750" indent="-285750" algn="just">
              <a:buFont typeface="Arial" panose="020B0604020202020204" pitchFamily="34" charset="0"/>
              <a:buChar char="•"/>
            </a:pPr>
            <a:r>
              <a:rPr lang="en-US" sz="1400" b="1" dirty="0"/>
              <a:t>normal</a:t>
            </a:r>
            <a:r>
              <a:rPr lang="en-US" sz="1400" dirty="0"/>
              <a:t> : text will be normal (default). This allows you to undo italicization. For example, if you want the texts between  </a:t>
            </a:r>
            <a:r>
              <a:rPr lang="en-US" sz="1400" b="1" dirty="0"/>
              <a:t>&lt;</a:t>
            </a:r>
            <a:r>
              <a:rPr lang="en-US" sz="1400" b="1" dirty="0" err="1"/>
              <a:t>em</a:t>
            </a:r>
            <a:r>
              <a:rPr lang="en-US" sz="1400" b="1" dirty="0"/>
              <a:t>&gt; </a:t>
            </a:r>
            <a:r>
              <a:rPr lang="en-US" sz="1400" dirty="0"/>
              <a:t>to no longer be in italics, you would have to write:</a:t>
            </a:r>
            <a:endParaRPr lang="fr-FR" sz="1400" dirty="0"/>
          </a:p>
        </p:txBody>
      </p:sp>
      <p:pic>
        <p:nvPicPr>
          <p:cNvPr id="9" name="Image 8"/>
          <p:cNvPicPr>
            <a:picLocks noChangeAspect="1"/>
          </p:cNvPicPr>
          <p:nvPr/>
        </p:nvPicPr>
        <p:blipFill>
          <a:blip r:embed="rId3"/>
          <a:stretch>
            <a:fillRect/>
          </a:stretch>
        </p:blipFill>
        <p:spPr>
          <a:xfrm>
            <a:off x="938503" y="4767800"/>
            <a:ext cx="2937354" cy="1157140"/>
          </a:xfrm>
          <a:prstGeom prst="rect">
            <a:avLst/>
          </a:prstGeom>
        </p:spPr>
      </p:pic>
      <p:sp>
        <p:nvSpPr>
          <p:cNvPr id="10" name="Rectangle 9"/>
          <p:cNvSpPr/>
          <p:nvPr/>
        </p:nvSpPr>
        <p:spPr>
          <a:xfrm>
            <a:off x="6359133" y="619307"/>
            <a:ext cx="5623014" cy="369332"/>
          </a:xfrm>
          <a:prstGeom prst="rect">
            <a:avLst/>
          </a:prstGeom>
        </p:spPr>
        <p:txBody>
          <a:bodyPr wrap="none">
            <a:spAutoFit/>
          </a:bodyPr>
          <a:lstStyle/>
          <a:p>
            <a:r>
              <a:rPr lang="en-US" b="1" dirty="0"/>
              <a:t>D- Make text bold with CSS property font-weight</a:t>
            </a:r>
            <a:endParaRPr lang="fr-FR" b="1" dirty="0"/>
          </a:p>
        </p:txBody>
      </p:sp>
      <p:sp>
        <p:nvSpPr>
          <p:cNvPr id="11" name="Rectangle 10"/>
          <p:cNvSpPr/>
          <p:nvPr/>
        </p:nvSpPr>
        <p:spPr>
          <a:xfrm>
            <a:off x="6453758" y="1183118"/>
            <a:ext cx="5528389" cy="2246769"/>
          </a:xfrm>
          <a:prstGeom prst="rect">
            <a:avLst/>
          </a:prstGeom>
        </p:spPr>
        <p:txBody>
          <a:bodyPr wrap="square">
            <a:spAutoFit/>
          </a:bodyPr>
          <a:lstStyle/>
          <a:p>
            <a:r>
              <a:rPr lang="en-US" sz="1400" dirty="0"/>
              <a:t>To vary the weight of a text, we use the CSS property  font-weight to which we associate a value, as desired:</a:t>
            </a:r>
          </a:p>
          <a:p>
            <a:endParaRPr lang="en-US" sz="1400" dirty="0"/>
          </a:p>
          <a:p>
            <a:pPr marL="285750" indent="-285750">
              <a:buFont typeface="Arial" panose="020B0604020202020204" pitchFamily="34" charset="0"/>
              <a:buChar char="•"/>
            </a:pPr>
            <a:r>
              <a:rPr lang="en-US" sz="1400" b="1" dirty="0"/>
              <a:t>bold</a:t>
            </a:r>
            <a:r>
              <a:rPr lang="en-US" sz="1400" dirty="0"/>
              <a:t> : the text will be in bold;</a:t>
            </a:r>
          </a:p>
          <a:p>
            <a:pPr marL="285750" indent="-285750">
              <a:buFont typeface="Arial" panose="020B0604020202020204" pitchFamily="34" charset="0"/>
              <a:buChar char="•"/>
            </a:pPr>
            <a:r>
              <a:rPr lang="en-US" sz="1400" b="1" dirty="0"/>
              <a:t>normal</a:t>
            </a:r>
            <a:r>
              <a:rPr lang="en-US" sz="1400" dirty="0"/>
              <a:t> : the text will be written normally (by default);</a:t>
            </a:r>
          </a:p>
          <a:p>
            <a:pPr marL="285750" indent="-285750">
              <a:buFont typeface="Arial" panose="020B0604020202020204" pitchFamily="34" charset="0"/>
              <a:buChar char="•"/>
            </a:pPr>
            <a:r>
              <a:rPr lang="en-US" sz="1400" b="1" dirty="0"/>
              <a:t>thin</a:t>
            </a:r>
            <a:r>
              <a:rPr lang="en-US" sz="1400" dirty="0"/>
              <a:t>: the text is finer.</a:t>
            </a:r>
          </a:p>
          <a:p>
            <a:endParaRPr lang="en-US" sz="1400" dirty="0"/>
          </a:p>
          <a:p>
            <a:r>
              <a:rPr lang="en-US" sz="1400" dirty="0"/>
              <a:t>But it is also possible to be more precise and indicate the thickness of the text with a numerical value ranging from 100 to 900, from the thinnest to the thickest:</a:t>
            </a:r>
            <a:endParaRPr lang="fr-FR" sz="1400" dirty="0"/>
          </a:p>
        </p:txBody>
      </p:sp>
      <p:pic>
        <p:nvPicPr>
          <p:cNvPr id="13" name="Image 12"/>
          <p:cNvPicPr>
            <a:picLocks noChangeAspect="1"/>
          </p:cNvPicPr>
          <p:nvPr/>
        </p:nvPicPr>
        <p:blipFill>
          <a:blip r:embed="rId4"/>
          <a:stretch>
            <a:fillRect/>
          </a:stretch>
        </p:blipFill>
        <p:spPr>
          <a:xfrm>
            <a:off x="6359133" y="3512400"/>
            <a:ext cx="3761688" cy="2860410"/>
          </a:xfrm>
          <a:prstGeom prst="rect">
            <a:avLst/>
          </a:prstGeom>
        </p:spPr>
      </p:pic>
    </p:spTree>
    <p:extLst>
      <p:ext uri="{BB962C8B-B14F-4D97-AF65-F5344CB8AC3E}">
        <p14:creationId xmlns:p14="http://schemas.microsoft.com/office/powerpoint/2010/main" val="1628698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434" y="277199"/>
            <a:ext cx="3960443" cy="307777"/>
          </a:xfrm>
          <a:prstGeom prst="rect">
            <a:avLst/>
          </a:prstGeom>
        </p:spPr>
        <p:txBody>
          <a:bodyPr wrap="none">
            <a:spAutoFit/>
          </a:bodyPr>
          <a:lstStyle/>
          <a:p>
            <a:r>
              <a:rPr lang="en-US" sz="1400" dirty="0"/>
              <a:t>Look what happens with the </a:t>
            </a:r>
            <a:r>
              <a:rPr lang="en-US" sz="1400" dirty="0" err="1">
                <a:hlinkClick r:id="rId2"/>
              </a:rPr>
              <a:t>CodePen</a:t>
            </a:r>
            <a:r>
              <a:rPr lang="en-US" sz="1400" dirty="0">
                <a:hlinkClick r:id="rId2"/>
              </a:rPr>
              <a:t> P2C2b </a:t>
            </a:r>
            <a:r>
              <a:rPr lang="en-US" sz="1400" dirty="0"/>
              <a:t>.</a:t>
            </a:r>
            <a:endParaRPr lang="fr-FR" sz="1400" dirty="0"/>
          </a:p>
        </p:txBody>
      </p:sp>
      <p:sp>
        <p:nvSpPr>
          <p:cNvPr id="5" name="Rectangle 4"/>
          <p:cNvSpPr/>
          <p:nvPr/>
        </p:nvSpPr>
        <p:spPr>
          <a:xfrm>
            <a:off x="368434" y="708755"/>
            <a:ext cx="5274906" cy="1538883"/>
          </a:xfrm>
          <a:prstGeom prst="rect">
            <a:avLst/>
          </a:prstGeom>
        </p:spPr>
        <p:txBody>
          <a:bodyPr wrap="square">
            <a:spAutoFit/>
          </a:bodyPr>
          <a:lstStyle/>
          <a:p>
            <a:r>
              <a:rPr lang="en-US" sz="1400" dirty="0"/>
              <a:t>To apply the different text styles (thickness and italics) for the imported fonts, you must make sure that you have imported the corresponding font styles. Thus, to use the </a:t>
            </a:r>
            <a:r>
              <a:rPr lang="en-US" sz="1400" dirty="0" err="1"/>
              <a:t>Roboto</a:t>
            </a:r>
            <a:r>
              <a:rPr lang="en-US" sz="1400" dirty="0"/>
              <a:t> font in italic and bold, you will need to have imported into your code:</a:t>
            </a:r>
          </a:p>
          <a:p>
            <a:endParaRPr lang="en-US" sz="1400" dirty="0"/>
          </a:p>
          <a:p>
            <a:r>
              <a:rPr lang="en-US" sz="1200" dirty="0"/>
              <a:t>&lt;</a:t>
            </a:r>
            <a:r>
              <a:rPr lang="en-US" sz="1200" dirty="0">
                <a:solidFill>
                  <a:srgbClr val="FF0000"/>
                </a:solidFill>
              </a:rPr>
              <a:t>link</a:t>
            </a:r>
            <a:r>
              <a:rPr lang="en-US" sz="1200" dirty="0"/>
              <a:t> </a:t>
            </a:r>
            <a:r>
              <a:rPr lang="en-US" sz="1200" dirty="0" err="1">
                <a:solidFill>
                  <a:srgbClr val="00B050"/>
                </a:solidFill>
              </a:rPr>
              <a:t>href</a:t>
            </a:r>
            <a:r>
              <a:rPr lang="en-US" sz="1200" dirty="0"/>
              <a:t> </a:t>
            </a:r>
            <a:r>
              <a:rPr lang="en-US" sz="1200" dirty="0">
                <a:solidFill>
                  <a:srgbClr val="FF0000"/>
                </a:solidFill>
              </a:rPr>
              <a:t>=</a:t>
            </a:r>
            <a:r>
              <a:rPr lang="en-US" sz="1200" dirty="0"/>
              <a:t> "</a:t>
            </a:r>
            <a:r>
              <a:rPr lang="en-US" sz="1200" dirty="0">
                <a:solidFill>
                  <a:srgbClr val="FFC000"/>
                </a:solidFill>
              </a:rPr>
              <a:t>https://fonts.googleapis.com / css2?family=</a:t>
            </a:r>
            <a:r>
              <a:rPr lang="en-US" sz="1200" dirty="0" err="1">
                <a:solidFill>
                  <a:srgbClr val="FFC000"/>
                </a:solidFill>
              </a:rPr>
              <a:t>Roboto:ital</a:t>
            </a:r>
            <a:r>
              <a:rPr lang="en-US" sz="1200" dirty="0">
                <a:solidFill>
                  <a:srgbClr val="FFC000"/>
                </a:solidFill>
              </a:rPr>
              <a:t>. ,wght@1 , 700&amp;display=swap" </a:t>
            </a:r>
            <a:r>
              <a:rPr lang="en-US" sz="1200" dirty="0" err="1">
                <a:solidFill>
                  <a:srgbClr val="FFC000"/>
                </a:solidFill>
              </a:rPr>
              <a:t>rel</a:t>
            </a:r>
            <a:r>
              <a:rPr lang="en-US" sz="1200" dirty="0">
                <a:solidFill>
                  <a:srgbClr val="FFC000"/>
                </a:solidFill>
              </a:rPr>
              <a:t>="stylesheet"</a:t>
            </a:r>
            <a:r>
              <a:rPr lang="en-US" sz="1200" dirty="0"/>
              <a:t>&gt;</a:t>
            </a:r>
            <a:endParaRPr lang="fr-FR" sz="1200" dirty="0"/>
          </a:p>
        </p:txBody>
      </p:sp>
      <p:sp>
        <p:nvSpPr>
          <p:cNvPr id="6" name="Rectangle 5"/>
          <p:cNvSpPr/>
          <p:nvPr/>
        </p:nvSpPr>
        <p:spPr>
          <a:xfrm>
            <a:off x="368434" y="2371417"/>
            <a:ext cx="5892408" cy="338554"/>
          </a:xfrm>
          <a:prstGeom prst="rect">
            <a:avLst/>
          </a:prstGeom>
        </p:spPr>
        <p:txBody>
          <a:bodyPr wrap="square">
            <a:spAutoFit/>
          </a:bodyPr>
          <a:lstStyle/>
          <a:p>
            <a:r>
              <a:rPr lang="en-US" sz="1600" b="1" dirty="0"/>
              <a:t>E- Underline text with CSS property text-decoration</a:t>
            </a:r>
            <a:endParaRPr lang="fr-FR" sz="1600" b="1" dirty="0"/>
          </a:p>
        </p:txBody>
      </p:sp>
      <p:sp>
        <p:nvSpPr>
          <p:cNvPr id="7" name="Rectangle 6"/>
          <p:cNvSpPr/>
          <p:nvPr/>
        </p:nvSpPr>
        <p:spPr>
          <a:xfrm>
            <a:off x="444759" y="2833750"/>
            <a:ext cx="5750768" cy="2246769"/>
          </a:xfrm>
          <a:prstGeom prst="rect">
            <a:avLst/>
          </a:prstGeom>
        </p:spPr>
        <p:txBody>
          <a:bodyPr wrap="square">
            <a:spAutoFit/>
          </a:bodyPr>
          <a:lstStyle/>
          <a:p>
            <a:r>
              <a:rPr lang="en-US" sz="1400" dirty="0"/>
              <a:t>The CSS property  text-decoration allows, among other things, to underline the text, but not only. Here are some of the different values ​​it can take:</a:t>
            </a:r>
          </a:p>
          <a:p>
            <a:endParaRPr lang="en-US" sz="1400" dirty="0"/>
          </a:p>
          <a:p>
            <a:pPr marL="285750" indent="-285750">
              <a:buFont typeface="Arial" panose="020B0604020202020204" pitchFamily="34" charset="0"/>
              <a:buChar char="•"/>
            </a:pPr>
            <a:r>
              <a:rPr lang="en-US" sz="1400" b="1" dirty="0"/>
              <a:t>underline</a:t>
            </a:r>
            <a:r>
              <a:rPr lang="en-US" sz="1400" dirty="0"/>
              <a:t>: underline ;</a:t>
            </a:r>
          </a:p>
          <a:p>
            <a:pPr marL="285750" indent="-285750">
              <a:buFont typeface="Arial" panose="020B0604020202020204" pitchFamily="34" charset="0"/>
              <a:buChar char="•"/>
            </a:pPr>
            <a:r>
              <a:rPr lang="en-US" sz="1400" b="1" dirty="0"/>
              <a:t>line-through</a:t>
            </a:r>
            <a:r>
              <a:rPr lang="en-US" sz="1400" dirty="0"/>
              <a:t>: rod ;</a:t>
            </a:r>
          </a:p>
          <a:p>
            <a:pPr marL="285750" indent="-285750">
              <a:buFont typeface="Arial" panose="020B0604020202020204" pitchFamily="34" charset="0"/>
              <a:buChar char="•"/>
            </a:pPr>
            <a:r>
              <a:rPr lang="en-US" sz="1400" b="1" dirty="0"/>
              <a:t>none</a:t>
            </a:r>
            <a:r>
              <a:rPr lang="en-US" sz="1400" dirty="0"/>
              <a:t>: normal (default, except for links).</a:t>
            </a:r>
          </a:p>
          <a:p>
            <a:pPr marL="285750" indent="-285750">
              <a:buFont typeface="Arial" panose="020B0604020202020204" pitchFamily="34" charset="0"/>
              <a:buChar char="•"/>
            </a:pPr>
            <a:endParaRPr lang="en-US" sz="1400" dirty="0"/>
          </a:p>
          <a:p>
            <a:r>
              <a:rPr lang="en-US" sz="1400" dirty="0"/>
              <a:t>This CSS will allow you to test the effects of  text-decoration:</a:t>
            </a:r>
          </a:p>
          <a:p>
            <a:endParaRPr lang="en-US" sz="1400" dirty="0"/>
          </a:p>
        </p:txBody>
      </p:sp>
      <p:sp>
        <p:nvSpPr>
          <p:cNvPr id="8" name="Rectangle 7"/>
          <p:cNvSpPr/>
          <p:nvPr/>
        </p:nvSpPr>
        <p:spPr>
          <a:xfrm>
            <a:off x="444759" y="4911242"/>
            <a:ext cx="4268733" cy="338554"/>
          </a:xfrm>
          <a:prstGeom prst="rect">
            <a:avLst/>
          </a:prstGeom>
        </p:spPr>
        <p:txBody>
          <a:bodyPr wrap="none">
            <a:spAutoFit/>
          </a:bodyPr>
          <a:lstStyle/>
          <a:p>
            <a:r>
              <a:rPr lang="en-US" sz="1600" b="1" dirty="0"/>
              <a:t>F-Align text with CSS property  text-align</a:t>
            </a:r>
            <a:endParaRPr lang="fr-FR" sz="1600" b="1" dirty="0"/>
          </a:p>
        </p:txBody>
      </p:sp>
      <p:sp>
        <p:nvSpPr>
          <p:cNvPr id="9" name="Rectangle 8"/>
          <p:cNvSpPr/>
          <p:nvPr/>
        </p:nvSpPr>
        <p:spPr>
          <a:xfrm>
            <a:off x="444759" y="5381580"/>
            <a:ext cx="5750768" cy="738664"/>
          </a:xfrm>
          <a:prstGeom prst="rect">
            <a:avLst/>
          </a:prstGeom>
        </p:spPr>
        <p:txBody>
          <a:bodyPr wrap="square">
            <a:spAutoFit/>
          </a:bodyPr>
          <a:lstStyle/>
          <a:p>
            <a:r>
              <a:rPr lang="en-US" sz="1400" dirty="0"/>
              <a:t>The CSS property  text-align allows text to be aligned according to the value given to it:</a:t>
            </a:r>
          </a:p>
          <a:p>
            <a:endParaRPr lang="en-US" sz="1400" dirty="0"/>
          </a:p>
        </p:txBody>
      </p:sp>
      <p:sp>
        <p:nvSpPr>
          <p:cNvPr id="12" name="Rectangle 11"/>
          <p:cNvSpPr/>
          <p:nvPr/>
        </p:nvSpPr>
        <p:spPr>
          <a:xfrm>
            <a:off x="6463004" y="277199"/>
            <a:ext cx="6096000" cy="954107"/>
          </a:xfrm>
          <a:prstGeom prst="rect">
            <a:avLst/>
          </a:prstGeom>
        </p:spPr>
        <p:txBody>
          <a:bodyPr>
            <a:spAutoFit/>
          </a:bodyPr>
          <a:lstStyle/>
          <a:p>
            <a:pPr marL="285750" indent="-285750">
              <a:buFont typeface="Arial" panose="020B0604020202020204" pitchFamily="34" charset="0"/>
              <a:buChar char="•"/>
            </a:pPr>
            <a:r>
              <a:rPr lang="en-US" sz="1400" dirty="0"/>
              <a:t>left : the text will be left-aligned (this is the default setting);</a:t>
            </a:r>
          </a:p>
          <a:p>
            <a:pPr marL="285750" indent="-285750">
              <a:buFont typeface="Arial" panose="020B0604020202020204" pitchFamily="34" charset="0"/>
              <a:buChar char="•"/>
            </a:pPr>
            <a:r>
              <a:rPr lang="en-US" sz="1400" dirty="0"/>
              <a:t>center : the text will be centered;</a:t>
            </a:r>
          </a:p>
          <a:p>
            <a:pPr marL="285750" indent="-285750">
              <a:buFont typeface="Arial" panose="020B0604020202020204" pitchFamily="34" charset="0"/>
              <a:buChar char="•"/>
            </a:pPr>
            <a:r>
              <a:rPr lang="en-US" sz="1400" dirty="0"/>
              <a:t>right : the text will be aligned to the right;</a:t>
            </a:r>
          </a:p>
          <a:p>
            <a:pPr marL="285750" indent="-285750">
              <a:buFont typeface="Arial" panose="020B0604020202020204" pitchFamily="34" charset="0"/>
              <a:buChar char="•"/>
            </a:pPr>
            <a:r>
              <a:rPr lang="en-US" sz="1400" dirty="0"/>
              <a:t>justify  : the text will be “justified”.</a:t>
            </a:r>
          </a:p>
        </p:txBody>
      </p:sp>
      <p:sp>
        <p:nvSpPr>
          <p:cNvPr id="13" name="Rectangle 12"/>
          <p:cNvSpPr/>
          <p:nvPr/>
        </p:nvSpPr>
        <p:spPr>
          <a:xfrm>
            <a:off x="6195527" y="1293864"/>
            <a:ext cx="6096000" cy="738664"/>
          </a:xfrm>
          <a:prstGeom prst="rect">
            <a:avLst/>
          </a:prstGeom>
        </p:spPr>
        <p:txBody>
          <a:bodyPr>
            <a:spAutoFit/>
          </a:bodyPr>
          <a:lstStyle/>
          <a:p>
            <a:r>
              <a:rPr lang="en-US" sz="1400" dirty="0"/>
              <a:t>Justifying the text makes it so that it takes all the possible width without leaving white space at the end of the lines. Newspaper texts, for example, are always justified.</a:t>
            </a:r>
            <a:endParaRPr lang="fr-FR" sz="1400" dirty="0"/>
          </a:p>
        </p:txBody>
      </p:sp>
      <p:sp>
        <p:nvSpPr>
          <p:cNvPr id="14" name="Rectangle 13"/>
          <p:cNvSpPr/>
          <p:nvPr/>
        </p:nvSpPr>
        <p:spPr>
          <a:xfrm>
            <a:off x="6195527" y="2109973"/>
            <a:ext cx="6096000" cy="523220"/>
          </a:xfrm>
          <a:prstGeom prst="rect">
            <a:avLst/>
          </a:prstGeom>
        </p:spPr>
        <p:txBody>
          <a:bodyPr>
            <a:spAutoFit/>
          </a:bodyPr>
          <a:lstStyle/>
          <a:p>
            <a:r>
              <a:rPr lang="en-US" sz="1400" dirty="0"/>
              <a:t>Play with the different properties that we have just seen thanks to the  </a:t>
            </a:r>
            <a:r>
              <a:rPr lang="en-US" sz="1400" dirty="0" err="1">
                <a:hlinkClick r:id="rId3"/>
              </a:rPr>
              <a:t>CodePen</a:t>
            </a:r>
            <a:r>
              <a:rPr lang="en-US" sz="1400" dirty="0">
                <a:hlinkClick r:id="rId3"/>
              </a:rPr>
              <a:t> P2C2c </a:t>
            </a:r>
            <a:r>
              <a:rPr lang="en-US" sz="1400" dirty="0"/>
              <a:t>.</a:t>
            </a:r>
            <a:endParaRPr lang="fr-FR" sz="1400" dirty="0"/>
          </a:p>
        </p:txBody>
      </p:sp>
      <p:pic>
        <p:nvPicPr>
          <p:cNvPr id="15" name="Image 14"/>
          <p:cNvPicPr>
            <a:picLocks noChangeAspect="1"/>
          </p:cNvPicPr>
          <p:nvPr/>
        </p:nvPicPr>
        <p:blipFill>
          <a:blip r:embed="rId4"/>
          <a:stretch>
            <a:fillRect/>
          </a:stretch>
        </p:blipFill>
        <p:spPr>
          <a:xfrm>
            <a:off x="6279503" y="2709971"/>
            <a:ext cx="5510483" cy="1152902"/>
          </a:xfrm>
          <a:prstGeom prst="rect">
            <a:avLst/>
          </a:prstGeom>
        </p:spPr>
      </p:pic>
      <p:sp>
        <p:nvSpPr>
          <p:cNvPr id="17" name="Rectangle 16"/>
          <p:cNvSpPr/>
          <p:nvPr/>
        </p:nvSpPr>
        <p:spPr>
          <a:xfrm>
            <a:off x="6096000" y="4173885"/>
            <a:ext cx="6096000" cy="2462213"/>
          </a:xfrm>
          <a:prstGeom prst="rect">
            <a:avLst/>
          </a:prstGeom>
        </p:spPr>
        <p:txBody>
          <a:bodyPr>
            <a:spAutoFit/>
          </a:bodyPr>
          <a:lstStyle/>
          <a:p>
            <a:pPr lvl="0"/>
            <a:r>
              <a:rPr lang="en-US" sz="1400" dirty="0">
                <a:solidFill>
                  <a:prstClr val="black"/>
                </a:solidFill>
              </a:rPr>
              <a:t>Now that you've learned how to format text, you can apply this to Robbie Lens' project. For this, you will:</a:t>
            </a:r>
          </a:p>
          <a:p>
            <a:pPr marL="285750" lvl="0" indent="-285750">
              <a:buFont typeface="Arial" panose="020B0604020202020204" pitchFamily="34" charset="0"/>
              <a:buChar char="•"/>
            </a:pPr>
            <a:endParaRPr lang="en-US" sz="1400" dirty="0">
              <a:solidFill>
                <a:prstClr val="black"/>
              </a:solidFill>
            </a:endParaRPr>
          </a:p>
          <a:p>
            <a:pPr marL="285750" lvl="0" indent="-285750">
              <a:buFont typeface="Arial" panose="020B0604020202020204" pitchFamily="34" charset="0"/>
              <a:buChar char="•"/>
            </a:pPr>
            <a:r>
              <a:rPr lang="en-US" sz="1400" dirty="0">
                <a:solidFill>
                  <a:prstClr val="black"/>
                </a:solidFill>
              </a:rPr>
              <a:t>Import the two main project fonts with Google Font: Montserrat and Manrope.</a:t>
            </a:r>
          </a:p>
          <a:p>
            <a:pPr marL="285750" lvl="0" indent="-285750">
              <a:buFont typeface="Arial" panose="020B0604020202020204" pitchFamily="34" charset="0"/>
              <a:buChar char="•"/>
            </a:pPr>
            <a:r>
              <a:rPr lang="en-US" sz="1400" dirty="0">
                <a:solidFill>
                  <a:prstClr val="black"/>
                </a:solidFill>
              </a:rPr>
              <a:t>Assign the following font properties:</a:t>
            </a:r>
          </a:p>
          <a:p>
            <a:pPr lvl="0"/>
            <a:endParaRPr lang="en-US" sz="1400" dirty="0">
              <a:solidFill>
                <a:prstClr val="black"/>
              </a:solidFill>
            </a:endParaRPr>
          </a:p>
          <a:p>
            <a:pPr marL="742950" lvl="1" indent="-285750">
              <a:buFont typeface="Courier New" panose="02070309020205020404" pitchFamily="49" charset="0"/>
              <a:buChar char="o"/>
            </a:pPr>
            <a:r>
              <a:rPr lang="en-US" sz="1400" dirty="0">
                <a:solidFill>
                  <a:prstClr val="black"/>
                </a:solidFill>
              </a:rPr>
              <a:t>H1 titles:</a:t>
            </a:r>
          </a:p>
          <a:p>
            <a:pPr marL="1200150" lvl="2" indent="-285750">
              <a:buFont typeface="Wingdings" panose="05000000000000000000" pitchFamily="2" charset="2"/>
              <a:buChar char="§"/>
            </a:pPr>
            <a:r>
              <a:rPr lang="en-US" sz="1400" dirty="0">
                <a:solidFill>
                  <a:prstClr val="black"/>
                </a:solidFill>
              </a:rPr>
              <a:t>3.5em  </a:t>
            </a:r>
          </a:p>
          <a:p>
            <a:pPr marL="1200150" lvl="2" indent="-285750">
              <a:buFont typeface="Wingdings" panose="05000000000000000000" pitchFamily="2" charset="2"/>
              <a:buChar char="§"/>
            </a:pPr>
            <a:r>
              <a:rPr lang="en-US" sz="1400" dirty="0">
                <a:solidFill>
                  <a:prstClr val="black"/>
                </a:solidFill>
              </a:rPr>
              <a:t>in </a:t>
            </a:r>
            <a:r>
              <a:rPr lang="en-US" sz="1400" dirty="0" err="1">
                <a:solidFill>
                  <a:prstClr val="black"/>
                </a:solidFill>
              </a:rPr>
              <a:t>colour</a:t>
            </a:r>
            <a:r>
              <a:rPr lang="en-US" sz="1400" dirty="0">
                <a:solidFill>
                  <a:prstClr val="black"/>
                </a:solidFill>
              </a:rPr>
              <a:t>  #A5B4FC  </a:t>
            </a:r>
          </a:p>
          <a:p>
            <a:pPr marL="1200150" lvl="2" indent="-285750">
              <a:buFont typeface="Wingdings" panose="05000000000000000000" pitchFamily="2" charset="2"/>
              <a:buChar char="§"/>
            </a:pPr>
            <a:r>
              <a:rPr lang="en-US" sz="1400" dirty="0" err="1">
                <a:solidFill>
                  <a:prstClr val="black"/>
                </a:solidFill>
              </a:rPr>
              <a:t>montserrat</a:t>
            </a:r>
            <a:r>
              <a:rPr lang="en-US" sz="1400" dirty="0">
                <a:solidFill>
                  <a:prstClr val="black"/>
                </a:solidFill>
              </a:rPr>
              <a:t> font</a:t>
            </a:r>
          </a:p>
        </p:txBody>
      </p:sp>
    </p:spTree>
    <p:extLst>
      <p:ext uri="{BB962C8B-B14F-4D97-AF65-F5344CB8AC3E}">
        <p14:creationId xmlns:p14="http://schemas.microsoft.com/office/powerpoint/2010/main" val="2977649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668" y="0"/>
            <a:ext cx="5737610" cy="2893100"/>
          </a:xfrm>
          <a:prstGeom prst="rect">
            <a:avLst/>
          </a:prstGeom>
        </p:spPr>
        <p:txBody>
          <a:bodyPr wrap="square">
            <a:spAutoFit/>
          </a:bodyPr>
          <a:lstStyle/>
          <a:p>
            <a:endParaRPr lang="en-US" sz="1400" dirty="0"/>
          </a:p>
          <a:p>
            <a:pPr marL="742950" lvl="1" indent="-285750">
              <a:buFont typeface="Courier New" panose="02070309020205020404" pitchFamily="49" charset="0"/>
              <a:buChar char="o"/>
            </a:pPr>
            <a:r>
              <a:rPr lang="en-US" sz="1400" dirty="0">
                <a:solidFill>
                  <a:prstClr val="black"/>
                </a:solidFill>
              </a:rPr>
              <a:t>the paragraphs:</a:t>
            </a:r>
            <a:endParaRPr lang="en-US" sz="1400" dirty="0"/>
          </a:p>
          <a:p>
            <a:pPr marL="1200150" lvl="2" indent="-285750">
              <a:buFont typeface="Wingdings" panose="05000000000000000000" pitchFamily="2" charset="2"/>
              <a:buChar char="§"/>
            </a:pPr>
            <a:r>
              <a:rPr lang="en-US" sz="1400" dirty="0"/>
              <a:t>1.1em </a:t>
            </a:r>
          </a:p>
          <a:p>
            <a:pPr marL="1200150" lvl="2" indent="-285750">
              <a:buFont typeface="Wingdings" panose="05000000000000000000" pitchFamily="2" charset="2"/>
              <a:buChar char="§"/>
            </a:pPr>
            <a:r>
              <a:rPr lang="en-US" sz="1400" dirty="0"/>
              <a:t>manrope font</a:t>
            </a:r>
          </a:p>
          <a:p>
            <a:pPr marL="742950" lvl="1" indent="-285750">
              <a:buFont typeface="Courier New" panose="02070309020205020404" pitchFamily="49" charset="0"/>
              <a:buChar char="o"/>
            </a:pPr>
            <a:r>
              <a:rPr lang="en-US" sz="1400" dirty="0"/>
              <a:t>the lists :</a:t>
            </a:r>
          </a:p>
          <a:p>
            <a:pPr marL="1200150" lvl="2" indent="-285750">
              <a:buFont typeface="Wingdings" panose="05000000000000000000" pitchFamily="2" charset="2"/>
              <a:buChar char="§"/>
            </a:pPr>
            <a:r>
              <a:rPr lang="en-US" sz="1400" dirty="0"/>
              <a:t>1em</a:t>
            </a:r>
          </a:p>
          <a:p>
            <a:pPr marL="1200150" lvl="2" indent="-285750">
              <a:buFont typeface="Wingdings" panose="05000000000000000000" pitchFamily="2" charset="2"/>
              <a:buChar char="§"/>
            </a:pPr>
            <a:r>
              <a:rPr lang="en-US" sz="1400" dirty="0"/>
              <a:t>manrope font</a:t>
            </a:r>
          </a:p>
          <a:p>
            <a:pPr marL="742950" lvl="1" indent="-285750">
              <a:buFont typeface="Courier New" panose="02070309020205020404" pitchFamily="49" charset="0"/>
              <a:buChar char="o"/>
            </a:pPr>
            <a:r>
              <a:rPr lang="en-US" sz="1400" dirty="0"/>
              <a:t>the links :</a:t>
            </a:r>
          </a:p>
          <a:p>
            <a:pPr marL="1200150" lvl="2" indent="-285750">
              <a:buFont typeface="Wingdings" panose="05000000000000000000" pitchFamily="2" charset="2"/>
              <a:buChar char="§"/>
            </a:pPr>
            <a:r>
              <a:rPr lang="en-US" sz="1400" dirty="0"/>
              <a:t>remove the underline</a:t>
            </a:r>
          </a:p>
          <a:p>
            <a:pPr marL="1200150" lvl="2" indent="-285750">
              <a:buFont typeface="Wingdings" panose="05000000000000000000" pitchFamily="2" charset="2"/>
              <a:buChar char="§"/>
            </a:pPr>
            <a:r>
              <a:rPr lang="en-US" sz="1400" dirty="0"/>
              <a:t>1em</a:t>
            </a:r>
          </a:p>
          <a:p>
            <a:pPr marL="1200150" lvl="2" indent="-285750">
              <a:buFont typeface="Wingdings" panose="05000000000000000000" pitchFamily="2" charset="2"/>
              <a:buChar char="§"/>
            </a:pPr>
            <a:r>
              <a:rPr lang="en-US" sz="1400" dirty="0"/>
              <a:t>manrope font</a:t>
            </a:r>
          </a:p>
          <a:p>
            <a:pPr marL="285750" indent="-285750">
              <a:buFont typeface="Arial" panose="020B0604020202020204" pitchFamily="34" charset="0"/>
              <a:buChar char="•"/>
            </a:pPr>
            <a:r>
              <a:rPr lang="en-US" sz="1400" dirty="0"/>
              <a:t>Replace them   &lt;span class="important"&gt;&lt;/span&gt;  with elements   </a:t>
            </a:r>
            <a:r>
              <a:rPr lang="en-US" sz="1400" dirty="0" err="1"/>
              <a:t>em</a:t>
            </a:r>
            <a:r>
              <a:rPr lang="en-US" sz="1400" dirty="0"/>
              <a:t>  while keeping the same style.</a:t>
            </a:r>
            <a:endParaRPr lang="fr-FR" sz="1400" dirty="0"/>
          </a:p>
        </p:txBody>
      </p:sp>
      <p:sp>
        <p:nvSpPr>
          <p:cNvPr id="5" name="Rectangle 4"/>
          <p:cNvSpPr/>
          <p:nvPr/>
        </p:nvSpPr>
        <p:spPr>
          <a:xfrm>
            <a:off x="295469" y="2988916"/>
            <a:ext cx="5368213" cy="1169551"/>
          </a:xfrm>
          <a:prstGeom prst="rect">
            <a:avLst/>
          </a:prstGeom>
        </p:spPr>
        <p:txBody>
          <a:bodyPr wrap="square">
            <a:spAutoFit/>
          </a:bodyPr>
          <a:lstStyle/>
          <a:p>
            <a:r>
              <a:rPr lang="en-US" sz="1400" dirty="0"/>
              <a:t>You will find the code base to start the exercise on the  P2C2-exercise branch .</a:t>
            </a:r>
          </a:p>
          <a:p>
            <a:endParaRPr lang="en-US" sz="1400" dirty="0"/>
          </a:p>
          <a:p>
            <a:r>
              <a:rPr lang="en-US" sz="1400" dirty="0"/>
              <a:t>And as usual, we don't abandon you in the wild, the solution is on the  P2C2-solution branch .</a:t>
            </a:r>
            <a:endParaRPr lang="fr-FR" sz="1400" dirty="0"/>
          </a:p>
        </p:txBody>
      </p:sp>
      <p:sp>
        <p:nvSpPr>
          <p:cNvPr id="6" name="Rectangle 5"/>
          <p:cNvSpPr/>
          <p:nvPr/>
        </p:nvSpPr>
        <p:spPr>
          <a:xfrm>
            <a:off x="295469" y="4158467"/>
            <a:ext cx="5461519" cy="2031325"/>
          </a:xfrm>
          <a:prstGeom prst="rect">
            <a:avLst/>
          </a:prstGeom>
        </p:spPr>
        <p:txBody>
          <a:bodyPr wrap="square">
            <a:spAutoFit/>
          </a:bodyPr>
          <a:lstStyle/>
          <a:p>
            <a:pPr marL="285750" indent="-285750">
              <a:buFont typeface="Arial" panose="020B0604020202020204" pitchFamily="34" charset="0"/>
              <a:buChar char="•"/>
            </a:pPr>
            <a:r>
              <a:rPr lang="en-US" sz="1400" dirty="0"/>
              <a:t>We modify the size of the text with the CSS property  </a:t>
            </a:r>
            <a:r>
              <a:rPr lang="en-US" sz="1400" b="1" dirty="0"/>
              <a:t>font-size</a:t>
            </a:r>
            <a:r>
              <a:rPr lang="en-US" sz="1400" dirty="0"/>
              <a:t>.</a:t>
            </a:r>
          </a:p>
          <a:p>
            <a:pPr marL="285750" indent="-285750">
              <a:buFont typeface="Arial" panose="020B0604020202020204" pitchFamily="34" charset="0"/>
              <a:buChar char="•"/>
            </a:pPr>
            <a:r>
              <a:rPr lang="en-US" sz="1400" dirty="0"/>
              <a:t>You can specify the size in pixels, like 16px ; or even in “</a:t>
            </a:r>
            <a:r>
              <a:rPr lang="en-US" sz="1400" dirty="0" err="1"/>
              <a:t>em</a:t>
            </a:r>
            <a:r>
              <a:rPr lang="en-US" sz="1400" dirty="0"/>
              <a:t>”, like  1.3em.</a:t>
            </a:r>
          </a:p>
          <a:p>
            <a:pPr marL="285750" indent="-285750">
              <a:buFont typeface="Arial" panose="020B0604020202020204" pitchFamily="34" charset="0"/>
              <a:buChar char="•"/>
            </a:pPr>
            <a:r>
              <a:rPr lang="en-US" sz="1400" dirty="0"/>
              <a:t>We indicate the font of the text with the CSS property   </a:t>
            </a:r>
            <a:r>
              <a:rPr lang="en-US" sz="1400" b="1" dirty="0"/>
              <a:t>font-family</a:t>
            </a:r>
            <a:r>
              <a:rPr lang="en-US" sz="1400" dirty="0"/>
              <a:t> . </a:t>
            </a:r>
          </a:p>
          <a:p>
            <a:pPr marL="285750" indent="-285750">
              <a:buFont typeface="Arial" panose="020B0604020202020204" pitchFamily="34" charset="0"/>
              <a:buChar char="•"/>
            </a:pPr>
            <a:r>
              <a:rPr lang="en-US" sz="1400" dirty="0"/>
              <a:t>Many text formatting properties exist: font-style for italics, font-weight for bolding, text-decoration for underlining.</a:t>
            </a:r>
          </a:p>
          <a:p>
            <a:pPr marL="285750" indent="-285750">
              <a:buFont typeface="Arial" panose="020B0604020202020204" pitchFamily="34" charset="0"/>
              <a:buChar char="•"/>
            </a:pPr>
            <a:r>
              <a:rPr lang="en-US" sz="1400" dirty="0"/>
              <a:t>Text can be aligned with CSS property  </a:t>
            </a:r>
            <a:r>
              <a:rPr lang="en-US" sz="1400" b="1" dirty="0"/>
              <a:t>text-align</a:t>
            </a:r>
            <a:r>
              <a:rPr lang="en-US" sz="1400" dirty="0"/>
              <a:t>  .</a:t>
            </a:r>
            <a:endParaRPr lang="fr-FR" sz="1400" dirty="0"/>
          </a:p>
        </p:txBody>
      </p:sp>
      <p:sp>
        <p:nvSpPr>
          <p:cNvPr id="7" name="Rectangle 6"/>
          <p:cNvSpPr/>
          <p:nvPr/>
        </p:nvSpPr>
        <p:spPr>
          <a:xfrm>
            <a:off x="6221106" y="174562"/>
            <a:ext cx="3985963" cy="400110"/>
          </a:xfrm>
          <a:prstGeom prst="rect">
            <a:avLst/>
          </a:prstGeom>
        </p:spPr>
        <p:txBody>
          <a:bodyPr wrap="none">
            <a:spAutoFit/>
          </a:bodyPr>
          <a:lstStyle/>
          <a:p>
            <a:r>
              <a:rPr lang="fr-FR" sz="2000" b="1" dirty="0"/>
              <a:t>III- </a:t>
            </a:r>
            <a:r>
              <a:rPr lang="fr-FR" sz="2000" b="1" dirty="0" err="1"/>
              <a:t>Add</a:t>
            </a:r>
            <a:r>
              <a:rPr lang="fr-FR" sz="2000" b="1" dirty="0"/>
              <a:t> </a:t>
            </a:r>
            <a:r>
              <a:rPr lang="fr-FR" sz="2000" b="1" dirty="0" err="1"/>
              <a:t>color</a:t>
            </a:r>
            <a:r>
              <a:rPr lang="fr-FR" sz="2000" b="1" dirty="0"/>
              <a:t> and background</a:t>
            </a:r>
          </a:p>
        </p:txBody>
      </p:sp>
      <p:sp>
        <p:nvSpPr>
          <p:cNvPr id="8" name="Rectangle 7"/>
          <p:cNvSpPr/>
          <p:nvPr/>
        </p:nvSpPr>
        <p:spPr>
          <a:xfrm>
            <a:off x="6707841" y="543894"/>
            <a:ext cx="3613682" cy="369332"/>
          </a:xfrm>
          <a:prstGeom prst="rect">
            <a:avLst/>
          </a:prstGeom>
        </p:spPr>
        <p:txBody>
          <a:bodyPr wrap="none">
            <a:spAutoFit/>
          </a:bodyPr>
          <a:lstStyle/>
          <a:p>
            <a:r>
              <a:rPr lang="en-US" b="1" dirty="0"/>
              <a:t>A-Change text color with color</a:t>
            </a:r>
            <a:endParaRPr lang="fr-FR" b="1" dirty="0"/>
          </a:p>
        </p:txBody>
      </p:sp>
      <p:sp>
        <p:nvSpPr>
          <p:cNvPr id="9" name="Rectangle 8"/>
          <p:cNvSpPr/>
          <p:nvPr/>
        </p:nvSpPr>
        <p:spPr>
          <a:xfrm>
            <a:off x="5756988" y="838023"/>
            <a:ext cx="6096000" cy="738664"/>
          </a:xfrm>
          <a:prstGeom prst="rect">
            <a:avLst/>
          </a:prstGeom>
        </p:spPr>
        <p:txBody>
          <a:bodyPr>
            <a:spAutoFit/>
          </a:bodyPr>
          <a:lstStyle/>
          <a:p>
            <a:r>
              <a:rPr lang="en-US" sz="1400" dirty="0"/>
              <a:t>The CSS property that allows you to change the color of text is  </a:t>
            </a:r>
            <a:r>
              <a:rPr lang="en-US" sz="1400" b="1" dirty="0"/>
              <a:t>color</a:t>
            </a:r>
            <a:r>
              <a:rPr lang="en-US" sz="1400" dirty="0"/>
              <a:t>.</a:t>
            </a:r>
          </a:p>
          <a:p>
            <a:endParaRPr lang="en-US" sz="1400" dirty="0"/>
          </a:p>
          <a:p>
            <a:r>
              <a:rPr lang="en-US" sz="1400" dirty="0"/>
              <a:t>You have already used it by applying the name of a color in English to it:</a:t>
            </a:r>
            <a:endParaRPr lang="fr-FR" sz="1400" dirty="0"/>
          </a:p>
        </p:txBody>
      </p:sp>
      <p:pic>
        <p:nvPicPr>
          <p:cNvPr id="10" name="Image 9"/>
          <p:cNvPicPr>
            <a:picLocks noChangeAspect="1"/>
          </p:cNvPicPr>
          <p:nvPr/>
        </p:nvPicPr>
        <p:blipFill>
          <a:blip r:embed="rId2"/>
          <a:stretch>
            <a:fillRect/>
          </a:stretch>
        </p:blipFill>
        <p:spPr>
          <a:xfrm>
            <a:off x="7147844" y="1751249"/>
            <a:ext cx="2733675" cy="752475"/>
          </a:xfrm>
          <a:prstGeom prst="rect">
            <a:avLst/>
          </a:prstGeom>
        </p:spPr>
      </p:pic>
      <p:sp>
        <p:nvSpPr>
          <p:cNvPr id="11" name="Rectangle 10"/>
          <p:cNvSpPr/>
          <p:nvPr/>
        </p:nvSpPr>
        <p:spPr>
          <a:xfrm>
            <a:off x="5906278" y="2820393"/>
            <a:ext cx="6096000" cy="2031325"/>
          </a:xfrm>
          <a:prstGeom prst="rect">
            <a:avLst/>
          </a:prstGeom>
        </p:spPr>
        <p:txBody>
          <a:bodyPr>
            <a:spAutoFit/>
          </a:bodyPr>
          <a:lstStyle/>
          <a:p>
            <a:r>
              <a:rPr lang="en-US" sz="1400" dirty="0"/>
              <a:t>Many </a:t>
            </a:r>
            <a:r>
              <a:rPr lang="en-US" sz="1400" dirty="0">
                <a:hlinkClick r:id="rId3"/>
              </a:rPr>
              <a:t>color names </a:t>
            </a:r>
            <a:r>
              <a:rPr lang="en-US" sz="1400" dirty="0"/>
              <a:t>are supported by browsers, but there are other ways to specify a color in CSS:</a:t>
            </a:r>
          </a:p>
          <a:p>
            <a:endParaRPr lang="en-US" sz="1400" dirty="0"/>
          </a:p>
          <a:p>
            <a:pPr marL="285750" indent="-285750">
              <a:buFont typeface="Arial" panose="020B0604020202020204" pitchFamily="34" charset="0"/>
              <a:buChar char="•"/>
            </a:pPr>
            <a:r>
              <a:rPr lang="en-US" sz="1400" dirty="0"/>
              <a:t>In </a:t>
            </a:r>
            <a:r>
              <a:rPr lang="en-US" sz="1400" b="1" dirty="0"/>
              <a:t>hexadecimal form </a:t>
            </a:r>
            <a:r>
              <a:rPr lang="en-US" sz="1400" dirty="0"/>
              <a:t>(6 digits preceded by a #). Example :  </a:t>
            </a:r>
            <a:r>
              <a:rPr lang="en-US" sz="1400" b="1" dirty="0"/>
              <a:t>color: #FFC8D3; </a:t>
            </a:r>
          </a:p>
          <a:p>
            <a:pPr marL="285750" indent="-285750">
              <a:buFont typeface="Arial" panose="020B0604020202020204" pitchFamily="34" charset="0"/>
              <a:buChar char="•"/>
            </a:pPr>
            <a:r>
              <a:rPr lang="en-US" sz="1400" dirty="0"/>
              <a:t>In </a:t>
            </a:r>
            <a:r>
              <a:rPr lang="en-US" sz="1400" b="1" dirty="0"/>
              <a:t>RGB notation </a:t>
            </a:r>
            <a:r>
              <a:rPr lang="en-US" sz="1400" dirty="0"/>
              <a:t>(for Red Green Blue in English). Example:   </a:t>
            </a:r>
            <a:r>
              <a:rPr lang="en-US" sz="1400" b="1" dirty="0"/>
              <a:t>color: </a:t>
            </a:r>
            <a:r>
              <a:rPr lang="en-US" sz="1400" b="1" dirty="0" err="1"/>
              <a:t>rgb</a:t>
            </a:r>
            <a:r>
              <a:rPr lang="en-US" sz="1400" b="1" dirty="0"/>
              <a:t>(250,25,118);. </a:t>
            </a:r>
            <a:r>
              <a:rPr lang="en-US" sz="1400" dirty="0"/>
              <a:t>Note that we can add the notion of opacity (or transparency) with the RGBA notation, where the last value corresponds to the opacity:  </a:t>
            </a:r>
            <a:r>
              <a:rPr lang="en-US" sz="1400" b="1" dirty="0"/>
              <a:t>color: </a:t>
            </a:r>
            <a:r>
              <a:rPr lang="en-US" sz="1400" b="1" dirty="0" err="1"/>
              <a:t>rgba</a:t>
            </a:r>
            <a:r>
              <a:rPr lang="en-US" sz="1400" b="1" dirty="0"/>
              <a:t>(250,25,118, 0.5); </a:t>
            </a:r>
            <a:endParaRPr lang="fr-FR" sz="1400" b="1" dirty="0"/>
          </a:p>
        </p:txBody>
      </p:sp>
      <p:sp>
        <p:nvSpPr>
          <p:cNvPr id="12" name="Rectangle 11"/>
          <p:cNvSpPr/>
          <p:nvPr/>
        </p:nvSpPr>
        <p:spPr>
          <a:xfrm>
            <a:off x="6144208" y="5085384"/>
            <a:ext cx="5620139" cy="523220"/>
          </a:xfrm>
          <a:prstGeom prst="rect">
            <a:avLst/>
          </a:prstGeom>
        </p:spPr>
        <p:txBody>
          <a:bodyPr wrap="square">
            <a:spAutoFit/>
          </a:bodyPr>
          <a:lstStyle/>
          <a:p>
            <a:r>
              <a:rPr lang="en-US" sz="1400" dirty="0"/>
              <a:t>If you want to find a color, or convert a value using another syntax, you will find online tools, such as </a:t>
            </a:r>
            <a:r>
              <a:rPr lang="en-US" sz="1400" dirty="0" err="1">
                <a:hlinkClick r:id="rId4"/>
              </a:rPr>
              <a:t>Coolors</a:t>
            </a:r>
            <a:r>
              <a:rPr lang="en-US" sz="1400" dirty="0"/>
              <a:t> or </a:t>
            </a:r>
            <a:r>
              <a:rPr lang="en-US" sz="1400" dirty="0">
                <a:hlinkClick r:id="rId5"/>
              </a:rPr>
              <a:t>HTML Color Picker </a:t>
            </a:r>
            <a:r>
              <a:rPr lang="en-US" sz="1400" dirty="0"/>
              <a:t>.</a:t>
            </a:r>
            <a:endParaRPr lang="fr-FR" sz="1400" dirty="0"/>
          </a:p>
        </p:txBody>
      </p:sp>
    </p:spTree>
    <p:extLst>
      <p:ext uri="{BB962C8B-B14F-4D97-AF65-F5344CB8AC3E}">
        <p14:creationId xmlns:p14="http://schemas.microsoft.com/office/powerpoint/2010/main" val="2759629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057" y="295860"/>
            <a:ext cx="5739629" cy="338554"/>
          </a:xfrm>
          <a:prstGeom prst="rect">
            <a:avLst/>
          </a:prstGeom>
        </p:spPr>
        <p:txBody>
          <a:bodyPr wrap="square">
            <a:spAutoFit/>
          </a:bodyPr>
          <a:lstStyle/>
          <a:p>
            <a:r>
              <a:rPr lang="en-US" sz="1600" b="1" dirty="0"/>
              <a:t>B- Apply a background color with background-color</a:t>
            </a:r>
            <a:endParaRPr lang="fr-FR" sz="1600" b="1" dirty="0"/>
          </a:p>
        </p:txBody>
      </p:sp>
      <p:sp>
        <p:nvSpPr>
          <p:cNvPr id="5" name="Rectangle 4"/>
          <p:cNvSpPr/>
          <p:nvPr/>
        </p:nvSpPr>
        <p:spPr>
          <a:xfrm>
            <a:off x="231057" y="721006"/>
            <a:ext cx="5236682" cy="2031325"/>
          </a:xfrm>
          <a:prstGeom prst="rect">
            <a:avLst/>
          </a:prstGeom>
        </p:spPr>
        <p:txBody>
          <a:bodyPr wrap="square">
            <a:spAutoFit/>
          </a:bodyPr>
          <a:lstStyle/>
          <a:p>
            <a:pPr algn="just"/>
            <a:r>
              <a:rPr lang="en-US" sz="1400" dirty="0"/>
              <a:t>To indicate a background color, we use the CSS property  </a:t>
            </a:r>
            <a:r>
              <a:rPr lang="en-US" sz="1400" b="1" dirty="0"/>
              <a:t>background-color</a:t>
            </a:r>
            <a:r>
              <a:rPr lang="en-US" sz="1400" dirty="0"/>
              <a:t>. It is used in the same way as the property  color, </a:t>
            </a:r>
            <a:r>
              <a:rPr lang="en-US" sz="1400" dirty="0" err="1"/>
              <a:t>ie</a:t>
            </a:r>
            <a:r>
              <a:rPr lang="en-US" sz="1400" dirty="0"/>
              <a:t> you can type the name of a color, write it in hexadecimal notation or use the RGB method.</a:t>
            </a:r>
          </a:p>
          <a:p>
            <a:pPr algn="just"/>
            <a:endParaRPr lang="en-US" sz="1400" dirty="0"/>
          </a:p>
          <a:p>
            <a:pPr algn="just"/>
            <a:r>
              <a:rPr lang="en-US" sz="1400" dirty="0"/>
              <a:t>To indicate the background color of the web page, it is better to apply it to the tag   &lt;</a:t>
            </a:r>
            <a:r>
              <a:rPr lang="en-US" sz="1400" b="1" dirty="0"/>
              <a:t>body</a:t>
            </a:r>
            <a:r>
              <a:rPr lang="en-US" sz="1400" dirty="0"/>
              <a:t>&gt;  . Yes,   &lt;</a:t>
            </a:r>
            <a:r>
              <a:rPr lang="en-US" sz="1400" b="1" dirty="0"/>
              <a:t>body</a:t>
            </a:r>
            <a:r>
              <a:rPr lang="en-US" sz="1400" dirty="0"/>
              <a:t>&gt;  matches the entire web page. It is therefore by modifying its background color that we will change the background color of the page:</a:t>
            </a:r>
            <a:endParaRPr lang="fr-FR" sz="1400" dirty="0"/>
          </a:p>
        </p:txBody>
      </p:sp>
      <p:pic>
        <p:nvPicPr>
          <p:cNvPr id="6" name="Image 5"/>
          <p:cNvPicPr>
            <a:picLocks noChangeAspect="1"/>
          </p:cNvPicPr>
          <p:nvPr/>
        </p:nvPicPr>
        <p:blipFill>
          <a:blip r:embed="rId2"/>
          <a:stretch>
            <a:fillRect/>
          </a:stretch>
        </p:blipFill>
        <p:spPr>
          <a:xfrm>
            <a:off x="706208" y="2838923"/>
            <a:ext cx="2581275" cy="990600"/>
          </a:xfrm>
          <a:prstGeom prst="rect">
            <a:avLst/>
          </a:prstGeom>
        </p:spPr>
      </p:pic>
      <p:sp>
        <p:nvSpPr>
          <p:cNvPr id="7" name="Rectangle 6"/>
          <p:cNvSpPr/>
          <p:nvPr/>
        </p:nvSpPr>
        <p:spPr>
          <a:xfrm>
            <a:off x="337454" y="4025466"/>
            <a:ext cx="5526833" cy="1815882"/>
          </a:xfrm>
          <a:prstGeom prst="rect">
            <a:avLst/>
          </a:prstGeom>
        </p:spPr>
        <p:txBody>
          <a:bodyPr wrap="square">
            <a:spAutoFit/>
          </a:bodyPr>
          <a:lstStyle/>
          <a:p>
            <a:r>
              <a:rPr lang="en-US" sz="1400" dirty="0"/>
              <a:t>We asked that the text of the tag   &lt;body&gt;   be written in white, and all the paragraphs   &lt;p&gt;  and titles   &lt;h1&gt;  took this color. How come ?</a:t>
            </a:r>
          </a:p>
          <a:p>
            <a:endParaRPr lang="en-US" sz="1400" dirty="0"/>
          </a:p>
          <a:p>
            <a:r>
              <a:rPr lang="en-US" sz="1400" dirty="0"/>
              <a:t>The tag   contains, among other things, paragraph   and title   &lt;body&gt;  tags   . If we apply to the tag   a black background color and a white text color, all titles and paragraphs will also be white on a black background.&lt;p&gt;&lt;h1&gt;&lt;body&gt;</a:t>
            </a:r>
            <a:endParaRPr lang="fr-FR" sz="1400" dirty="0"/>
          </a:p>
        </p:txBody>
      </p:sp>
      <p:pic>
        <p:nvPicPr>
          <p:cNvPr id="8" name="Image 7"/>
          <p:cNvPicPr>
            <a:picLocks noChangeAspect="1"/>
          </p:cNvPicPr>
          <p:nvPr/>
        </p:nvPicPr>
        <p:blipFill>
          <a:blip r:embed="rId3"/>
          <a:stretch>
            <a:fillRect/>
          </a:stretch>
        </p:blipFill>
        <p:spPr>
          <a:xfrm>
            <a:off x="6233141" y="465137"/>
            <a:ext cx="5482100" cy="1245637"/>
          </a:xfrm>
          <a:prstGeom prst="rect">
            <a:avLst/>
          </a:prstGeom>
        </p:spPr>
      </p:pic>
      <p:sp>
        <p:nvSpPr>
          <p:cNvPr id="9" name="Rectangle 8"/>
          <p:cNvSpPr/>
          <p:nvPr/>
        </p:nvSpPr>
        <p:spPr>
          <a:xfrm>
            <a:off x="6233141" y="1887903"/>
            <a:ext cx="5607406" cy="1169551"/>
          </a:xfrm>
          <a:prstGeom prst="rect">
            <a:avLst/>
          </a:prstGeom>
        </p:spPr>
        <p:txBody>
          <a:bodyPr wrap="square">
            <a:spAutoFit/>
          </a:bodyPr>
          <a:lstStyle/>
          <a:p>
            <a:r>
              <a:rPr lang="en-US" sz="1400" dirty="0"/>
              <a:t>Does this mean that ALL the text on my web page will necessarily be written in white?</a:t>
            </a:r>
          </a:p>
          <a:p>
            <a:endParaRPr lang="en-US" sz="1400" dirty="0"/>
          </a:p>
          <a:p>
            <a:r>
              <a:rPr lang="en-US" sz="1400" dirty="0"/>
              <a:t>No, not necessarily. If later, you want your titles in purple for example, you will have to specify it:</a:t>
            </a:r>
            <a:endParaRPr lang="fr-FR" sz="1400" dirty="0"/>
          </a:p>
        </p:txBody>
      </p:sp>
      <p:pic>
        <p:nvPicPr>
          <p:cNvPr id="10" name="Image 9"/>
          <p:cNvPicPr>
            <a:picLocks noChangeAspect="1"/>
          </p:cNvPicPr>
          <p:nvPr/>
        </p:nvPicPr>
        <p:blipFill>
          <a:blip r:embed="rId4"/>
          <a:stretch>
            <a:fillRect/>
          </a:stretch>
        </p:blipFill>
        <p:spPr>
          <a:xfrm>
            <a:off x="7304995" y="3169269"/>
            <a:ext cx="2286875" cy="1521871"/>
          </a:xfrm>
          <a:prstGeom prst="rect">
            <a:avLst/>
          </a:prstGeom>
        </p:spPr>
      </p:pic>
      <p:sp>
        <p:nvSpPr>
          <p:cNvPr id="11" name="Rectangle 10"/>
          <p:cNvSpPr/>
          <p:nvPr/>
        </p:nvSpPr>
        <p:spPr>
          <a:xfrm>
            <a:off x="6363769" y="4802955"/>
            <a:ext cx="4491166" cy="307777"/>
          </a:xfrm>
          <a:prstGeom prst="rect">
            <a:avLst/>
          </a:prstGeom>
        </p:spPr>
        <p:txBody>
          <a:bodyPr wrap="none">
            <a:spAutoFit/>
          </a:bodyPr>
          <a:lstStyle/>
          <a:p>
            <a:r>
              <a:rPr lang="en-US" sz="1400" dirty="0"/>
              <a:t>You can test this by playing with the </a:t>
            </a:r>
            <a:r>
              <a:rPr lang="en-US" sz="1400" dirty="0" err="1">
                <a:hlinkClick r:id="rId5"/>
              </a:rPr>
              <a:t>CodePen</a:t>
            </a:r>
            <a:r>
              <a:rPr lang="en-US" sz="1400" dirty="0">
                <a:hlinkClick r:id="rId5"/>
              </a:rPr>
              <a:t> P2C3 .</a:t>
            </a:r>
            <a:endParaRPr lang="fr-FR" sz="1400" dirty="0"/>
          </a:p>
        </p:txBody>
      </p:sp>
    </p:spTree>
    <p:extLst>
      <p:ext uri="{BB962C8B-B14F-4D97-AF65-F5344CB8AC3E}">
        <p14:creationId xmlns:p14="http://schemas.microsoft.com/office/powerpoint/2010/main" val="3341271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932" y="249207"/>
            <a:ext cx="5451301" cy="338554"/>
          </a:xfrm>
          <a:prstGeom prst="rect">
            <a:avLst/>
          </a:prstGeom>
        </p:spPr>
        <p:txBody>
          <a:bodyPr wrap="none">
            <a:spAutoFit/>
          </a:bodyPr>
          <a:lstStyle/>
          <a:p>
            <a:r>
              <a:rPr lang="en-US" sz="1600" b="1" dirty="0"/>
              <a:t>C-Add a background image with  background-image</a:t>
            </a:r>
            <a:endParaRPr lang="fr-FR" sz="1600" b="1" dirty="0"/>
          </a:p>
        </p:txBody>
      </p:sp>
      <p:sp>
        <p:nvSpPr>
          <p:cNvPr id="5" name="Rectangle 4"/>
          <p:cNvSpPr/>
          <p:nvPr/>
        </p:nvSpPr>
        <p:spPr>
          <a:xfrm>
            <a:off x="354932" y="719545"/>
            <a:ext cx="5532684" cy="2031325"/>
          </a:xfrm>
          <a:prstGeom prst="rect">
            <a:avLst/>
          </a:prstGeom>
        </p:spPr>
        <p:txBody>
          <a:bodyPr wrap="square">
            <a:spAutoFit/>
          </a:bodyPr>
          <a:lstStyle/>
          <a:p>
            <a:r>
              <a:rPr lang="en-US" sz="1400" dirty="0"/>
              <a:t>A "background image" does not necessarily apply to the entire page. You can also put a background image behind titles, or paragraphs only.</a:t>
            </a:r>
          </a:p>
          <a:p>
            <a:endParaRPr lang="en-US" sz="1400" dirty="0"/>
          </a:p>
          <a:p>
            <a:r>
              <a:rPr lang="en-US" sz="1400" b="1" dirty="0"/>
              <a:t>Apply a background image behind an HTML element</a:t>
            </a:r>
          </a:p>
          <a:p>
            <a:r>
              <a:rPr lang="en-US" sz="1400" dirty="0"/>
              <a:t>The property for specifying a background image is  background-image. As value, we must enter the address indicating where the background image is located. It can be written in absolute (http://…) or relative (fond.png).</a:t>
            </a:r>
            <a:endParaRPr lang="fr-FR" sz="1400" dirty="0"/>
          </a:p>
        </p:txBody>
      </p:sp>
      <p:pic>
        <p:nvPicPr>
          <p:cNvPr id="6" name="Image 5"/>
          <p:cNvPicPr>
            <a:picLocks noChangeAspect="1"/>
          </p:cNvPicPr>
          <p:nvPr/>
        </p:nvPicPr>
        <p:blipFill>
          <a:blip r:embed="rId2"/>
          <a:stretch>
            <a:fillRect/>
          </a:stretch>
        </p:blipFill>
        <p:spPr>
          <a:xfrm>
            <a:off x="480138" y="2750869"/>
            <a:ext cx="5309415" cy="916061"/>
          </a:xfrm>
          <a:prstGeom prst="rect">
            <a:avLst/>
          </a:prstGeom>
        </p:spPr>
      </p:pic>
      <p:sp>
        <p:nvSpPr>
          <p:cNvPr id="7" name="Rectangle 6"/>
          <p:cNvSpPr/>
          <p:nvPr/>
        </p:nvSpPr>
        <p:spPr>
          <a:xfrm>
            <a:off x="480138" y="3844413"/>
            <a:ext cx="6096000" cy="738664"/>
          </a:xfrm>
          <a:prstGeom prst="rect">
            <a:avLst/>
          </a:prstGeom>
        </p:spPr>
        <p:txBody>
          <a:bodyPr>
            <a:spAutoFit/>
          </a:bodyPr>
          <a:lstStyle/>
          <a:p>
            <a:r>
              <a:rPr lang="en-US" sz="1400" dirty="0"/>
              <a:t>Let's see what it looks like now!</a:t>
            </a:r>
          </a:p>
          <a:p>
            <a:endParaRPr lang="en-US" sz="1400" dirty="0"/>
          </a:p>
          <a:p>
            <a:r>
              <a:rPr lang="en-US" sz="1400" dirty="0"/>
              <a:t>We write in the HTML file:</a:t>
            </a:r>
            <a:endParaRPr lang="fr-FR" sz="1400" dirty="0"/>
          </a:p>
        </p:txBody>
      </p:sp>
      <p:pic>
        <p:nvPicPr>
          <p:cNvPr id="8" name="Image 7"/>
          <p:cNvPicPr>
            <a:picLocks noChangeAspect="1"/>
          </p:cNvPicPr>
          <p:nvPr/>
        </p:nvPicPr>
        <p:blipFill>
          <a:blip r:embed="rId3"/>
          <a:stretch>
            <a:fillRect/>
          </a:stretch>
        </p:blipFill>
        <p:spPr>
          <a:xfrm>
            <a:off x="936325" y="4695044"/>
            <a:ext cx="4288514" cy="1603119"/>
          </a:xfrm>
          <a:prstGeom prst="rect">
            <a:avLst/>
          </a:prstGeom>
        </p:spPr>
      </p:pic>
      <p:sp>
        <p:nvSpPr>
          <p:cNvPr id="9" name="Rectangle 8"/>
          <p:cNvSpPr/>
          <p:nvPr/>
        </p:nvSpPr>
        <p:spPr>
          <a:xfrm>
            <a:off x="6368812" y="249207"/>
            <a:ext cx="1833772" cy="307777"/>
          </a:xfrm>
          <a:prstGeom prst="rect">
            <a:avLst/>
          </a:prstGeom>
        </p:spPr>
        <p:txBody>
          <a:bodyPr wrap="none">
            <a:spAutoFit/>
          </a:bodyPr>
          <a:lstStyle/>
          <a:p>
            <a:r>
              <a:rPr lang="en-US" sz="1400" dirty="0"/>
              <a:t>Then in the CSS file:</a:t>
            </a:r>
            <a:endParaRPr lang="fr-FR" sz="1400" dirty="0"/>
          </a:p>
        </p:txBody>
      </p:sp>
      <p:sp>
        <p:nvSpPr>
          <p:cNvPr id="13" name="Rectangle 12"/>
          <p:cNvSpPr/>
          <p:nvPr/>
        </p:nvSpPr>
        <p:spPr>
          <a:xfrm>
            <a:off x="6368812" y="3665527"/>
            <a:ext cx="5309415" cy="2677656"/>
          </a:xfrm>
          <a:prstGeom prst="rect">
            <a:avLst/>
          </a:prstGeom>
        </p:spPr>
        <p:txBody>
          <a:bodyPr wrap="square">
            <a:spAutoFit/>
          </a:bodyPr>
          <a:lstStyle/>
          <a:p>
            <a:r>
              <a:rPr lang="en-US" sz="1400" dirty="0"/>
              <a:t>That's all well and good, but the image appears blurry: it's not the right size. To correct this, we will see together how to change the behavior of the background image.</a:t>
            </a:r>
          </a:p>
          <a:p>
            <a:endParaRPr lang="en-US" sz="1400" dirty="0"/>
          </a:p>
          <a:p>
            <a:r>
              <a:rPr lang="en-US" sz="1400" b="1" dirty="0"/>
              <a:t>Change the behavior of a background image</a:t>
            </a:r>
          </a:p>
          <a:p>
            <a:r>
              <a:rPr lang="en-US" sz="1400" dirty="0"/>
              <a:t>To change the behavior of a background image, there are several CSS properties:</a:t>
            </a:r>
          </a:p>
          <a:p>
            <a:endParaRPr lang="en-US" sz="1400" dirty="0"/>
          </a:p>
          <a:p>
            <a:pPr marL="342900" indent="-342900">
              <a:buFont typeface="+mj-lt"/>
              <a:buAutoNum type="arabicPeriod"/>
            </a:pPr>
            <a:r>
              <a:rPr lang="en-US" sz="1400" dirty="0"/>
              <a:t>The CSS property  </a:t>
            </a:r>
            <a:r>
              <a:rPr lang="en-US" sz="1400" b="1" dirty="0"/>
              <a:t>background-attachment</a:t>
            </a:r>
            <a:r>
              <a:rPr lang="en-US" sz="1400" dirty="0"/>
              <a:t> associated with the value   fixed  makes the background image fixed when scrolling the web </a:t>
            </a:r>
            <a:r>
              <a:rPr lang="en-US" sz="1400" b="1" dirty="0"/>
              <a:t>page: background-attachment: fixed;</a:t>
            </a:r>
          </a:p>
        </p:txBody>
      </p:sp>
      <p:pic>
        <p:nvPicPr>
          <p:cNvPr id="14" name="Image 13"/>
          <p:cNvPicPr>
            <a:picLocks noChangeAspect="1"/>
          </p:cNvPicPr>
          <p:nvPr/>
        </p:nvPicPr>
        <p:blipFill>
          <a:blip r:embed="rId4"/>
          <a:stretch>
            <a:fillRect/>
          </a:stretch>
        </p:blipFill>
        <p:spPr>
          <a:xfrm>
            <a:off x="6452788" y="610285"/>
            <a:ext cx="5356932" cy="2965799"/>
          </a:xfrm>
          <a:prstGeom prst="rect">
            <a:avLst/>
          </a:prstGeom>
        </p:spPr>
      </p:pic>
    </p:spTree>
    <p:extLst>
      <p:ext uri="{BB962C8B-B14F-4D97-AF65-F5344CB8AC3E}">
        <p14:creationId xmlns:p14="http://schemas.microsoft.com/office/powerpoint/2010/main" val="691038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784" y="149290"/>
            <a:ext cx="5592147" cy="2462213"/>
          </a:xfrm>
          <a:prstGeom prst="rect">
            <a:avLst/>
          </a:prstGeom>
        </p:spPr>
        <p:txBody>
          <a:bodyPr wrap="square">
            <a:spAutoFit/>
          </a:bodyPr>
          <a:lstStyle/>
          <a:p>
            <a:pPr algn="just"/>
            <a:endParaRPr lang="en-US" sz="1400" dirty="0"/>
          </a:p>
          <a:p>
            <a:pPr algn="just"/>
            <a:r>
              <a:rPr lang="en-US" sz="1400" dirty="0"/>
              <a:t>2. The CSS property  </a:t>
            </a:r>
            <a:r>
              <a:rPr lang="en-US" sz="1400" b="1" dirty="0"/>
              <a:t>background-size</a:t>
            </a:r>
            <a:r>
              <a:rPr lang="en-US" sz="1400" dirty="0"/>
              <a:t> associated with the value   cover  allows you to resize the image so that it adapts to the size of the element that contains it (it keeps its proportions, cropping the width or height depending on the size of the image). element that contains it):  </a:t>
            </a:r>
            <a:r>
              <a:rPr lang="en-US" sz="1400" b="1" dirty="0"/>
              <a:t>background-size: cover;</a:t>
            </a:r>
          </a:p>
          <a:p>
            <a:pPr algn="just"/>
            <a:endParaRPr lang="en-US" sz="1400" dirty="0"/>
          </a:p>
          <a:p>
            <a:pPr algn="just"/>
            <a:r>
              <a:rPr lang="en-US" sz="1400" dirty="0"/>
              <a:t>3. The CSS property  </a:t>
            </a:r>
            <a:r>
              <a:rPr lang="en-US" sz="1400" b="1" dirty="0"/>
              <a:t>background-position</a:t>
            </a:r>
            <a:r>
              <a:rPr lang="en-US" sz="1400" dirty="0"/>
              <a:t> associated with the values   top ​​,   bottom ,   left ,   center  or   right  allows you to indicate where the background image should be, for example:  </a:t>
            </a:r>
            <a:r>
              <a:rPr lang="en-US" sz="1400" b="1" dirty="0"/>
              <a:t>background-position: top right;</a:t>
            </a:r>
            <a:endParaRPr lang="fr-FR" sz="1400" b="1" dirty="0"/>
          </a:p>
        </p:txBody>
      </p:sp>
      <p:sp>
        <p:nvSpPr>
          <p:cNvPr id="6" name="Rectangle: Rounded Corners 9">
            <a:extLst>
              <a:ext uri="{FF2B5EF4-FFF2-40B4-BE49-F238E27FC236}">
                <a16:creationId xmlns:a16="http://schemas.microsoft.com/office/drawing/2014/main" id="{D45C9C9D-97CD-87DB-CDA7-1F5570075610}"/>
              </a:ext>
            </a:extLst>
          </p:cNvPr>
          <p:cNvSpPr/>
          <p:nvPr/>
        </p:nvSpPr>
        <p:spPr>
          <a:xfrm>
            <a:off x="360784" y="2680036"/>
            <a:ext cx="5592147" cy="2215316"/>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prstClr val="black"/>
                </a:solidFill>
              </a:rPr>
              <a:t>ach of these 3 properties has several possible values ​​that can be associated with them. I invite you to test live on the Mozilla Developer site the different possible effects  </a:t>
            </a:r>
            <a:r>
              <a:rPr lang="en-US" sz="1200" dirty="0">
                <a:solidFill>
                  <a:prstClr val="black"/>
                </a:solidFill>
                <a:hlinkClick r:id="rId2"/>
              </a:rPr>
              <a:t>of the properties  </a:t>
            </a:r>
            <a:r>
              <a:rPr lang="en-US" sz="1200" dirty="0">
                <a:solidFill>
                  <a:prstClr val="black"/>
                </a:solidFill>
              </a:rPr>
              <a:t>:</a:t>
            </a:r>
          </a:p>
          <a:p>
            <a:pPr lvl="0" algn="just"/>
            <a:endParaRPr lang="en-US" sz="1200" dirty="0">
              <a:solidFill>
                <a:prstClr val="black"/>
              </a:solidFill>
            </a:endParaRPr>
          </a:p>
          <a:p>
            <a:pPr marL="171450" lvl="0" indent="-171450" algn="just">
              <a:buFont typeface="Arial" panose="020B0604020202020204" pitchFamily="34" charset="0"/>
              <a:buChar char="•"/>
            </a:pPr>
            <a:r>
              <a:rPr lang="en-US" sz="1200" dirty="0">
                <a:solidFill>
                  <a:prstClr val="black"/>
                </a:solidFill>
                <a:hlinkClick r:id="rId2"/>
              </a:rPr>
              <a:t>background-attachment</a:t>
            </a:r>
            <a:r>
              <a:rPr lang="en-US" sz="1200" dirty="0">
                <a:solidFill>
                  <a:prstClr val="black"/>
                </a:solidFill>
              </a:rPr>
              <a:t>  ;</a:t>
            </a:r>
          </a:p>
          <a:p>
            <a:pPr marL="171450" lvl="0" indent="-171450" algn="just">
              <a:buFont typeface="Arial" panose="020B0604020202020204" pitchFamily="34" charset="0"/>
              <a:buChar char="•"/>
            </a:pPr>
            <a:r>
              <a:rPr lang="en-US" sz="1200" dirty="0">
                <a:solidFill>
                  <a:prstClr val="black"/>
                </a:solidFill>
                <a:hlinkClick r:id="rId3"/>
              </a:rPr>
              <a:t>background-size</a:t>
            </a:r>
            <a:r>
              <a:rPr lang="en-US" sz="1200" dirty="0">
                <a:solidFill>
                  <a:prstClr val="black"/>
                </a:solidFill>
              </a:rPr>
              <a:t>  ;</a:t>
            </a:r>
          </a:p>
          <a:p>
            <a:pPr marL="171450" lvl="0" indent="-171450" algn="just">
              <a:buFont typeface="Arial" panose="020B0604020202020204" pitchFamily="34" charset="0"/>
              <a:buChar char="•"/>
            </a:pPr>
            <a:r>
              <a:rPr lang="en-US" sz="1200" dirty="0">
                <a:solidFill>
                  <a:prstClr val="black"/>
                </a:solidFill>
                <a:hlinkClick r:id="rId4"/>
              </a:rPr>
              <a:t>background-position </a:t>
            </a:r>
            <a:r>
              <a:rPr lang="en-US" sz="1200" dirty="0">
                <a:solidFill>
                  <a:prstClr val="black"/>
                </a:solidFill>
              </a:rPr>
              <a:t>.</a:t>
            </a:r>
          </a:p>
          <a:p>
            <a:pPr lvl="0" algn="just"/>
            <a:endParaRPr lang="en-US" sz="1200" dirty="0">
              <a:solidFill>
                <a:prstClr val="black"/>
              </a:solidFill>
            </a:endParaRPr>
          </a:p>
          <a:p>
            <a:pPr lvl="0" algn="just"/>
            <a:r>
              <a:rPr lang="en-US" sz="1200" dirty="0">
                <a:solidFill>
                  <a:prstClr val="black"/>
                </a:solidFill>
              </a:rPr>
              <a:t>There are many settings for background images. If you want to know more, you can refer to </a:t>
            </a:r>
            <a:r>
              <a:rPr lang="en-US" sz="1200" dirty="0">
                <a:solidFill>
                  <a:prstClr val="black"/>
                </a:solidFill>
                <a:hlinkClick r:id="rId5"/>
              </a:rPr>
              <a:t>CSS property documentation  </a:t>
            </a:r>
            <a:r>
              <a:rPr lang="en-US" sz="1200" b="1" dirty="0">
                <a:solidFill>
                  <a:prstClr val="black"/>
                </a:solidFill>
              </a:rPr>
              <a:t>background.</a:t>
            </a:r>
          </a:p>
        </p:txBody>
      </p:sp>
      <p:sp>
        <p:nvSpPr>
          <p:cNvPr id="7" name="Rectangle 6"/>
          <p:cNvSpPr/>
          <p:nvPr/>
        </p:nvSpPr>
        <p:spPr>
          <a:xfrm>
            <a:off x="6313715" y="340147"/>
            <a:ext cx="6096000" cy="1169551"/>
          </a:xfrm>
          <a:prstGeom prst="rect">
            <a:avLst/>
          </a:prstGeom>
        </p:spPr>
        <p:txBody>
          <a:bodyPr>
            <a:spAutoFit/>
          </a:bodyPr>
          <a:lstStyle/>
          <a:p>
            <a:pPr marL="285750" indent="-285750">
              <a:buFont typeface="Arial" panose="020B0604020202020204" pitchFamily="34" charset="0"/>
              <a:buChar char="•"/>
            </a:pPr>
            <a:r>
              <a:rPr lang="en-US" sz="1400" b="1" dirty="0"/>
              <a:t>background-image  ;</a:t>
            </a:r>
          </a:p>
          <a:p>
            <a:pPr marL="285750" indent="-285750">
              <a:buFont typeface="Arial" panose="020B0604020202020204" pitchFamily="34" charset="0"/>
              <a:buChar char="•"/>
            </a:pPr>
            <a:r>
              <a:rPr lang="en-US" sz="1400" b="1" dirty="0"/>
              <a:t>background-repeat  ;</a:t>
            </a:r>
          </a:p>
          <a:p>
            <a:pPr marL="285750" indent="-285750">
              <a:buFont typeface="Arial" panose="020B0604020202020204" pitchFamily="34" charset="0"/>
              <a:buChar char="•"/>
            </a:pPr>
            <a:r>
              <a:rPr lang="en-US" sz="1400" b="1" dirty="0"/>
              <a:t>background-attachment  ;</a:t>
            </a:r>
          </a:p>
          <a:p>
            <a:pPr marL="285750" indent="-285750">
              <a:buFont typeface="Arial" panose="020B0604020202020204" pitchFamily="34" charset="0"/>
              <a:buChar char="•"/>
            </a:pPr>
            <a:r>
              <a:rPr lang="en-US" sz="1400" b="1" dirty="0"/>
              <a:t>background-size ;</a:t>
            </a:r>
          </a:p>
          <a:p>
            <a:pPr marL="285750" indent="-285750">
              <a:buFont typeface="Arial" panose="020B0604020202020204" pitchFamily="34" charset="0"/>
              <a:buChar char="•"/>
            </a:pPr>
            <a:r>
              <a:rPr lang="en-US" sz="1400" b="1" dirty="0"/>
              <a:t>and   background-position</a:t>
            </a:r>
            <a:r>
              <a:rPr lang="en-US" sz="1400" dirty="0"/>
              <a:t>.</a:t>
            </a:r>
            <a:endParaRPr lang="fr-FR" sz="1400" dirty="0"/>
          </a:p>
        </p:txBody>
      </p:sp>
      <p:sp>
        <p:nvSpPr>
          <p:cNvPr id="8" name="Rectangle 7"/>
          <p:cNvSpPr/>
          <p:nvPr/>
        </p:nvSpPr>
        <p:spPr>
          <a:xfrm>
            <a:off x="360784" y="5066523"/>
            <a:ext cx="5592147" cy="1169551"/>
          </a:xfrm>
          <a:prstGeom prst="rect">
            <a:avLst/>
          </a:prstGeom>
        </p:spPr>
        <p:txBody>
          <a:bodyPr wrap="square">
            <a:spAutoFit/>
          </a:bodyPr>
          <a:lstStyle/>
          <a:p>
            <a:r>
              <a:rPr lang="en-US" sz="1400" dirty="0"/>
              <a:t>Combine these CSS properties with the "super property"  background</a:t>
            </a:r>
          </a:p>
          <a:p>
            <a:r>
              <a:rPr lang="en-US" sz="1400" dirty="0"/>
              <a:t>If you use a lot of properties related to the background, you can use a kind of “super-property” called   background  whose value can combine several of the properties:  </a:t>
            </a:r>
          </a:p>
        </p:txBody>
      </p:sp>
      <p:sp>
        <p:nvSpPr>
          <p:cNvPr id="9" name="Rectangle 8"/>
          <p:cNvSpPr/>
          <p:nvPr/>
        </p:nvSpPr>
        <p:spPr>
          <a:xfrm>
            <a:off x="6313715" y="1471157"/>
            <a:ext cx="6096000" cy="954107"/>
          </a:xfrm>
          <a:prstGeom prst="rect">
            <a:avLst/>
          </a:prstGeom>
        </p:spPr>
        <p:txBody>
          <a:bodyPr>
            <a:spAutoFit/>
          </a:bodyPr>
          <a:lstStyle/>
          <a:p>
            <a:r>
              <a:rPr lang="en-US" sz="1400" dirty="0"/>
              <a:t>This is the first “super-property” that I'm showing you, there will be others.</a:t>
            </a:r>
          </a:p>
          <a:p>
            <a:endParaRPr lang="en-US" sz="1400" dirty="0"/>
          </a:p>
          <a:p>
            <a:r>
              <a:rPr lang="en-US" sz="1400" dirty="0"/>
              <a:t>So we can simply write:</a:t>
            </a:r>
            <a:endParaRPr lang="fr-FR" sz="1400" dirty="0"/>
          </a:p>
        </p:txBody>
      </p:sp>
      <p:pic>
        <p:nvPicPr>
          <p:cNvPr id="10" name="Image 9"/>
          <p:cNvPicPr>
            <a:picLocks noChangeAspect="1"/>
          </p:cNvPicPr>
          <p:nvPr/>
        </p:nvPicPr>
        <p:blipFill>
          <a:blip r:embed="rId6"/>
          <a:stretch>
            <a:fillRect/>
          </a:stretch>
        </p:blipFill>
        <p:spPr>
          <a:xfrm>
            <a:off x="6478703" y="2464785"/>
            <a:ext cx="4467420" cy="917092"/>
          </a:xfrm>
          <a:prstGeom prst="rect">
            <a:avLst/>
          </a:prstGeom>
        </p:spPr>
      </p:pic>
      <p:pic>
        <p:nvPicPr>
          <p:cNvPr id="11" name="Image 10"/>
          <p:cNvPicPr>
            <a:picLocks noChangeAspect="1"/>
          </p:cNvPicPr>
          <p:nvPr/>
        </p:nvPicPr>
        <p:blipFill>
          <a:blip r:embed="rId7"/>
          <a:stretch>
            <a:fillRect/>
          </a:stretch>
        </p:blipFill>
        <p:spPr>
          <a:xfrm>
            <a:off x="6478703" y="3429136"/>
            <a:ext cx="5292364" cy="924265"/>
          </a:xfrm>
          <a:prstGeom prst="rect">
            <a:avLst/>
          </a:prstGeom>
        </p:spPr>
      </p:pic>
      <p:sp>
        <p:nvSpPr>
          <p:cNvPr id="12" name="Rectangle 11"/>
          <p:cNvSpPr/>
          <p:nvPr/>
        </p:nvSpPr>
        <p:spPr>
          <a:xfrm>
            <a:off x="6575449" y="4400660"/>
            <a:ext cx="4273927" cy="338554"/>
          </a:xfrm>
          <a:prstGeom prst="rect">
            <a:avLst/>
          </a:prstGeom>
        </p:spPr>
        <p:txBody>
          <a:bodyPr wrap="none">
            <a:spAutoFit/>
          </a:bodyPr>
          <a:lstStyle/>
          <a:p>
            <a:r>
              <a:rPr lang="fr-FR" sz="1600" b="1" dirty="0"/>
              <a:t>C- </a:t>
            </a:r>
            <a:r>
              <a:rPr lang="fr-FR" sz="1600" b="1" dirty="0" err="1"/>
              <a:t>Create</a:t>
            </a:r>
            <a:r>
              <a:rPr lang="fr-FR" sz="1600" b="1" dirty="0"/>
              <a:t> gradients </a:t>
            </a:r>
            <a:r>
              <a:rPr lang="fr-FR" sz="1600" b="1" dirty="0" err="1"/>
              <a:t>with</a:t>
            </a:r>
            <a:r>
              <a:rPr lang="fr-FR" sz="1600" b="1" dirty="0"/>
              <a:t>  </a:t>
            </a:r>
            <a:r>
              <a:rPr lang="fr-FR" sz="1600" b="1" dirty="0" err="1"/>
              <a:t>linear</a:t>
            </a:r>
            <a:r>
              <a:rPr lang="fr-FR" sz="1600" b="1" dirty="0"/>
              <a:t>-gradient</a:t>
            </a:r>
          </a:p>
        </p:txBody>
      </p:sp>
      <p:sp>
        <p:nvSpPr>
          <p:cNvPr id="13" name="Rectangle 12"/>
          <p:cNvSpPr/>
          <p:nvPr/>
        </p:nvSpPr>
        <p:spPr>
          <a:xfrm>
            <a:off x="6313715" y="4786473"/>
            <a:ext cx="5349550" cy="1815882"/>
          </a:xfrm>
          <a:prstGeom prst="rect">
            <a:avLst/>
          </a:prstGeom>
        </p:spPr>
        <p:txBody>
          <a:bodyPr wrap="square">
            <a:spAutoFit/>
          </a:bodyPr>
          <a:lstStyle/>
          <a:p>
            <a:r>
              <a:rPr lang="en-US" sz="1400" dirty="0"/>
              <a:t>To create a gradient, we need the CSS property   </a:t>
            </a:r>
            <a:r>
              <a:rPr lang="en-US" sz="1400" b="1" dirty="0"/>
              <a:t>background</a:t>
            </a:r>
            <a:r>
              <a:rPr lang="en-US" sz="1400" dirty="0"/>
              <a:t>  :</a:t>
            </a:r>
          </a:p>
          <a:p>
            <a:endParaRPr lang="en-US" sz="1400" dirty="0"/>
          </a:p>
          <a:p>
            <a:pPr algn="ctr"/>
            <a:r>
              <a:rPr lang="en-US" sz="1400" b="1" dirty="0"/>
              <a:t>background: </a:t>
            </a:r>
            <a:r>
              <a:rPr lang="en-US" sz="1400" b="1" dirty="0">
                <a:solidFill>
                  <a:srgbClr val="FFC000"/>
                </a:solidFill>
              </a:rPr>
              <a:t>linear-gradient</a:t>
            </a:r>
            <a:r>
              <a:rPr lang="en-US" sz="1400" b="1" dirty="0"/>
              <a:t>(90deg, </a:t>
            </a:r>
            <a:r>
              <a:rPr lang="en-US" sz="1400" b="1" dirty="0">
                <a:solidFill>
                  <a:srgbClr val="FF0000"/>
                </a:solidFill>
              </a:rPr>
              <a:t>#8360c3</a:t>
            </a:r>
            <a:r>
              <a:rPr lang="en-US" sz="1400" b="1" dirty="0"/>
              <a:t>, </a:t>
            </a:r>
            <a:r>
              <a:rPr lang="en-US" sz="1400" b="1" dirty="0">
                <a:solidFill>
                  <a:srgbClr val="FF0000"/>
                </a:solidFill>
              </a:rPr>
              <a:t>#2ebf91</a:t>
            </a:r>
            <a:r>
              <a:rPr lang="en-US" sz="1400" b="1" dirty="0"/>
              <a:t>);</a:t>
            </a:r>
          </a:p>
          <a:p>
            <a:r>
              <a:rPr lang="en-US" sz="1400" dirty="0"/>
              <a:t>If I had to read this line of CSS in French, here is what it would look like:</a:t>
            </a:r>
          </a:p>
          <a:p>
            <a:endParaRPr lang="en-US" sz="1400" dirty="0"/>
          </a:p>
          <a:p>
            <a:r>
              <a:rPr lang="en-US" sz="1400" dirty="0"/>
              <a:t>"I apply a linear gradient, 90 degrees, starting from the color   #8360c3  to arrive at the color . #2ebf91</a:t>
            </a:r>
            <a:endParaRPr lang="fr-FR" sz="1400" dirty="0"/>
          </a:p>
        </p:txBody>
      </p:sp>
    </p:spTree>
    <p:extLst>
      <p:ext uri="{BB962C8B-B14F-4D97-AF65-F5344CB8AC3E}">
        <p14:creationId xmlns:p14="http://schemas.microsoft.com/office/powerpoint/2010/main" val="2509977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0825" y="234927"/>
            <a:ext cx="5396204" cy="954107"/>
          </a:xfrm>
          <a:prstGeom prst="rect">
            <a:avLst/>
          </a:prstGeom>
        </p:spPr>
        <p:txBody>
          <a:bodyPr wrap="square">
            <a:spAutoFit/>
          </a:bodyPr>
          <a:lstStyle/>
          <a:p>
            <a:pPr algn="just"/>
            <a:r>
              <a:rPr lang="en-US" sz="1400" dirty="0"/>
              <a:t>Here we use  linear-gradient but there are other ways to create gradients. If you want some inspiration in terms of gradients, head over to </a:t>
            </a:r>
            <a:r>
              <a:rPr lang="en-US" sz="1400" dirty="0">
                <a:hlinkClick r:id="rId2"/>
              </a:rPr>
              <a:t>UI Gradients </a:t>
            </a:r>
            <a:r>
              <a:rPr lang="en-US" sz="1400" dirty="0"/>
              <a:t>, and if you want to build your own gradients, I recommend </a:t>
            </a:r>
            <a:r>
              <a:rPr lang="en-US" sz="1400" dirty="0">
                <a:hlinkClick r:id="rId3"/>
              </a:rPr>
              <a:t>CSS Gradient </a:t>
            </a:r>
            <a:r>
              <a:rPr lang="en-US" sz="1400" dirty="0"/>
              <a:t>. </a:t>
            </a:r>
            <a:endParaRPr lang="fr-FR" sz="1400" dirty="0"/>
          </a:p>
        </p:txBody>
      </p:sp>
      <p:sp>
        <p:nvSpPr>
          <p:cNvPr id="5" name="Rectangle 4"/>
          <p:cNvSpPr/>
          <p:nvPr/>
        </p:nvSpPr>
        <p:spPr>
          <a:xfrm>
            <a:off x="220826" y="1312897"/>
            <a:ext cx="5396204" cy="646331"/>
          </a:xfrm>
          <a:prstGeom prst="rect">
            <a:avLst/>
          </a:prstGeom>
        </p:spPr>
        <p:txBody>
          <a:bodyPr wrap="square">
            <a:spAutoFit/>
          </a:bodyPr>
          <a:lstStyle/>
          <a:p>
            <a:r>
              <a:rPr lang="en-US" b="1" dirty="0"/>
              <a:t>D- Play on transparency with the CSS property opacity</a:t>
            </a:r>
            <a:endParaRPr lang="fr-FR" b="1" dirty="0"/>
          </a:p>
        </p:txBody>
      </p:sp>
      <p:sp>
        <p:nvSpPr>
          <p:cNvPr id="6" name="Rectangle 5"/>
          <p:cNvSpPr/>
          <p:nvPr/>
        </p:nvSpPr>
        <p:spPr>
          <a:xfrm>
            <a:off x="323462" y="1959228"/>
            <a:ext cx="5685452" cy="2246769"/>
          </a:xfrm>
          <a:prstGeom prst="rect">
            <a:avLst/>
          </a:prstGeom>
        </p:spPr>
        <p:txBody>
          <a:bodyPr wrap="square">
            <a:spAutoFit/>
          </a:bodyPr>
          <a:lstStyle/>
          <a:p>
            <a:r>
              <a:rPr lang="en-US" sz="1400" dirty="0"/>
              <a:t>The CSS property  opacity  allows you to indicate the level of opacity (it's the opposite of transparency).</a:t>
            </a:r>
          </a:p>
          <a:p>
            <a:endParaRPr lang="en-US" sz="1400" dirty="0"/>
          </a:p>
          <a:p>
            <a:pPr marL="285750" indent="-285750">
              <a:buFont typeface="Arial" panose="020B0604020202020204" pitchFamily="34" charset="0"/>
              <a:buChar char="•"/>
            </a:pPr>
            <a:r>
              <a:rPr lang="en-US" sz="1400" dirty="0"/>
              <a:t>With a value of 1, the element will be totally opaque: this is the default behavior.</a:t>
            </a:r>
          </a:p>
          <a:p>
            <a:pPr marL="285750" indent="-285750">
              <a:buFont typeface="Arial" panose="020B0604020202020204" pitchFamily="34" charset="0"/>
              <a:buChar char="•"/>
            </a:pPr>
            <a:r>
              <a:rPr lang="en-US" sz="1400" dirty="0"/>
              <a:t>With a value of 0, the element will be completely transparent.</a:t>
            </a:r>
          </a:p>
          <a:p>
            <a:endParaRPr lang="en-US" sz="1400" dirty="0"/>
          </a:p>
          <a:p>
            <a:r>
              <a:rPr lang="en-US" sz="1400" dirty="0"/>
              <a:t>You must therefore choose a value between 0 and 1. Thus, with a value of 0.6 , your element will be 60% opaque… and we will see through it!</a:t>
            </a:r>
            <a:endParaRPr lang="fr-FR" sz="1400" dirty="0"/>
          </a:p>
        </p:txBody>
      </p:sp>
      <p:pic>
        <p:nvPicPr>
          <p:cNvPr id="7" name="Image 6"/>
          <p:cNvPicPr>
            <a:picLocks noChangeAspect="1"/>
          </p:cNvPicPr>
          <p:nvPr/>
        </p:nvPicPr>
        <p:blipFill>
          <a:blip r:embed="rId4"/>
          <a:stretch>
            <a:fillRect/>
          </a:stretch>
        </p:blipFill>
        <p:spPr>
          <a:xfrm>
            <a:off x="323463" y="4205997"/>
            <a:ext cx="5293566" cy="1037807"/>
          </a:xfrm>
          <a:prstGeom prst="rect">
            <a:avLst/>
          </a:prstGeom>
        </p:spPr>
      </p:pic>
      <p:sp>
        <p:nvSpPr>
          <p:cNvPr id="8" name="Rectangle 7"/>
          <p:cNvSpPr/>
          <p:nvPr/>
        </p:nvSpPr>
        <p:spPr>
          <a:xfrm>
            <a:off x="5865845" y="316612"/>
            <a:ext cx="6096000" cy="4401205"/>
          </a:xfrm>
          <a:prstGeom prst="rect">
            <a:avLst/>
          </a:prstGeom>
        </p:spPr>
        <p:txBody>
          <a:bodyPr>
            <a:spAutoFit/>
          </a:bodyPr>
          <a:lstStyle/>
          <a:p>
            <a:r>
              <a:rPr lang="en-US" sz="1400" dirty="0"/>
              <a:t>Now that you have mastered colors and inheritance in CSS, you will be able to use them for Robbie Lens' project! For this you will need:</a:t>
            </a:r>
          </a:p>
          <a:p>
            <a:endParaRPr lang="en-US" sz="1400" dirty="0"/>
          </a:p>
          <a:p>
            <a:pPr marL="285750" indent="-285750">
              <a:buFont typeface="Arial" panose="020B0604020202020204" pitchFamily="34" charset="0"/>
              <a:buChar char="•"/>
            </a:pPr>
            <a:r>
              <a:rPr lang="en-US" sz="1400" dirty="0"/>
              <a:t>change the background colors so that:</a:t>
            </a:r>
          </a:p>
          <a:p>
            <a:pPr marL="742950" lvl="1" indent="-285750">
              <a:buFont typeface="Courier New" panose="02070309020205020404" pitchFamily="49" charset="0"/>
              <a:buChar char="o"/>
            </a:pPr>
            <a:r>
              <a:rPr lang="en-US" sz="1400" dirty="0"/>
              <a:t>the one   div  in which we have the links at the top of the pages, and the footer, have a white background,</a:t>
            </a:r>
          </a:p>
          <a:p>
            <a:pPr marL="742950" lvl="1" indent="-285750">
              <a:buFont typeface="Courier New" panose="02070309020205020404" pitchFamily="49" charset="0"/>
              <a:buChar char="o"/>
            </a:pPr>
            <a:r>
              <a:rPr lang="en-US" sz="1400" dirty="0"/>
              <a:t>the heart of the page has a background corresponding to   #1F2039 ;</a:t>
            </a:r>
          </a:p>
          <a:p>
            <a:pPr marL="285750" indent="-285750">
              <a:buFont typeface="Arial" panose="020B0604020202020204" pitchFamily="34" charset="0"/>
              <a:buChar char="•"/>
            </a:pPr>
            <a:r>
              <a:rPr lang="en-US" sz="1400" dirty="0"/>
              <a:t>…and text colors so that:</a:t>
            </a:r>
          </a:p>
          <a:p>
            <a:pPr marL="742950" lvl="1" indent="-285750">
              <a:buFont typeface="Courier New" panose="02070309020205020404" pitchFamily="49" charset="0"/>
              <a:buChar char="o"/>
            </a:pPr>
            <a:r>
              <a:rPr lang="en-US" sz="1400" dirty="0"/>
              <a:t>the links at the top and foot of the page are colored   #242424 ,</a:t>
            </a:r>
          </a:p>
          <a:p>
            <a:pPr marL="742950" lvl="1" indent="-285750">
              <a:buFont typeface="Courier New" panose="02070309020205020404" pitchFamily="49" charset="0"/>
              <a:buChar char="o"/>
            </a:pPr>
            <a:r>
              <a:rPr lang="en-US" sz="1400" dirty="0"/>
              <a:t>paragraphs, lists and H2 headings are colored   #F9F8FF  (on a dark blue background).</a:t>
            </a:r>
          </a:p>
          <a:p>
            <a:endParaRPr lang="en-US" sz="1400" dirty="0"/>
          </a:p>
          <a:p>
            <a:r>
              <a:rPr lang="en-US" sz="1400" dirty="0"/>
              <a:t>You will also find hypertext links that have been added: "A project? Write to me" and "See my portfolio". You will need to add a gradient to them that goes from color   </a:t>
            </a:r>
            <a:r>
              <a:rPr lang="en-US" sz="1400" b="1" dirty="0"/>
              <a:t>#8E86B5  </a:t>
            </a:r>
            <a:r>
              <a:rPr lang="en-US" sz="1400" dirty="0"/>
              <a:t>to color   </a:t>
            </a:r>
            <a:r>
              <a:rPr lang="en-US" sz="1400" b="1" dirty="0"/>
              <a:t>#ACAEED  </a:t>
            </a:r>
            <a:r>
              <a:rPr lang="en-US" sz="1400" dirty="0"/>
              <a:t>and put them in the Montserrat font, in white.</a:t>
            </a:r>
          </a:p>
          <a:p>
            <a:endParaRPr lang="en-US" sz="1400" dirty="0"/>
          </a:p>
          <a:p>
            <a:r>
              <a:rPr lang="en-US" sz="1400" dirty="0"/>
              <a:t>It's normal if your background color has a small margin, we'll fix that in a few chapters.</a:t>
            </a:r>
            <a:endParaRPr lang="fr-FR" sz="1400" dirty="0"/>
          </a:p>
        </p:txBody>
      </p:sp>
      <p:sp>
        <p:nvSpPr>
          <p:cNvPr id="9" name="Rectangle 8"/>
          <p:cNvSpPr/>
          <p:nvPr/>
        </p:nvSpPr>
        <p:spPr>
          <a:xfrm>
            <a:off x="6008914" y="4779372"/>
            <a:ext cx="6096000" cy="1169551"/>
          </a:xfrm>
          <a:prstGeom prst="rect">
            <a:avLst/>
          </a:prstGeom>
        </p:spPr>
        <p:txBody>
          <a:bodyPr>
            <a:spAutoFit/>
          </a:bodyPr>
          <a:lstStyle/>
          <a:p>
            <a:r>
              <a:rPr lang="en-US" sz="1400" dirty="0"/>
              <a:t>On the </a:t>
            </a:r>
            <a:r>
              <a:rPr lang="en-US" sz="1400" dirty="0">
                <a:hlinkClick r:id="rId5"/>
              </a:rPr>
              <a:t>P2C3-exercise branch </a:t>
            </a:r>
            <a:r>
              <a:rPr lang="en-US" sz="1400" dirty="0"/>
              <a:t>, you will find the code needed to start the exercise.</a:t>
            </a:r>
          </a:p>
          <a:p>
            <a:endParaRPr lang="en-US" sz="1400" dirty="0"/>
          </a:p>
          <a:p>
            <a:r>
              <a:rPr lang="en-US" sz="1400" dirty="0"/>
              <a:t>In case of difficulty, you can consult the solution on the  </a:t>
            </a:r>
            <a:r>
              <a:rPr lang="en-US" sz="1400" dirty="0">
                <a:hlinkClick r:id="rId6"/>
              </a:rPr>
              <a:t>P2C3-solution branch</a:t>
            </a:r>
            <a:r>
              <a:rPr lang="en-US" sz="1400" dirty="0"/>
              <a:t> </a:t>
            </a:r>
            <a:endParaRPr lang="fr-FR" sz="1400" dirty="0"/>
          </a:p>
        </p:txBody>
      </p:sp>
    </p:spTree>
    <p:extLst>
      <p:ext uri="{BB962C8B-B14F-4D97-AF65-F5344CB8AC3E}">
        <p14:creationId xmlns:p14="http://schemas.microsoft.com/office/powerpoint/2010/main" val="80385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115" y="319216"/>
            <a:ext cx="5293567" cy="3323987"/>
          </a:xfrm>
          <a:prstGeom prst="rect">
            <a:avLst/>
          </a:prstGeom>
        </p:spPr>
        <p:txBody>
          <a:bodyPr wrap="square">
            <a:spAutoFit/>
          </a:bodyPr>
          <a:lstStyle/>
          <a:p>
            <a:pPr algn="just"/>
            <a:r>
              <a:rPr lang="en-US" sz="1400" dirty="0"/>
              <a:t>We change the </a:t>
            </a:r>
            <a:r>
              <a:rPr lang="en-US" sz="1400" b="1" dirty="0"/>
              <a:t>color</a:t>
            </a:r>
            <a:r>
              <a:rPr lang="en-US" sz="1400" dirty="0"/>
              <a:t> of the text with the property   color  and the background color with the property  </a:t>
            </a:r>
            <a:r>
              <a:rPr lang="en-US" sz="1400" b="1" dirty="0"/>
              <a:t>background-color.</a:t>
            </a:r>
          </a:p>
          <a:p>
            <a:pPr algn="just"/>
            <a:endParaRPr lang="en-US" sz="1400" dirty="0"/>
          </a:p>
          <a:p>
            <a:pPr algn="just"/>
            <a:r>
              <a:rPr lang="en-US" sz="1400" dirty="0"/>
              <a:t>You can indicate a color by writing its name in English,  black  for example, in hexadecimal form, like   </a:t>
            </a:r>
            <a:r>
              <a:rPr lang="en-US" sz="1400" b="1" dirty="0"/>
              <a:t>#FFC8D3</a:t>
            </a:r>
            <a:r>
              <a:rPr lang="en-US" sz="1400" dirty="0"/>
              <a:t>, or in RGB notation, like   </a:t>
            </a:r>
            <a:r>
              <a:rPr lang="en-US" sz="1400" b="1" dirty="0"/>
              <a:t>rgb(250,25,118).</a:t>
            </a:r>
          </a:p>
          <a:p>
            <a:pPr algn="just"/>
            <a:endParaRPr lang="en-US" sz="1400" dirty="0"/>
          </a:p>
          <a:p>
            <a:pPr algn="just"/>
            <a:r>
              <a:rPr lang="en-US" sz="1400" dirty="0"/>
              <a:t>You can add a background image with the </a:t>
            </a:r>
            <a:r>
              <a:rPr lang="en-US" sz="1400" b="1" dirty="0"/>
              <a:t>background-image</a:t>
            </a:r>
            <a:r>
              <a:rPr lang="en-US" sz="1400" dirty="0"/>
              <a:t>. You can choose to fix the background image, or to position it where you want on the page.</a:t>
            </a:r>
          </a:p>
          <a:p>
            <a:pPr algn="just"/>
            <a:endParaRPr lang="en-US" sz="1400" dirty="0"/>
          </a:p>
          <a:p>
            <a:pPr algn="just"/>
            <a:r>
              <a:rPr lang="en-US" sz="1400" dirty="0"/>
              <a:t>You can make a portion of the page transparent with the property   </a:t>
            </a:r>
            <a:r>
              <a:rPr lang="en-US" sz="1400" b="1" dirty="0"/>
              <a:t>opacity</a:t>
            </a:r>
            <a:r>
              <a:rPr lang="en-US" sz="1400" dirty="0"/>
              <a:t>  or with the notation   </a:t>
            </a:r>
            <a:r>
              <a:rPr lang="en-US" sz="1400" b="1" dirty="0"/>
              <a:t>RGBA</a:t>
            </a:r>
            <a:r>
              <a:rPr lang="en-US" sz="1400" dirty="0"/>
              <a:t>  (an extension of the RGB notation, where the fourth value indicates the level of transparency).</a:t>
            </a:r>
            <a:endParaRPr lang="fr-FR" sz="1400" dirty="0"/>
          </a:p>
        </p:txBody>
      </p:sp>
      <p:sp>
        <p:nvSpPr>
          <p:cNvPr id="5" name="Rectangle 4"/>
          <p:cNvSpPr/>
          <p:nvPr/>
        </p:nvSpPr>
        <p:spPr>
          <a:xfrm>
            <a:off x="370115" y="3643203"/>
            <a:ext cx="4172232" cy="400110"/>
          </a:xfrm>
          <a:prstGeom prst="rect">
            <a:avLst/>
          </a:prstGeom>
        </p:spPr>
        <p:txBody>
          <a:bodyPr wrap="none">
            <a:spAutoFit/>
          </a:bodyPr>
          <a:lstStyle/>
          <a:p>
            <a:r>
              <a:rPr lang="fr-FR" sz="2000" b="1" dirty="0"/>
              <a:t>IV- </a:t>
            </a:r>
            <a:r>
              <a:rPr lang="fr-FR" sz="2000" b="1" dirty="0" err="1"/>
              <a:t>Create</a:t>
            </a:r>
            <a:r>
              <a:rPr lang="fr-FR" sz="2000" b="1" dirty="0"/>
              <a:t> </a:t>
            </a:r>
            <a:r>
              <a:rPr lang="fr-FR" sz="2000" b="1" dirty="0" err="1"/>
              <a:t>borders</a:t>
            </a:r>
            <a:r>
              <a:rPr lang="fr-FR" sz="2000" b="1" dirty="0"/>
              <a:t> and </a:t>
            </a:r>
            <a:r>
              <a:rPr lang="fr-FR" sz="2000" b="1" dirty="0" err="1"/>
              <a:t>shadows</a:t>
            </a:r>
            <a:endParaRPr lang="fr-FR" sz="2000" b="1" dirty="0"/>
          </a:p>
        </p:txBody>
      </p:sp>
      <p:sp>
        <p:nvSpPr>
          <p:cNvPr id="6" name="Rectangle 5"/>
          <p:cNvSpPr/>
          <p:nvPr/>
        </p:nvSpPr>
        <p:spPr>
          <a:xfrm>
            <a:off x="685682" y="4043313"/>
            <a:ext cx="4523611" cy="338554"/>
          </a:xfrm>
          <a:prstGeom prst="rect">
            <a:avLst/>
          </a:prstGeom>
        </p:spPr>
        <p:txBody>
          <a:bodyPr wrap="none">
            <a:spAutoFit/>
          </a:bodyPr>
          <a:lstStyle/>
          <a:p>
            <a:r>
              <a:rPr lang="en-US" sz="1600" b="1" dirty="0"/>
              <a:t>A-Create borders with CSS property  border</a:t>
            </a:r>
            <a:endParaRPr lang="fr-FR" sz="1600" b="1" dirty="0"/>
          </a:p>
        </p:txBody>
      </p:sp>
      <p:sp>
        <p:nvSpPr>
          <p:cNvPr id="7" name="Rectangle 6"/>
          <p:cNvSpPr/>
          <p:nvPr/>
        </p:nvSpPr>
        <p:spPr>
          <a:xfrm>
            <a:off x="370115" y="4542177"/>
            <a:ext cx="5228252" cy="1815882"/>
          </a:xfrm>
          <a:prstGeom prst="rect">
            <a:avLst/>
          </a:prstGeom>
        </p:spPr>
        <p:txBody>
          <a:bodyPr wrap="square">
            <a:spAutoFit/>
          </a:bodyPr>
          <a:lstStyle/>
          <a:p>
            <a:pPr algn="just"/>
            <a:r>
              <a:rPr lang="en-US" sz="1400" dirty="0"/>
              <a:t>The CSS offers a wide choice of borders:  </a:t>
            </a:r>
            <a:r>
              <a:rPr lang="en-US" sz="1400" b="1" dirty="0"/>
              <a:t>border-width</a:t>
            </a:r>
            <a:r>
              <a:rPr lang="en-US" sz="1400" dirty="0"/>
              <a:t>,   </a:t>
            </a:r>
            <a:r>
              <a:rPr lang="en-US" sz="1400" b="1" dirty="0"/>
              <a:t>border-color</a:t>
            </a:r>
            <a:r>
              <a:rPr lang="en-US" sz="1400" dirty="0"/>
              <a:t>,   </a:t>
            </a:r>
            <a:r>
              <a:rPr lang="en-US" sz="1400" b="1" dirty="0"/>
              <a:t>border-style</a:t>
            </a:r>
            <a:r>
              <a:rPr lang="en-US" sz="1400" dirty="0"/>
              <a:t>…</a:t>
            </a:r>
          </a:p>
          <a:p>
            <a:pPr algn="just"/>
            <a:endParaRPr lang="en-US" sz="1400" dirty="0"/>
          </a:p>
          <a:p>
            <a:pPr algn="just"/>
            <a:r>
              <a:rPr lang="en-US" sz="1400" dirty="0"/>
              <a:t>To get to the point, I propose here to directly use the super-property </a:t>
            </a:r>
            <a:r>
              <a:rPr lang="en-US" sz="1400" b="1" dirty="0"/>
              <a:t>border</a:t>
            </a:r>
            <a:r>
              <a:rPr lang="en-US" sz="1400" dirty="0"/>
              <a:t> which groups all of these properties. Remember the super property   </a:t>
            </a:r>
            <a:r>
              <a:rPr lang="en-US" sz="1400" b="1" dirty="0"/>
              <a:t>background</a:t>
            </a:r>
            <a:r>
              <a:rPr lang="en-US" sz="1400" dirty="0"/>
              <a:t>  in the previous chapter? It works on the same principle: we will be able to combine several values.</a:t>
            </a:r>
            <a:endParaRPr lang="fr-FR" sz="1400" dirty="0"/>
          </a:p>
        </p:txBody>
      </p:sp>
      <p:sp>
        <p:nvSpPr>
          <p:cNvPr id="8" name="Rectangle 7"/>
          <p:cNvSpPr/>
          <p:nvPr/>
        </p:nvSpPr>
        <p:spPr>
          <a:xfrm>
            <a:off x="6267061" y="319216"/>
            <a:ext cx="5526833" cy="2031325"/>
          </a:xfrm>
          <a:prstGeom prst="rect">
            <a:avLst/>
          </a:prstGeom>
        </p:spPr>
        <p:txBody>
          <a:bodyPr wrap="square">
            <a:spAutoFit/>
          </a:bodyPr>
          <a:lstStyle/>
          <a:p>
            <a:r>
              <a:rPr lang="en-US" sz="1400" dirty="0"/>
              <a:t>With   border, up to three values ​​can be used to modify the appearance of the border:</a:t>
            </a:r>
          </a:p>
          <a:p>
            <a:endParaRPr lang="en-US" sz="1400" dirty="0"/>
          </a:p>
          <a:p>
            <a:pPr marL="342900" indent="-342900">
              <a:buFont typeface="+mj-lt"/>
              <a:buAutoNum type="arabicPeriod"/>
            </a:pPr>
            <a:r>
              <a:rPr lang="en-US" sz="1400" b="1" dirty="0"/>
              <a:t>The width  </a:t>
            </a:r>
            <a:r>
              <a:rPr lang="en-US" sz="1400" dirty="0"/>
              <a:t>that we define with a value in pixels (like 2px).</a:t>
            </a:r>
          </a:p>
          <a:p>
            <a:pPr marL="342900" indent="-342900">
              <a:buFont typeface="+mj-lt"/>
              <a:buAutoNum type="arabicPeriod"/>
            </a:pPr>
            <a:r>
              <a:rPr lang="en-US" sz="1400" b="1" dirty="0"/>
              <a:t>The color  </a:t>
            </a:r>
            <a:r>
              <a:rPr lang="en-US" sz="1400" dirty="0"/>
              <a:t>that is specified with a color name, hexadecimal value, or RGB value.</a:t>
            </a:r>
          </a:p>
          <a:p>
            <a:pPr marL="342900" indent="-342900">
              <a:buFont typeface="+mj-lt"/>
              <a:buAutoNum type="arabicPeriod"/>
            </a:pPr>
            <a:r>
              <a:rPr lang="en-US" sz="1400" b="1" dirty="0"/>
              <a:t>The type </a:t>
            </a:r>
            <a:r>
              <a:rPr lang="en-US" sz="1400" dirty="0"/>
              <a:t>of border  which can be  solid (a single line),   double (a double line),  dotted (a dotted line),  dashed (a dashed line), or other. You have a wide range of options:</a:t>
            </a:r>
            <a:endParaRPr lang="fr-FR" sz="1400" dirty="0"/>
          </a:p>
        </p:txBody>
      </p:sp>
      <p:pic>
        <p:nvPicPr>
          <p:cNvPr id="9" name="Image 8"/>
          <p:cNvPicPr>
            <a:picLocks noChangeAspect="1"/>
          </p:cNvPicPr>
          <p:nvPr/>
        </p:nvPicPr>
        <p:blipFill>
          <a:blip r:embed="rId2"/>
          <a:stretch>
            <a:fillRect/>
          </a:stretch>
        </p:blipFill>
        <p:spPr>
          <a:xfrm>
            <a:off x="6654379" y="2350541"/>
            <a:ext cx="4365074" cy="1186622"/>
          </a:xfrm>
          <a:prstGeom prst="rect">
            <a:avLst/>
          </a:prstGeom>
        </p:spPr>
      </p:pic>
      <p:sp>
        <p:nvSpPr>
          <p:cNvPr id="10" name="Rectangle 9"/>
          <p:cNvSpPr/>
          <p:nvPr/>
        </p:nvSpPr>
        <p:spPr>
          <a:xfrm>
            <a:off x="6096000" y="3384037"/>
            <a:ext cx="6096000" cy="3108543"/>
          </a:xfrm>
          <a:prstGeom prst="rect">
            <a:avLst/>
          </a:prstGeom>
        </p:spPr>
        <p:txBody>
          <a:bodyPr>
            <a:spAutoFit/>
          </a:bodyPr>
          <a:lstStyle/>
          <a:p>
            <a:r>
              <a:rPr lang="en-US" sz="1400" dirty="0"/>
              <a:t>If you want to put different borders depending on the side (top, bottom, left or right), you can do it without problem. In this case, you will need to use these four properties:</a:t>
            </a:r>
          </a:p>
          <a:p>
            <a:endParaRPr lang="en-US" sz="1400" dirty="0"/>
          </a:p>
          <a:p>
            <a:pPr marL="285750" indent="-285750">
              <a:buFont typeface="Arial" panose="020B0604020202020204" pitchFamily="34" charset="0"/>
              <a:buChar char="•"/>
            </a:pPr>
            <a:r>
              <a:rPr lang="en-US" sz="1400" dirty="0"/>
              <a:t>border-top  : top border.</a:t>
            </a:r>
          </a:p>
          <a:p>
            <a:pPr marL="285750" indent="-285750">
              <a:buFont typeface="Arial" panose="020B0604020202020204" pitchFamily="34" charset="0"/>
              <a:buChar char="•"/>
            </a:pPr>
            <a:r>
              <a:rPr lang="en-US" sz="1400" dirty="0"/>
              <a:t>border-bottom  : bottom border.</a:t>
            </a:r>
          </a:p>
          <a:p>
            <a:pPr marL="285750" indent="-285750">
              <a:buFont typeface="Arial" panose="020B0604020202020204" pitchFamily="34" charset="0"/>
              <a:buChar char="•"/>
            </a:pPr>
            <a:r>
              <a:rPr lang="en-US" sz="1400" dirty="0"/>
              <a:t>border-left  : left border.</a:t>
            </a:r>
          </a:p>
          <a:p>
            <a:pPr marL="285750" indent="-285750">
              <a:buFont typeface="Arial" panose="020B0604020202020204" pitchFamily="34" charset="0"/>
              <a:buChar char="•"/>
            </a:pPr>
            <a:r>
              <a:rPr lang="en-US" sz="1400" dirty="0"/>
              <a:t>border-right  : right border.</a:t>
            </a:r>
          </a:p>
          <a:p>
            <a:endParaRPr lang="en-US" sz="1400" dirty="0"/>
          </a:p>
          <a:p>
            <a:r>
              <a:rPr lang="en-US" sz="1400" dirty="0"/>
              <a:t>There are also equivalents for setting every detail of the border if you wish:</a:t>
            </a:r>
          </a:p>
          <a:p>
            <a:endParaRPr lang="en-US" sz="1400" dirty="0"/>
          </a:p>
          <a:p>
            <a:pPr marL="285750" indent="-285750">
              <a:buFont typeface="Arial" panose="020B0604020202020204" pitchFamily="34" charset="0"/>
              <a:buChar char="•"/>
            </a:pPr>
            <a:r>
              <a:rPr lang="en-US" sz="1400" dirty="0"/>
              <a:t>border-top-width  to change the thickness of the top border,</a:t>
            </a:r>
          </a:p>
          <a:p>
            <a:pPr marL="285750" indent="-285750">
              <a:buFont typeface="Arial" panose="020B0604020202020204" pitchFamily="34" charset="0"/>
              <a:buChar char="•"/>
            </a:pPr>
            <a:r>
              <a:rPr lang="en-US" sz="1400" dirty="0"/>
              <a:t>border-top-color  for top color etc.</a:t>
            </a:r>
            <a:endParaRPr lang="fr-FR" sz="1400" dirty="0"/>
          </a:p>
        </p:txBody>
      </p:sp>
    </p:spTree>
    <p:extLst>
      <p:ext uri="{BB962C8B-B14F-4D97-AF65-F5344CB8AC3E}">
        <p14:creationId xmlns:p14="http://schemas.microsoft.com/office/powerpoint/2010/main" val="214063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437" y="158250"/>
            <a:ext cx="5368212" cy="1815882"/>
          </a:xfrm>
          <a:prstGeom prst="rect">
            <a:avLst/>
          </a:prstGeom>
        </p:spPr>
        <p:txBody>
          <a:bodyPr wrap="square">
            <a:spAutoFit/>
          </a:bodyPr>
          <a:lstStyle/>
          <a:p>
            <a:r>
              <a:rPr lang="en-US" sz="1400" dirty="0"/>
              <a:t>They are also super properties, they work like but so they only apply to one side.</a:t>
            </a:r>
          </a:p>
          <a:p>
            <a:endParaRPr lang="en-US" sz="1400" dirty="0"/>
          </a:p>
          <a:p>
            <a:r>
              <a:rPr lang="en-US" sz="1400" dirty="0"/>
              <a:t>We could make a compilation of our elements just above.</a:t>
            </a:r>
          </a:p>
          <a:p>
            <a:endParaRPr lang="en-US" sz="1400" dirty="0"/>
          </a:p>
          <a:p>
            <a:r>
              <a:rPr lang="en-US" sz="1400" dirty="0"/>
              <a:t>We write in the HTML file:</a:t>
            </a:r>
          </a:p>
          <a:p>
            <a:endParaRPr lang="en-US" sz="1400" dirty="0"/>
          </a:p>
          <a:p>
            <a:r>
              <a:rPr lang="en-US" sz="1400" dirty="0"/>
              <a:t>&lt;</a:t>
            </a:r>
            <a:r>
              <a:rPr lang="en-US" sz="1400" dirty="0">
                <a:solidFill>
                  <a:srgbClr val="FF0000"/>
                </a:solidFill>
              </a:rPr>
              <a:t>p</a:t>
            </a:r>
            <a:r>
              <a:rPr lang="en-US" sz="1400" dirty="0"/>
              <a:t> </a:t>
            </a:r>
            <a:r>
              <a:rPr lang="en-US" sz="1400" dirty="0">
                <a:solidFill>
                  <a:srgbClr val="00B050"/>
                </a:solidFill>
              </a:rPr>
              <a:t>class</a:t>
            </a:r>
            <a:r>
              <a:rPr lang="en-US" sz="1400" dirty="0"/>
              <a:t>="</a:t>
            </a:r>
            <a:r>
              <a:rPr lang="en-US" sz="1400" dirty="0">
                <a:solidFill>
                  <a:srgbClr val="FFC000"/>
                </a:solidFill>
              </a:rPr>
              <a:t>element</a:t>
            </a:r>
            <a:r>
              <a:rPr lang="en-US" sz="1400" dirty="0"/>
              <a:t>"&gt;Element&lt;/</a:t>
            </a:r>
            <a:r>
              <a:rPr lang="en-US" sz="1400" dirty="0">
                <a:solidFill>
                  <a:srgbClr val="FF0000"/>
                </a:solidFill>
              </a:rPr>
              <a:t>p</a:t>
            </a:r>
            <a:r>
              <a:rPr lang="en-US" sz="1400" dirty="0"/>
              <a:t>&gt;</a:t>
            </a:r>
            <a:endParaRPr lang="fr-FR" sz="1400" dirty="0"/>
          </a:p>
        </p:txBody>
      </p:sp>
      <p:sp>
        <p:nvSpPr>
          <p:cNvPr id="5" name="Rectangle 4"/>
          <p:cNvSpPr/>
          <p:nvPr/>
        </p:nvSpPr>
        <p:spPr>
          <a:xfrm>
            <a:off x="492073" y="2050016"/>
            <a:ext cx="1525867" cy="307777"/>
          </a:xfrm>
          <a:prstGeom prst="rect">
            <a:avLst/>
          </a:prstGeom>
        </p:spPr>
        <p:txBody>
          <a:bodyPr wrap="none">
            <a:spAutoFit/>
          </a:bodyPr>
          <a:lstStyle/>
          <a:p>
            <a:r>
              <a:rPr lang="fr-FR" sz="1400" dirty="0" err="1"/>
              <a:t>Then</a:t>
            </a:r>
            <a:r>
              <a:rPr lang="fr-FR" sz="1400" dirty="0"/>
              <a:t> in the CSS:</a:t>
            </a:r>
          </a:p>
        </p:txBody>
      </p:sp>
      <p:pic>
        <p:nvPicPr>
          <p:cNvPr id="6" name="Image 5"/>
          <p:cNvPicPr>
            <a:picLocks noChangeAspect="1"/>
          </p:cNvPicPr>
          <p:nvPr/>
        </p:nvPicPr>
        <p:blipFill>
          <a:blip r:embed="rId2"/>
          <a:stretch>
            <a:fillRect/>
          </a:stretch>
        </p:blipFill>
        <p:spPr>
          <a:xfrm>
            <a:off x="492073" y="2433677"/>
            <a:ext cx="3600450" cy="1400175"/>
          </a:xfrm>
          <a:prstGeom prst="rect">
            <a:avLst/>
          </a:prstGeom>
        </p:spPr>
      </p:pic>
      <p:sp>
        <p:nvSpPr>
          <p:cNvPr id="7" name="Rectangle 6"/>
          <p:cNvSpPr/>
          <p:nvPr/>
        </p:nvSpPr>
        <p:spPr>
          <a:xfrm>
            <a:off x="878092" y="3924065"/>
            <a:ext cx="1943224" cy="307777"/>
          </a:xfrm>
          <a:prstGeom prst="rect">
            <a:avLst/>
          </a:prstGeom>
        </p:spPr>
        <p:txBody>
          <a:bodyPr wrap="none">
            <a:spAutoFit/>
          </a:bodyPr>
          <a:lstStyle/>
          <a:p>
            <a:r>
              <a:rPr lang="fr-FR" sz="1400" dirty="0" err="1"/>
              <a:t>Which</a:t>
            </a:r>
            <a:r>
              <a:rPr lang="fr-FR" sz="1400" dirty="0"/>
              <a:t> </a:t>
            </a:r>
            <a:r>
              <a:rPr lang="fr-FR" sz="1400" dirty="0" err="1"/>
              <a:t>would</a:t>
            </a:r>
            <a:r>
              <a:rPr lang="fr-FR" sz="1400" dirty="0"/>
              <a:t> </a:t>
            </a:r>
            <a:r>
              <a:rPr lang="fr-FR" sz="1400" dirty="0" err="1"/>
              <a:t>give</a:t>
            </a:r>
            <a:r>
              <a:rPr lang="fr-FR" sz="1400" dirty="0"/>
              <a:t> us:</a:t>
            </a:r>
          </a:p>
        </p:txBody>
      </p:sp>
      <p:pic>
        <p:nvPicPr>
          <p:cNvPr id="8" name="Image 7"/>
          <p:cNvPicPr>
            <a:picLocks noChangeAspect="1"/>
          </p:cNvPicPr>
          <p:nvPr/>
        </p:nvPicPr>
        <p:blipFill>
          <a:blip r:embed="rId3"/>
          <a:stretch>
            <a:fillRect/>
          </a:stretch>
        </p:blipFill>
        <p:spPr>
          <a:xfrm>
            <a:off x="844241" y="4293397"/>
            <a:ext cx="2469035" cy="1807851"/>
          </a:xfrm>
          <a:prstGeom prst="rect">
            <a:avLst/>
          </a:prstGeom>
        </p:spPr>
      </p:pic>
      <p:sp>
        <p:nvSpPr>
          <p:cNvPr id="9" name="Rectangle 8"/>
          <p:cNvSpPr/>
          <p:nvPr/>
        </p:nvSpPr>
        <p:spPr>
          <a:xfrm>
            <a:off x="5884506" y="158250"/>
            <a:ext cx="6096000" cy="2031325"/>
          </a:xfrm>
          <a:prstGeom prst="rect">
            <a:avLst/>
          </a:prstGeom>
        </p:spPr>
        <p:txBody>
          <a:bodyPr>
            <a:spAutoFit/>
          </a:bodyPr>
          <a:lstStyle/>
          <a:p>
            <a:r>
              <a:rPr lang="en-US" sz="1400" dirty="0"/>
              <a:t>Well it's not necessarily the most beautiful effect, but it was for the demonstration!</a:t>
            </a:r>
          </a:p>
          <a:p>
            <a:endParaRPr lang="en-US" sz="1400" dirty="0"/>
          </a:p>
          <a:p>
            <a:r>
              <a:rPr lang="en-US" sz="1400" b="1" dirty="0"/>
              <a:t>In any case, you can go and test these different properties and have fun recreating the element above with the  </a:t>
            </a:r>
            <a:r>
              <a:rPr lang="en-US" sz="1400" b="1" dirty="0" err="1">
                <a:hlinkClick r:id="rId4"/>
              </a:rPr>
              <a:t>CodePen</a:t>
            </a:r>
            <a:r>
              <a:rPr lang="en-US" sz="1400" b="1" dirty="0">
                <a:hlinkClick r:id="rId4"/>
              </a:rPr>
              <a:t> P2C4a </a:t>
            </a:r>
            <a:r>
              <a:rPr lang="en-US" sz="1400" b="1" dirty="0"/>
              <a:t>.</a:t>
            </a:r>
          </a:p>
          <a:p>
            <a:endParaRPr lang="en-US" sz="1400" dirty="0"/>
          </a:p>
          <a:p>
            <a:r>
              <a:rPr lang="en-US" sz="1400" dirty="0"/>
              <a:t>We could very well have an element that would only have an edge on one side. To do this, simply declare only one property. Here, we only use the property   </a:t>
            </a:r>
            <a:r>
              <a:rPr lang="en-US" sz="1400" b="1" dirty="0"/>
              <a:t>border-left</a:t>
            </a:r>
            <a:r>
              <a:rPr lang="en-US" sz="1400" dirty="0"/>
              <a:t>  :</a:t>
            </a:r>
            <a:endParaRPr lang="fr-FR" sz="1400" dirty="0"/>
          </a:p>
        </p:txBody>
      </p:sp>
      <p:pic>
        <p:nvPicPr>
          <p:cNvPr id="10" name="Image 9"/>
          <p:cNvPicPr>
            <a:picLocks noChangeAspect="1"/>
          </p:cNvPicPr>
          <p:nvPr/>
        </p:nvPicPr>
        <p:blipFill>
          <a:blip r:embed="rId5"/>
          <a:stretch>
            <a:fillRect/>
          </a:stretch>
        </p:blipFill>
        <p:spPr>
          <a:xfrm>
            <a:off x="6642715" y="2357793"/>
            <a:ext cx="3322379" cy="1275794"/>
          </a:xfrm>
          <a:prstGeom prst="rect">
            <a:avLst/>
          </a:prstGeom>
        </p:spPr>
      </p:pic>
      <p:sp>
        <p:nvSpPr>
          <p:cNvPr id="11" name="Rectangle 10"/>
          <p:cNvSpPr/>
          <p:nvPr/>
        </p:nvSpPr>
        <p:spPr>
          <a:xfrm>
            <a:off x="5884506" y="3801805"/>
            <a:ext cx="1511183" cy="369332"/>
          </a:xfrm>
          <a:prstGeom prst="rect">
            <a:avLst/>
          </a:prstGeom>
        </p:spPr>
        <p:txBody>
          <a:bodyPr wrap="none">
            <a:spAutoFit/>
          </a:bodyPr>
          <a:lstStyle/>
          <a:p>
            <a:r>
              <a:rPr lang="fr-FR" dirty="0" err="1"/>
              <a:t>Which</a:t>
            </a:r>
            <a:r>
              <a:rPr lang="fr-FR" dirty="0"/>
              <a:t> </a:t>
            </a:r>
            <a:r>
              <a:rPr lang="fr-FR" dirty="0" err="1"/>
              <a:t>give</a:t>
            </a:r>
            <a:r>
              <a:rPr lang="fr-FR" dirty="0"/>
              <a:t> :</a:t>
            </a:r>
          </a:p>
        </p:txBody>
      </p:sp>
      <p:pic>
        <p:nvPicPr>
          <p:cNvPr id="12" name="Image 11"/>
          <p:cNvPicPr>
            <a:picLocks noChangeAspect="1"/>
          </p:cNvPicPr>
          <p:nvPr/>
        </p:nvPicPr>
        <p:blipFill>
          <a:blip r:embed="rId6"/>
          <a:stretch>
            <a:fillRect/>
          </a:stretch>
        </p:blipFill>
        <p:spPr>
          <a:xfrm>
            <a:off x="7044709" y="4339355"/>
            <a:ext cx="2518390" cy="1987038"/>
          </a:xfrm>
          <a:prstGeom prst="rect">
            <a:avLst/>
          </a:prstGeom>
        </p:spPr>
      </p:pic>
    </p:spTree>
    <p:extLst>
      <p:ext uri="{BB962C8B-B14F-4D97-AF65-F5344CB8AC3E}">
        <p14:creationId xmlns:p14="http://schemas.microsoft.com/office/powerpoint/2010/main" val="249242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8121A40-9EB9-70F1-7598-79F2ECB8AA61}"/>
              </a:ext>
            </a:extLst>
          </p:cNvPr>
          <p:cNvSpPr>
            <a:spLocks noGrp="1"/>
          </p:cNvSpPr>
          <p:nvPr>
            <p:ph type="title"/>
          </p:nvPr>
        </p:nvSpPr>
        <p:spPr>
          <a:xfrm>
            <a:off x="1069848" y="484632"/>
            <a:ext cx="10058400" cy="1609344"/>
          </a:xfrm>
        </p:spPr>
        <p:txBody>
          <a:bodyPr/>
          <a:lstStyle/>
          <a:p>
            <a:r>
              <a:rPr lang="en-US" dirty="0"/>
              <a:t>Requirements, Skills &amp; Prerequisites </a:t>
            </a:r>
            <a:endParaRPr lang="fr-FR" dirty="0"/>
          </a:p>
        </p:txBody>
      </p:sp>
      <p:sp>
        <p:nvSpPr>
          <p:cNvPr id="5" name="Rectangle 4">
            <a:extLst>
              <a:ext uri="{FF2B5EF4-FFF2-40B4-BE49-F238E27FC236}">
                <a16:creationId xmlns:a16="http://schemas.microsoft.com/office/drawing/2014/main" id="{037A1501-9337-6B19-59CF-CB6B4008E51C}"/>
              </a:ext>
            </a:extLst>
          </p:cNvPr>
          <p:cNvSpPr/>
          <p:nvPr/>
        </p:nvSpPr>
        <p:spPr>
          <a:xfrm>
            <a:off x="2084832" y="1822764"/>
            <a:ext cx="7607808" cy="2308324"/>
          </a:xfrm>
          <a:prstGeom prst="rect">
            <a:avLst/>
          </a:prstGeom>
        </p:spPr>
        <p:txBody>
          <a:bodyPr wrap="square">
            <a:spAutoFit/>
          </a:bodyPr>
          <a:lstStyle/>
          <a:p>
            <a:r>
              <a:rPr lang="en-US" sz="2400" dirty="0">
                <a:latin typeface="+mj-lt"/>
              </a:rPr>
              <a:t>Requirements:</a:t>
            </a:r>
          </a:p>
          <a:p>
            <a:pPr marL="1200150" lvl="2" indent="-285750">
              <a:buFont typeface="Courier New" panose="02070309020205020404" pitchFamily="49" charset="0"/>
              <a:buChar char="o"/>
            </a:pPr>
            <a:r>
              <a:rPr lang="en-US" sz="2400" dirty="0">
                <a:latin typeface="+mj-lt"/>
              </a:rPr>
              <a:t>Interest in learning about computer science</a:t>
            </a:r>
          </a:p>
          <a:p>
            <a:r>
              <a:rPr lang="en-US" sz="2400" dirty="0">
                <a:latin typeface="+mj-lt"/>
              </a:rPr>
              <a:t>Skills:</a:t>
            </a:r>
          </a:p>
          <a:p>
            <a:pPr marL="1200150" lvl="2" indent="-285750">
              <a:buFont typeface="Courier New" panose="02070309020205020404" pitchFamily="49" charset="0"/>
              <a:buChar char="o"/>
            </a:pPr>
            <a:r>
              <a:rPr lang="en-US" sz="2400" dirty="0">
                <a:latin typeface="+mj-lt"/>
              </a:rPr>
              <a:t>Problem-solving</a:t>
            </a:r>
          </a:p>
          <a:p>
            <a:r>
              <a:rPr lang="en-US" sz="2400" dirty="0">
                <a:latin typeface="+mj-lt"/>
              </a:rPr>
              <a:t>Prerequisites:</a:t>
            </a:r>
          </a:p>
          <a:p>
            <a:pPr marL="1200150" lvl="2" indent="-285750">
              <a:buFont typeface="Courier New" panose="02070309020205020404" pitchFamily="49" charset="0"/>
              <a:buChar char="o"/>
            </a:pPr>
            <a:r>
              <a:rPr lang="en-US" sz="2400" dirty="0">
                <a:latin typeface="+mj-lt"/>
              </a:rPr>
              <a:t>No specific</a:t>
            </a:r>
            <a:endParaRPr lang="en-US" sz="2400" b="0" i="0" dirty="0">
              <a:effectLst/>
              <a:latin typeface="+mj-lt"/>
            </a:endParaRPr>
          </a:p>
        </p:txBody>
      </p:sp>
    </p:spTree>
    <p:extLst>
      <p:ext uri="{BB962C8B-B14F-4D97-AF65-F5344CB8AC3E}">
        <p14:creationId xmlns:p14="http://schemas.microsoft.com/office/powerpoint/2010/main" val="531078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1508" y="183893"/>
            <a:ext cx="4960910" cy="369332"/>
          </a:xfrm>
          <a:prstGeom prst="rect">
            <a:avLst/>
          </a:prstGeom>
        </p:spPr>
        <p:txBody>
          <a:bodyPr wrap="none">
            <a:spAutoFit/>
          </a:bodyPr>
          <a:lstStyle/>
          <a:p>
            <a:r>
              <a:rPr lang="en-US" b="1" dirty="0"/>
              <a:t>B- Round your corners with  border-radius</a:t>
            </a:r>
            <a:endParaRPr lang="fr-FR" b="1" dirty="0"/>
          </a:p>
        </p:txBody>
      </p:sp>
      <p:sp>
        <p:nvSpPr>
          <p:cNvPr id="5" name="Rectangle 4"/>
          <p:cNvSpPr/>
          <p:nvPr/>
        </p:nvSpPr>
        <p:spPr>
          <a:xfrm>
            <a:off x="301508" y="553225"/>
            <a:ext cx="5362174" cy="738664"/>
          </a:xfrm>
          <a:prstGeom prst="rect">
            <a:avLst/>
          </a:prstGeom>
        </p:spPr>
        <p:txBody>
          <a:bodyPr wrap="square">
            <a:spAutoFit/>
          </a:bodyPr>
          <a:lstStyle/>
          <a:p>
            <a:pPr algn="just"/>
            <a:r>
              <a:rPr lang="en-US" sz="1400" dirty="0"/>
              <a:t>The CSS property  border-radius allows you to round the corners of any element. All you have to do is specify the size of the rounding in pixels:</a:t>
            </a:r>
            <a:endParaRPr lang="fr-FR" sz="1400" dirty="0"/>
          </a:p>
        </p:txBody>
      </p:sp>
      <p:pic>
        <p:nvPicPr>
          <p:cNvPr id="6" name="Image 5"/>
          <p:cNvPicPr>
            <a:picLocks noChangeAspect="1"/>
          </p:cNvPicPr>
          <p:nvPr/>
        </p:nvPicPr>
        <p:blipFill>
          <a:blip r:embed="rId2"/>
          <a:stretch>
            <a:fillRect/>
          </a:stretch>
        </p:blipFill>
        <p:spPr>
          <a:xfrm>
            <a:off x="782022" y="1413186"/>
            <a:ext cx="2922232" cy="1244975"/>
          </a:xfrm>
          <a:prstGeom prst="rect">
            <a:avLst/>
          </a:prstGeom>
        </p:spPr>
      </p:pic>
      <p:sp>
        <p:nvSpPr>
          <p:cNvPr id="7" name="Rectangle 6"/>
          <p:cNvSpPr/>
          <p:nvPr/>
        </p:nvSpPr>
        <p:spPr>
          <a:xfrm>
            <a:off x="376522" y="2920480"/>
            <a:ext cx="1358449" cy="338554"/>
          </a:xfrm>
          <a:prstGeom prst="rect">
            <a:avLst/>
          </a:prstGeom>
        </p:spPr>
        <p:txBody>
          <a:bodyPr wrap="none">
            <a:spAutoFit/>
          </a:bodyPr>
          <a:lstStyle/>
          <a:p>
            <a:r>
              <a:rPr lang="fr-FR" sz="1600" dirty="0" err="1"/>
              <a:t>Which</a:t>
            </a:r>
            <a:r>
              <a:rPr lang="fr-FR" sz="1600" dirty="0"/>
              <a:t> </a:t>
            </a:r>
            <a:r>
              <a:rPr lang="fr-FR" sz="1600" dirty="0" err="1"/>
              <a:t>give</a:t>
            </a:r>
            <a:r>
              <a:rPr lang="fr-FR" sz="1600" dirty="0"/>
              <a:t> :</a:t>
            </a:r>
          </a:p>
        </p:txBody>
      </p:sp>
      <p:pic>
        <p:nvPicPr>
          <p:cNvPr id="8" name="Image 7"/>
          <p:cNvPicPr>
            <a:picLocks noChangeAspect="1"/>
          </p:cNvPicPr>
          <p:nvPr/>
        </p:nvPicPr>
        <p:blipFill>
          <a:blip r:embed="rId3"/>
          <a:stretch>
            <a:fillRect/>
          </a:stretch>
        </p:blipFill>
        <p:spPr>
          <a:xfrm>
            <a:off x="716706" y="3228257"/>
            <a:ext cx="3612697" cy="2787575"/>
          </a:xfrm>
          <a:prstGeom prst="rect">
            <a:avLst/>
          </a:prstGeom>
        </p:spPr>
      </p:pic>
      <p:sp>
        <p:nvSpPr>
          <p:cNvPr id="10" name="Rectangle 9"/>
          <p:cNvSpPr/>
          <p:nvPr/>
        </p:nvSpPr>
        <p:spPr>
          <a:xfrm>
            <a:off x="5847184" y="243635"/>
            <a:ext cx="5806751" cy="1169551"/>
          </a:xfrm>
          <a:prstGeom prst="rect">
            <a:avLst/>
          </a:prstGeom>
        </p:spPr>
        <p:txBody>
          <a:bodyPr wrap="square">
            <a:spAutoFit/>
          </a:bodyPr>
          <a:lstStyle/>
          <a:p>
            <a:pPr algn="just"/>
            <a:r>
              <a:rPr lang="en-US" sz="1400" dirty="0"/>
              <a:t>Just like for borders, there is no obligation to have the same rounding everywhere: you can also specify the shape of the rounding for each corner. From a design point of view, it's very useful when you want to glue two shapes that have border radii, for example for "groups of buttons". You can find more info </a:t>
            </a:r>
            <a:r>
              <a:rPr lang="en-US" sz="1400" b="1" dirty="0">
                <a:hlinkClick r:id="rId4"/>
              </a:rPr>
              <a:t>on Bootstrap </a:t>
            </a:r>
            <a:r>
              <a:rPr lang="en-US" sz="1400" dirty="0"/>
              <a:t>.</a:t>
            </a:r>
            <a:endParaRPr lang="fr-FR" sz="1400" dirty="0"/>
          </a:p>
        </p:txBody>
      </p:sp>
      <p:sp>
        <p:nvSpPr>
          <p:cNvPr id="11" name="Rectangle 10"/>
          <p:cNvSpPr/>
          <p:nvPr/>
        </p:nvSpPr>
        <p:spPr>
          <a:xfrm>
            <a:off x="5847184" y="1473930"/>
            <a:ext cx="6096000" cy="1600438"/>
          </a:xfrm>
          <a:prstGeom prst="rect">
            <a:avLst/>
          </a:prstGeom>
        </p:spPr>
        <p:txBody>
          <a:bodyPr>
            <a:spAutoFit/>
          </a:bodyPr>
          <a:lstStyle/>
          <a:p>
            <a:r>
              <a:rPr lang="en-US" sz="1400" dirty="0"/>
              <a:t>In this case, specify the four values ​​corresponding to the angles in the property   border-radius  , in this order:</a:t>
            </a:r>
          </a:p>
          <a:p>
            <a:endParaRPr lang="en-US" sz="1400" dirty="0"/>
          </a:p>
          <a:p>
            <a:pPr marL="342900" indent="-342900">
              <a:buFont typeface="+mj-lt"/>
              <a:buAutoNum type="arabicPeriod"/>
            </a:pPr>
            <a:r>
              <a:rPr lang="en-US" sz="1400" dirty="0"/>
              <a:t>On the top corner left.</a:t>
            </a:r>
          </a:p>
          <a:p>
            <a:pPr marL="342900" indent="-342900">
              <a:buFont typeface="+mj-lt"/>
              <a:buAutoNum type="arabicPeriod"/>
            </a:pPr>
            <a:r>
              <a:rPr lang="en-US" sz="1400" dirty="0"/>
              <a:t>Top right.</a:t>
            </a:r>
          </a:p>
          <a:p>
            <a:pPr marL="342900" indent="-342900">
              <a:buFont typeface="+mj-lt"/>
              <a:buAutoNum type="arabicPeriod"/>
            </a:pPr>
            <a:r>
              <a:rPr lang="en-US" sz="1400" dirty="0"/>
              <a:t>At the bottom right.</a:t>
            </a:r>
          </a:p>
          <a:p>
            <a:pPr marL="342900" indent="-342900">
              <a:buFont typeface="+mj-lt"/>
              <a:buAutoNum type="arabicPeriod"/>
            </a:pPr>
            <a:r>
              <a:rPr lang="en-US" sz="1400" dirty="0"/>
              <a:t>At the bottom left.</a:t>
            </a:r>
            <a:endParaRPr lang="fr-FR" sz="1400" dirty="0"/>
          </a:p>
        </p:txBody>
      </p:sp>
      <p:pic>
        <p:nvPicPr>
          <p:cNvPr id="12" name="Image 11"/>
          <p:cNvPicPr>
            <a:picLocks noChangeAspect="1"/>
          </p:cNvPicPr>
          <p:nvPr/>
        </p:nvPicPr>
        <p:blipFill>
          <a:blip r:embed="rId5"/>
          <a:stretch>
            <a:fillRect/>
          </a:stretch>
        </p:blipFill>
        <p:spPr>
          <a:xfrm>
            <a:off x="6349967" y="3135112"/>
            <a:ext cx="3335209" cy="1176655"/>
          </a:xfrm>
          <a:prstGeom prst="rect">
            <a:avLst/>
          </a:prstGeom>
        </p:spPr>
      </p:pic>
      <p:sp>
        <p:nvSpPr>
          <p:cNvPr id="13" name="Rectangle 12"/>
          <p:cNvSpPr/>
          <p:nvPr/>
        </p:nvSpPr>
        <p:spPr>
          <a:xfrm>
            <a:off x="5663682" y="4311767"/>
            <a:ext cx="1533330" cy="338554"/>
          </a:xfrm>
          <a:prstGeom prst="rect">
            <a:avLst/>
          </a:prstGeom>
        </p:spPr>
        <p:txBody>
          <a:bodyPr wrap="square">
            <a:spAutoFit/>
          </a:bodyPr>
          <a:lstStyle/>
          <a:p>
            <a:r>
              <a:rPr lang="fr-FR" sz="1600" dirty="0" err="1"/>
              <a:t>Which</a:t>
            </a:r>
            <a:r>
              <a:rPr lang="fr-FR" sz="1600" dirty="0"/>
              <a:t> </a:t>
            </a:r>
            <a:r>
              <a:rPr lang="fr-FR" sz="1600" dirty="0" err="1"/>
              <a:t>give</a:t>
            </a:r>
            <a:r>
              <a:rPr lang="fr-FR" sz="1600" dirty="0"/>
              <a:t> :</a:t>
            </a:r>
          </a:p>
        </p:txBody>
      </p:sp>
      <p:pic>
        <p:nvPicPr>
          <p:cNvPr id="14" name="Image 13"/>
          <p:cNvPicPr>
            <a:picLocks noChangeAspect="1"/>
          </p:cNvPicPr>
          <p:nvPr/>
        </p:nvPicPr>
        <p:blipFill>
          <a:blip r:embed="rId6"/>
          <a:stretch>
            <a:fillRect/>
          </a:stretch>
        </p:blipFill>
        <p:spPr>
          <a:xfrm>
            <a:off x="6978740" y="4433064"/>
            <a:ext cx="2990994" cy="2343936"/>
          </a:xfrm>
          <a:prstGeom prst="rect">
            <a:avLst/>
          </a:prstGeom>
        </p:spPr>
      </p:pic>
    </p:spTree>
    <p:extLst>
      <p:ext uri="{BB962C8B-B14F-4D97-AF65-F5344CB8AC3E}">
        <p14:creationId xmlns:p14="http://schemas.microsoft.com/office/powerpoint/2010/main" val="1536321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098" y="422998"/>
            <a:ext cx="5246914" cy="1169551"/>
          </a:xfrm>
          <a:prstGeom prst="rect">
            <a:avLst/>
          </a:prstGeom>
        </p:spPr>
        <p:txBody>
          <a:bodyPr wrap="square">
            <a:spAutoFit/>
          </a:bodyPr>
          <a:lstStyle/>
          <a:p>
            <a:pPr algn="just"/>
            <a:r>
              <a:rPr lang="en-US" sz="1400" dirty="0"/>
              <a:t>It is even possible to create elliptical curves with </a:t>
            </a:r>
            <a:r>
              <a:rPr lang="en-US" sz="1400" b="1" dirty="0"/>
              <a:t>border-radius</a:t>
            </a:r>
            <a:r>
              <a:rPr lang="en-US" sz="1400" dirty="0"/>
              <a:t> . To do this, you must indicate two values ​​separated by a slash :   /. But the rendering is quite hard to anticipate. It is better to use visualization tools like </a:t>
            </a:r>
            <a:r>
              <a:rPr lang="en-US" sz="1400" dirty="0">
                <a:hlinkClick r:id="rId2"/>
              </a:rPr>
              <a:t>Fancy Border Radius </a:t>
            </a:r>
            <a:r>
              <a:rPr lang="en-US" sz="1400" dirty="0"/>
              <a:t>of the final rendering:</a:t>
            </a:r>
            <a:endParaRPr lang="fr-FR" sz="1400" dirty="0"/>
          </a:p>
        </p:txBody>
      </p:sp>
      <p:pic>
        <p:nvPicPr>
          <p:cNvPr id="5" name="Image 4"/>
          <p:cNvPicPr>
            <a:picLocks noChangeAspect="1"/>
          </p:cNvPicPr>
          <p:nvPr/>
        </p:nvPicPr>
        <p:blipFill>
          <a:blip r:embed="rId3"/>
          <a:stretch>
            <a:fillRect/>
          </a:stretch>
        </p:blipFill>
        <p:spPr>
          <a:xfrm>
            <a:off x="426098" y="1592549"/>
            <a:ext cx="5260910" cy="4489220"/>
          </a:xfrm>
          <a:prstGeom prst="rect">
            <a:avLst/>
          </a:prstGeom>
        </p:spPr>
      </p:pic>
      <p:sp>
        <p:nvSpPr>
          <p:cNvPr id="6" name="Rectangle 5"/>
          <p:cNvSpPr/>
          <p:nvPr/>
        </p:nvSpPr>
        <p:spPr>
          <a:xfrm>
            <a:off x="6223519" y="422998"/>
            <a:ext cx="5719666" cy="738664"/>
          </a:xfrm>
          <a:prstGeom prst="rect">
            <a:avLst/>
          </a:prstGeom>
        </p:spPr>
        <p:txBody>
          <a:bodyPr wrap="square">
            <a:spAutoFit/>
          </a:bodyPr>
          <a:lstStyle/>
          <a:p>
            <a:pPr algn="just"/>
            <a:r>
              <a:rPr lang="en-US" sz="1400" dirty="0"/>
              <a:t>All that remains is to click on "copy" to transfer the automatically generated border-radius value (without forgetting the semicolon   ;  at the end of the line) into our code:</a:t>
            </a:r>
            <a:endParaRPr lang="fr-FR" sz="1400" dirty="0"/>
          </a:p>
        </p:txBody>
      </p:sp>
      <p:pic>
        <p:nvPicPr>
          <p:cNvPr id="7" name="Image 6"/>
          <p:cNvPicPr>
            <a:picLocks noChangeAspect="1"/>
          </p:cNvPicPr>
          <p:nvPr/>
        </p:nvPicPr>
        <p:blipFill>
          <a:blip r:embed="rId4"/>
          <a:stretch>
            <a:fillRect/>
          </a:stretch>
        </p:blipFill>
        <p:spPr>
          <a:xfrm>
            <a:off x="6521127" y="1161662"/>
            <a:ext cx="4479665" cy="1207345"/>
          </a:xfrm>
          <a:prstGeom prst="rect">
            <a:avLst/>
          </a:prstGeom>
        </p:spPr>
      </p:pic>
      <p:sp>
        <p:nvSpPr>
          <p:cNvPr id="8" name="Rectangle 7"/>
          <p:cNvSpPr/>
          <p:nvPr/>
        </p:nvSpPr>
        <p:spPr>
          <a:xfrm>
            <a:off x="6419461" y="2584451"/>
            <a:ext cx="5523724" cy="523220"/>
          </a:xfrm>
          <a:prstGeom prst="rect">
            <a:avLst/>
          </a:prstGeom>
        </p:spPr>
        <p:txBody>
          <a:bodyPr wrap="square">
            <a:spAutoFit/>
          </a:bodyPr>
          <a:lstStyle/>
          <a:p>
            <a:r>
              <a:rPr lang="en-US" sz="1400" dirty="0"/>
              <a:t>And here's the result ! What to do with unique elements (buttons, inserts, blocks, etc.) on your website:</a:t>
            </a:r>
            <a:endParaRPr lang="fr-FR" sz="1400" dirty="0"/>
          </a:p>
        </p:txBody>
      </p:sp>
      <p:pic>
        <p:nvPicPr>
          <p:cNvPr id="9" name="Image 8"/>
          <p:cNvPicPr>
            <a:picLocks noChangeAspect="1"/>
          </p:cNvPicPr>
          <p:nvPr/>
        </p:nvPicPr>
        <p:blipFill>
          <a:blip r:embed="rId5"/>
          <a:stretch>
            <a:fillRect/>
          </a:stretch>
        </p:blipFill>
        <p:spPr>
          <a:xfrm>
            <a:off x="7002140" y="3107671"/>
            <a:ext cx="4162424" cy="3275494"/>
          </a:xfrm>
          <a:prstGeom prst="rect">
            <a:avLst/>
          </a:prstGeom>
        </p:spPr>
      </p:pic>
    </p:spTree>
    <p:extLst>
      <p:ext uri="{BB962C8B-B14F-4D97-AF65-F5344CB8AC3E}">
        <p14:creationId xmlns:p14="http://schemas.microsoft.com/office/powerpoint/2010/main" val="2581403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6778" y="351844"/>
            <a:ext cx="5325753" cy="338554"/>
          </a:xfrm>
          <a:prstGeom prst="rect">
            <a:avLst/>
          </a:prstGeom>
        </p:spPr>
        <p:txBody>
          <a:bodyPr wrap="none">
            <a:spAutoFit/>
          </a:bodyPr>
          <a:lstStyle/>
          <a:p>
            <a:r>
              <a:rPr lang="en-US" sz="1600" b="1" dirty="0"/>
              <a:t>C- Add drop shadow with CSS property  box-shadow</a:t>
            </a:r>
            <a:endParaRPr lang="fr-FR" sz="1600" b="1" dirty="0"/>
          </a:p>
        </p:txBody>
      </p:sp>
      <p:sp>
        <p:nvSpPr>
          <p:cNvPr id="5" name="Rectangle 4"/>
          <p:cNvSpPr/>
          <p:nvPr/>
        </p:nvSpPr>
        <p:spPr>
          <a:xfrm>
            <a:off x="528735" y="690398"/>
            <a:ext cx="5480179" cy="2677656"/>
          </a:xfrm>
          <a:prstGeom prst="rect">
            <a:avLst/>
          </a:prstGeom>
        </p:spPr>
        <p:txBody>
          <a:bodyPr wrap="square">
            <a:spAutoFit/>
          </a:bodyPr>
          <a:lstStyle/>
          <a:p>
            <a:r>
              <a:rPr lang="en-US" sz="1400" dirty="0"/>
              <a:t>Shadows provide interesting depth effects on a web page. It is particularly useful on the buttons of a site for example. Due to the relief printing, a button with a drop shadow visually indicates to site visitors that it is "clickable".</a:t>
            </a:r>
          </a:p>
          <a:p>
            <a:endParaRPr lang="en-US" sz="1400" dirty="0"/>
          </a:p>
          <a:p>
            <a:r>
              <a:rPr lang="en-US" sz="1400" dirty="0"/>
              <a:t>The CSS property  </a:t>
            </a:r>
            <a:r>
              <a:rPr lang="en-US" sz="1400" b="1" dirty="0"/>
              <a:t>box-shadow</a:t>
            </a:r>
            <a:r>
              <a:rPr lang="en-US" sz="1400" dirty="0"/>
              <a:t>  applies to the entire block, and takes four values ​​in the following order:</a:t>
            </a:r>
          </a:p>
          <a:p>
            <a:endParaRPr lang="en-US" sz="1400" dirty="0"/>
          </a:p>
          <a:p>
            <a:pPr marL="285750" indent="-285750">
              <a:buFont typeface="Arial" panose="020B0604020202020204" pitchFamily="34" charset="0"/>
              <a:buChar char="•"/>
            </a:pPr>
            <a:r>
              <a:rPr lang="en-US" sz="1400" dirty="0"/>
              <a:t>The horizontal offset of the shadow.</a:t>
            </a:r>
          </a:p>
          <a:p>
            <a:pPr marL="285750" indent="-285750">
              <a:buFont typeface="Arial" panose="020B0604020202020204" pitchFamily="34" charset="0"/>
              <a:buChar char="•"/>
            </a:pPr>
            <a:r>
              <a:rPr lang="en-US" sz="1400" dirty="0"/>
              <a:t>The vertical offset of the shadow.</a:t>
            </a:r>
          </a:p>
          <a:p>
            <a:pPr marL="285750" indent="-285750">
              <a:buFont typeface="Arial" panose="020B0604020202020204" pitchFamily="34" charset="0"/>
              <a:buChar char="•"/>
            </a:pPr>
            <a:r>
              <a:rPr lang="en-US" sz="1400" dirty="0"/>
              <a:t>The softening of the gradient.</a:t>
            </a:r>
          </a:p>
          <a:p>
            <a:pPr marL="285750" indent="-285750">
              <a:buFont typeface="Arial" panose="020B0604020202020204" pitchFamily="34" charset="0"/>
              <a:buChar char="•"/>
            </a:pPr>
            <a:r>
              <a:rPr lang="en-US" sz="1400" dirty="0"/>
              <a:t>The color of the shadow.</a:t>
            </a:r>
            <a:endParaRPr lang="fr-FR" sz="1400" dirty="0"/>
          </a:p>
        </p:txBody>
      </p:sp>
      <p:pic>
        <p:nvPicPr>
          <p:cNvPr id="6" name="Image 5"/>
          <p:cNvPicPr>
            <a:picLocks noChangeAspect="1"/>
          </p:cNvPicPr>
          <p:nvPr/>
        </p:nvPicPr>
        <p:blipFill>
          <a:blip r:embed="rId2"/>
          <a:stretch>
            <a:fillRect/>
          </a:stretch>
        </p:blipFill>
        <p:spPr>
          <a:xfrm>
            <a:off x="528735" y="3462726"/>
            <a:ext cx="5340220" cy="1605614"/>
          </a:xfrm>
          <a:prstGeom prst="rect">
            <a:avLst/>
          </a:prstGeom>
        </p:spPr>
      </p:pic>
      <p:sp>
        <p:nvSpPr>
          <p:cNvPr id="7" name="Rectangle 6"/>
          <p:cNvSpPr/>
          <p:nvPr/>
        </p:nvSpPr>
        <p:spPr>
          <a:xfrm>
            <a:off x="528735" y="5068340"/>
            <a:ext cx="1308307" cy="307777"/>
          </a:xfrm>
          <a:prstGeom prst="rect">
            <a:avLst/>
          </a:prstGeom>
        </p:spPr>
        <p:txBody>
          <a:bodyPr wrap="none">
            <a:spAutoFit/>
          </a:bodyPr>
          <a:lstStyle/>
          <a:p>
            <a:r>
              <a:rPr lang="fr-FR" sz="1400" dirty="0"/>
              <a:t>For </a:t>
            </a:r>
            <a:r>
              <a:rPr lang="fr-FR" sz="1400" dirty="0" err="1"/>
              <a:t>example</a:t>
            </a:r>
            <a:r>
              <a:rPr lang="fr-FR" sz="1400" dirty="0"/>
              <a:t> :</a:t>
            </a:r>
          </a:p>
        </p:txBody>
      </p:sp>
      <p:pic>
        <p:nvPicPr>
          <p:cNvPr id="8" name="Image 7"/>
          <p:cNvPicPr>
            <a:picLocks noChangeAspect="1"/>
          </p:cNvPicPr>
          <p:nvPr/>
        </p:nvPicPr>
        <p:blipFill>
          <a:blip r:embed="rId3"/>
          <a:stretch>
            <a:fillRect/>
          </a:stretch>
        </p:blipFill>
        <p:spPr>
          <a:xfrm>
            <a:off x="1585116" y="5376117"/>
            <a:ext cx="3052199" cy="1087913"/>
          </a:xfrm>
          <a:prstGeom prst="rect">
            <a:avLst/>
          </a:prstGeom>
        </p:spPr>
      </p:pic>
      <p:sp>
        <p:nvSpPr>
          <p:cNvPr id="9" name="Rectangle 8"/>
          <p:cNvSpPr/>
          <p:nvPr/>
        </p:nvSpPr>
        <p:spPr>
          <a:xfrm>
            <a:off x="6963935" y="321066"/>
            <a:ext cx="1358449" cy="338554"/>
          </a:xfrm>
          <a:prstGeom prst="rect">
            <a:avLst/>
          </a:prstGeom>
        </p:spPr>
        <p:txBody>
          <a:bodyPr wrap="none">
            <a:spAutoFit/>
          </a:bodyPr>
          <a:lstStyle/>
          <a:p>
            <a:r>
              <a:rPr lang="fr-FR" sz="1600" dirty="0" err="1"/>
              <a:t>Which</a:t>
            </a:r>
            <a:r>
              <a:rPr lang="fr-FR" sz="1600" dirty="0"/>
              <a:t> </a:t>
            </a:r>
            <a:r>
              <a:rPr lang="fr-FR" sz="1600" dirty="0" err="1"/>
              <a:t>give</a:t>
            </a:r>
            <a:r>
              <a:rPr lang="fr-FR" sz="1600" dirty="0"/>
              <a:t> :</a:t>
            </a:r>
          </a:p>
        </p:txBody>
      </p:sp>
      <p:pic>
        <p:nvPicPr>
          <p:cNvPr id="10" name="Image 9"/>
          <p:cNvPicPr>
            <a:picLocks noChangeAspect="1"/>
          </p:cNvPicPr>
          <p:nvPr/>
        </p:nvPicPr>
        <p:blipFill>
          <a:blip r:embed="rId4"/>
          <a:stretch>
            <a:fillRect/>
          </a:stretch>
        </p:blipFill>
        <p:spPr>
          <a:xfrm>
            <a:off x="7472836" y="718365"/>
            <a:ext cx="2955866" cy="2348058"/>
          </a:xfrm>
          <a:prstGeom prst="rect">
            <a:avLst/>
          </a:prstGeom>
        </p:spPr>
      </p:pic>
      <p:sp>
        <p:nvSpPr>
          <p:cNvPr id="11" name="Rectangle 10"/>
          <p:cNvSpPr/>
          <p:nvPr/>
        </p:nvSpPr>
        <p:spPr>
          <a:xfrm>
            <a:off x="6280871" y="3190483"/>
            <a:ext cx="5780128" cy="1169551"/>
          </a:xfrm>
          <a:prstGeom prst="rect">
            <a:avLst/>
          </a:prstGeom>
        </p:spPr>
        <p:txBody>
          <a:bodyPr wrap="square">
            <a:spAutoFit/>
          </a:bodyPr>
          <a:lstStyle/>
          <a:p>
            <a:pPr algn="just"/>
            <a:r>
              <a:rPr lang="en-US" sz="1400" dirty="0"/>
              <a:t>We obtain a black shadow, cast horizontally and vertically, of 6 pixels, without softening. Which is not necessarily the desired effect... So let's add a softening thanks to the third parameter of the property   box-shadow  , while playing on the opacity of the color with RGBA:</a:t>
            </a:r>
            <a:endParaRPr lang="fr-FR" sz="1400" dirty="0"/>
          </a:p>
        </p:txBody>
      </p:sp>
      <p:pic>
        <p:nvPicPr>
          <p:cNvPr id="12" name="Image 11"/>
          <p:cNvPicPr>
            <a:picLocks noChangeAspect="1"/>
          </p:cNvPicPr>
          <p:nvPr/>
        </p:nvPicPr>
        <p:blipFill>
          <a:blip r:embed="rId5"/>
          <a:stretch>
            <a:fillRect/>
          </a:stretch>
        </p:blipFill>
        <p:spPr>
          <a:xfrm>
            <a:off x="6652629" y="4484094"/>
            <a:ext cx="4429125" cy="1562100"/>
          </a:xfrm>
          <a:prstGeom prst="rect">
            <a:avLst/>
          </a:prstGeom>
        </p:spPr>
      </p:pic>
    </p:spTree>
    <p:extLst>
      <p:ext uri="{BB962C8B-B14F-4D97-AF65-F5344CB8AC3E}">
        <p14:creationId xmlns:p14="http://schemas.microsoft.com/office/powerpoint/2010/main" val="1604523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539" y="183893"/>
            <a:ext cx="1358449" cy="338554"/>
          </a:xfrm>
          <a:prstGeom prst="rect">
            <a:avLst/>
          </a:prstGeom>
        </p:spPr>
        <p:txBody>
          <a:bodyPr wrap="none">
            <a:spAutoFit/>
          </a:bodyPr>
          <a:lstStyle/>
          <a:p>
            <a:r>
              <a:rPr lang="fr-FR" sz="1600" dirty="0" err="1"/>
              <a:t>Which</a:t>
            </a:r>
            <a:r>
              <a:rPr lang="fr-FR" sz="1600" dirty="0"/>
              <a:t> </a:t>
            </a:r>
            <a:r>
              <a:rPr lang="fr-FR" sz="1600" dirty="0" err="1"/>
              <a:t>give</a:t>
            </a:r>
            <a:r>
              <a:rPr lang="fr-FR" sz="1600" dirty="0"/>
              <a:t> :</a:t>
            </a:r>
          </a:p>
        </p:txBody>
      </p:sp>
      <p:pic>
        <p:nvPicPr>
          <p:cNvPr id="5" name="Image 4"/>
          <p:cNvPicPr>
            <a:picLocks noChangeAspect="1"/>
          </p:cNvPicPr>
          <p:nvPr/>
        </p:nvPicPr>
        <p:blipFill>
          <a:blip r:embed="rId2"/>
          <a:stretch>
            <a:fillRect/>
          </a:stretch>
        </p:blipFill>
        <p:spPr>
          <a:xfrm>
            <a:off x="647111" y="522447"/>
            <a:ext cx="3822252" cy="3073728"/>
          </a:xfrm>
          <a:prstGeom prst="rect">
            <a:avLst/>
          </a:prstGeom>
        </p:spPr>
      </p:pic>
      <p:sp>
        <p:nvSpPr>
          <p:cNvPr id="8" name="Rectangle 7"/>
          <p:cNvSpPr/>
          <p:nvPr/>
        </p:nvSpPr>
        <p:spPr>
          <a:xfrm>
            <a:off x="440107" y="3707829"/>
            <a:ext cx="4857950" cy="1169551"/>
          </a:xfrm>
          <a:prstGeom prst="rect">
            <a:avLst/>
          </a:prstGeom>
        </p:spPr>
        <p:txBody>
          <a:bodyPr wrap="square">
            <a:spAutoFit/>
          </a:bodyPr>
          <a:lstStyle/>
          <a:p>
            <a:r>
              <a:rPr lang="en-US" sz="1400" dirty="0"/>
              <a:t>It is not always easy to find the desired shadow effect on the fly. To help you, you can:</a:t>
            </a:r>
          </a:p>
          <a:p>
            <a:endParaRPr lang="en-US" sz="1400" dirty="0"/>
          </a:p>
          <a:p>
            <a:pPr marL="285750" indent="-285750">
              <a:buFont typeface="Arial" panose="020B0604020202020204" pitchFamily="34" charset="0"/>
              <a:buChar char="•"/>
            </a:pPr>
            <a:r>
              <a:rPr lang="en-US" sz="1400" dirty="0"/>
              <a:t>use the </a:t>
            </a:r>
            <a:r>
              <a:rPr lang="en-US" sz="1400" dirty="0">
                <a:hlinkClick r:id="rId3"/>
              </a:rPr>
              <a:t>Shadows </a:t>
            </a:r>
            <a:r>
              <a:rPr lang="en-US" sz="1400" dirty="0" err="1">
                <a:hlinkClick r:id="rId3"/>
              </a:rPr>
              <a:t>Brumm</a:t>
            </a:r>
            <a:r>
              <a:rPr lang="en-US" sz="1400" dirty="0">
                <a:hlinkClick r:id="rId3"/>
              </a:rPr>
              <a:t> </a:t>
            </a:r>
            <a:r>
              <a:rPr lang="en-US" sz="1400" dirty="0"/>
              <a:t>tool ;</a:t>
            </a:r>
          </a:p>
          <a:p>
            <a:pPr marL="285750" indent="-285750">
              <a:buFont typeface="Arial" panose="020B0604020202020204" pitchFamily="34" charset="0"/>
              <a:buChar char="•"/>
            </a:pPr>
            <a:r>
              <a:rPr lang="en-US" sz="1400" dirty="0"/>
              <a:t>get inspiration from the examples listed on </a:t>
            </a:r>
            <a:r>
              <a:rPr lang="en-US" sz="1400" dirty="0">
                <a:hlinkClick r:id="rId4"/>
              </a:rPr>
              <a:t>CSS Scan </a:t>
            </a:r>
            <a:r>
              <a:rPr lang="en-US" sz="1400" dirty="0"/>
              <a:t>.</a:t>
            </a:r>
            <a:endParaRPr lang="fr-FR" sz="1400" dirty="0"/>
          </a:p>
        </p:txBody>
      </p:sp>
      <p:sp>
        <p:nvSpPr>
          <p:cNvPr id="9" name="Rectangle 8"/>
          <p:cNvSpPr/>
          <p:nvPr/>
        </p:nvSpPr>
        <p:spPr>
          <a:xfrm>
            <a:off x="631385" y="5039614"/>
            <a:ext cx="4260462" cy="338554"/>
          </a:xfrm>
          <a:prstGeom prst="rect">
            <a:avLst/>
          </a:prstGeom>
        </p:spPr>
        <p:txBody>
          <a:bodyPr wrap="none">
            <a:spAutoFit/>
          </a:bodyPr>
          <a:lstStyle/>
          <a:p>
            <a:r>
              <a:rPr lang="en-US" sz="1600" b="1" dirty="0"/>
              <a:t>D-Add a shadow to text with  text-shadow</a:t>
            </a:r>
            <a:endParaRPr lang="fr-FR" sz="1600" b="1" dirty="0"/>
          </a:p>
        </p:txBody>
      </p:sp>
      <p:sp>
        <p:nvSpPr>
          <p:cNvPr id="10" name="Rectangle 9"/>
          <p:cNvSpPr/>
          <p:nvPr/>
        </p:nvSpPr>
        <p:spPr>
          <a:xfrm>
            <a:off x="631385" y="5378168"/>
            <a:ext cx="4475395" cy="523220"/>
          </a:xfrm>
          <a:prstGeom prst="rect">
            <a:avLst/>
          </a:prstGeom>
        </p:spPr>
        <p:txBody>
          <a:bodyPr wrap="square">
            <a:spAutoFit/>
          </a:bodyPr>
          <a:lstStyle/>
          <a:p>
            <a:r>
              <a:rPr lang="en-US" sz="1400" dirty="0"/>
              <a:t>text-shadow allows you to add a shadow to the letters of your text. Vintage effect guaranteed!</a:t>
            </a:r>
            <a:endParaRPr lang="fr-FR" sz="1400" dirty="0"/>
          </a:p>
        </p:txBody>
      </p:sp>
      <p:sp>
        <p:nvSpPr>
          <p:cNvPr id="11" name="Rectangle 10"/>
          <p:cNvSpPr/>
          <p:nvPr/>
        </p:nvSpPr>
        <p:spPr>
          <a:xfrm>
            <a:off x="6295053" y="353170"/>
            <a:ext cx="6096000" cy="1815882"/>
          </a:xfrm>
          <a:prstGeom prst="rect">
            <a:avLst/>
          </a:prstGeom>
        </p:spPr>
        <p:txBody>
          <a:bodyPr>
            <a:spAutoFit/>
          </a:bodyPr>
          <a:lstStyle/>
          <a:p>
            <a:r>
              <a:rPr lang="en-US" sz="1400" dirty="0"/>
              <a:t>Values ​​work exactly the same as   box-shadow :</a:t>
            </a:r>
          </a:p>
          <a:p>
            <a:endParaRPr lang="en-US" sz="1400" dirty="0"/>
          </a:p>
          <a:p>
            <a:pPr marL="342900" indent="-342900">
              <a:buFont typeface="+mj-lt"/>
              <a:buAutoNum type="arabicPeriod"/>
            </a:pPr>
            <a:r>
              <a:rPr lang="en-US" sz="1400" dirty="0"/>
              <a:t>horizontal shift,</a:t>
            </a:r>
          </a:p>
          <a:p>
            <a:pPr marL="342900" indent="-342900">
              <a:buFont typeface="+mj-lt"/>
              <a:buAutoNum type="arabicPeriod"/>
            </a:pPr>
            <a:r>
              <a:rPr lang="en-US" sz="1400" dirty="0"/>
              <a:t>vertical shift,</a:t>
            </a:r>
          </a:p>
          <a:p>
            <a:pPr marL="342900" indent="-342900">
              <a:buFont typeface="+mj-lt"/>
              <a:buAutoNum type="arabicPeriod"/>
            </a:pPr>
            <a:r>
              <a:rPr lang="en-US" sz="1400" dirty="0"/>
              <a:t>softening,</a:t>
            </a:r>
          </a:p>
          <a:p>
            <a:pPr marL="342900" indent="-342900">
              <a:buFont typeface="+mj-lt"/>
              <a:buAutoNum type="arabicPeriod"/>
            </a:pPr>
            <a:r>
              <a:rPr lang="en-US" sz="1400" dirty="0"/>
              <a:t>and color.</a:t>
            </a:r>
          </a:p>
          <a:p>
            <a:endParaRPr lang="en-US" sz="1400" dirty="0"/>
          </a:p>
          <a:p>
            <a:r>
              <a:rPr lang="en-US" sz="1400" dirty="0"/>
              <a:t>See what it looks like in the piece of code just below:</a:t>
            </a:r>
            <a:endParaRPr lang="fr-FR" sz="1400" dirty="0"/>
          </a:p>
        </p:txBody>
      </p:sp>
      <p:pic>
        <p:nvPicPr>
          <p:cNvPr id="12" name="Image 11"/>
          <p:cNvPicPr>
            <a:picLocks noChangeAspect="1"/>
          </p:cNvPicPr>
          <p:nvPr/>
        </p:nvPicPr>
        <p:blipFill>
          <a:blip r:embed="rId5"/>
          <a:stretch>
            <a:fillRect/>
          </a:stretch>
        </p:blipFill>
        <p:spPr>
          <a:xfrm>
            <a:off x="6510337" y="2358215"/>
            <a:ext cx="3790659" cy="937975"/>
          </a:xfrm>
          <a:prstGeom prst="rect">
            <a:avLst/>
          </a:prstGeom>
        </p:spPr>
      </p:pic>
      <p:sp>
        <p:nvSpPr>
          <p:cNvPr id="13" name="Rectangle 12"/>
          <p:cNvSpPr/>
          <p:nvPr/>
        </p:nvSpPr>
        <p:spPr>
          <a:xfrm>
            <a:off x="5815849" y="3485353"/>
            <a:ext cx="2721707" cy="338554"/>
          </a:xfrm>
          <a:prstGeom prst="rect">
            <a:avLst/>
          </a:prstGeom>
        </p:spPr>
        <p:txBody>
          <a:bodyPr wrap="none">
            <a:spAutoFit/>
          </a:bodyPr>
          <a:lstStyle/>
          <a:p>
            <a:r>
              <a:rPr lang="en-US" sz="1600" dirty="0"/>
              <a:t>And see what that gives us:</a:t>
            </a:r>
            <a:endParaRPr lang="fr-FR" sz="1600" dirty="0"/>
          </a:p>
        </p:txBody>
      </p:sp>
      <p:pic>
        <p:nvPicPr>
          <p:cNvPr id="14" name="Image 13"/>
          <p:cNvPicPr>
            <a:picLocks noChangeAspect="1"/>
          </p:cNvPicPr>
          <p:nvPr/>
        </p:nvPicPr>
        <p:blipFill>
          <a:blip r:embed="rId6"/>
          <a:stretch>
            <a:fillRect/>
          </a:stretch>
        </p:blipFill>
        <p:spPr>
          <a:xfrm>
            <a:off x="6918306" y="4129465"/>
            <a:ext cx="3238500" cy="1209675"/>
          </a:xfrm>
          <a:prstGeom prst="rect">
            <a:avLst/>
          </a:prstGeom>
        </p:spPr>
      </p:pic>
      <p:sp>
        <p:nvSpPr>
          <p:cNvPr id="15" name="Rectangle 14"/>
          <p:cNvSpPr/>
          <p:nvPr/>
        </p:nvSpPr>
        <p:spPr>
          <a:xfrm>
            <a:off x="5815849" y="5348132"/>
            <a:ext cx="6096000" cy="523220"/>
          </a:xfrm>
          <a:prstGeom prst="rect">
            <a:avLst/>
          </a:prstGeom>
        </p:spPr>
        <p:txBody>
          <a:bodyPr>
            <a:spAutoFit/>
          </a:bodyPr>
          <a:lstStyle/>
          <a:p>
            <a:r>
              <a:rPr lang="en-US" sz="1400" b="1" dirty="0"/>
              <a:t>I now invite you to train to master all the properties that we have seen in this chapter with the  </a:t>
            </a:r>
            <a:r>
              <a:rPr lang="en-US" sz="1400" b="1" dirty="0" err="1">
                <a:hlinkClick r:id="rId7"/>
              </a:rPr>
              <a:t>CodePen</a:t>
            </a:r>
            <a:r>
              <a:rPr lang="en-US" sz="1400" b="1" dirty="0">
                <a:hlinkClick r:id="rId7"/>
              </a:rPr>
              <a:t> P2C4b </a:t>
            </a:r>
            <a:r>
              <a:rPr lang="en-US" sz="1400" b="1" dirty="0"/>
              <a:t>.</a:t>
            </a:r>
            <a:endParaRPr lang="fr-FR" sz="1400" b="1" dirty="0"/>
          </a:p>
        </p:txBody>
      </p:sp>
    </p:spTree>
    <p:extLst>
      <p:ext uri="{BB962C8B-B14F-4D97-AF65-F5344CB8AC3E}">
        <p14:creationId xmlns:p14="http://schemas.microsoft.com/office/powerpoint/2010/main" val="1968563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412" y="386562"/>
            <a:ext cx="5564155" cy="2462213"/>
          </a:xfrm>
          <a:prstGeom prst="rect">
            <a:avLst/>
          </a:prstGeom>
        </p:spPr>
        <p:txBody>
          <a:bodyPr wrap="square">
            <a:spAutoFit/>
          </a:bodyPr>
          <a:lstStyle/>
          <a:p>
            <a:r>
              <a:rPr lang="en-US" sz="1400" dirty="0"/>
              <a:t>Now is the time to put what you just learned into practice, in Robbie Lens' project. For this, you will:</a:t>
            </a:r>
          </a:p>
          <a:p>
            <a:endParaRPr lang="en-US" sz="1400" dirty="0"/>
          </a:p>
          <a:p>
            <a:pPr marL="285750" indent="-285750">
              <a:buFont typeface="Arial" panose="020B0604020202020204" pitchFamily="34" charset="0"/>
              <a:buChar char="•"/>
            </a:pPr>
            <a:r>
              <a:rPr lang="en-US" sz="1400" dirty="0"/>
              <a:t>add rounding on the links "A project? Write to me" and "See my portfolio", worth (   </a:t>
            </a:r>
            <a:r>
              <a:rPr lang="en-US" sz="1400" b="1" dirty="0"/>
              <a:t>50px</a:t>
            </a:r>
            <a:r>
              <a:rPr lang="en-US" sz="1400" dirty="0"/>
              <a:t>  the rendering is not very beautiful, but don't worry, we will improve it over time chapters);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create a   </a:t>
            </a:r>
            <a:r>
              <a:rPr lang="en-US" sz="1400" b="1" dirty="0"/>
              <a:t>div</a:t>
            </a:r>
            <a:r>
              <a:rPr lang="en-US" sz="1400" dirty="0"/>
              <a:t> , on the About page, that encompasses Robbie Lens' paragraph and skills list; add a border to the right and bottom,   </a:t>
            </a:r>
            <a:r>
              <a:rPr lang="en-US" sz="1400" b="1" dirty="0"/>
              <a:t>1px</a:t>
            </a:r>
            <a:r>
              <a:rPr lang="en-US" sz="1400" dirty="0"/>
              <a:t>  thickness and color   </a:t>
            </a:r>
            <a:r>
              <a:rPr lang="en-US" sz="1400" b="1" dirty="0"/>
              <a:t>#8e86b5  </a:t>
            </a:r>
            <a:r>
              <a:rPr lang="en-US" sz="1400" dirty="0"/>
              <a:t>.</a:t>
            </a:r>
            <a:endParaRPr lang="fr-FR" sz="1400" dirty="0"/>
          </a:p>
        </p:txBody>
      </p:sp>
      <p:sp>
        <p:nvSpPr>
          <p:cNvPr id="5" name="Rectangle 4"/>
          <p:cNvSpPr/>
          <p:nvPr/>
        </p:nvSpPr>
        <p:spPr>
          <a:xfrm>
            <a:off x="491412" y="3214311"/>
            <a:ext cx="5564155" cy="1169551"/>
          </a:xfrm>
          <a:prstGeom prst="rect">
            <a:avLst/>
          </a:prstGeom>
        </p:spPr>
        <p:txBody>
          <a:bodyPr wrap="square">
            <a:spAutoFit/>
          </a:bodyPr>
          <a:lstStyle/>
          <a:p>
            <a:pPr algn="just"/>
            <a:r>
              <a:rPr lang="en-US" sz="1400" dirty="0"/>
              <a:t>As for the previous activities, you have access to the code necessary to start the exercise on the </a:t>
            </a:r>
            <a:r>
              <a:rPr lang="en-US" sz="1400" dirty="0">
                <a:hlinkClick r:id="rId2"/>
              </a:rPr>
              <a:t>P2C4-exercise branch </a:t>
            </a:r>
            <a:endParaRPr lang="en-US" sz="1400" dirty="0"/>
          </a:p>
          <a:p>
            <a:pPr algn="just"/>
            <a:endParaRPr lang="en-US" sz="1400" dirty="0"/>
          </a:p>
          <a:p>
            <a:pPr algn="just"/>
            <a:r>
              <a:rPr lang="en-US" sz="1400" dirty="0"/>
              <a:t>Spend some time there before checking out the solution on  the </a:t>
            </a:r>
            <a:r>
              <a:rPr lang="en-US" sz="1400" dirty="0">
                <a:hlinkClick r:id="rId3"/>
              </a:rPr>
              <a:t>P2C4-solution branch </a:t>
            </a:r>
            <a:r>
              <a:rPr lang="en-US" sz="1400" dirty="0"/>
              <a:t>.</a:t>
            </a:r>
            <a:endParaRPr lang="fr-FR" sz="1400" dirty="0"/>
          </a:p>
        </p:txBody>
      </p:sp>
      <p:sp>
        <p:nvSpPr>
          <p:cNvPr id="6" name="Rectangle 5"/>
          <p:cNvSpPr/>
          <p:nvPr/>
        </p:nvSpPr>
        <p:spPr>
          <a:xfrm>
            <a:off x="491412" y="4600109"/>
            <a:ext cx="5442857" cy="1384995"/>
          </a:xfrm>
          <a:prstGeom prst="rect">
            <a:avLst/>
          </a:prstGeom>
        </p:spPr>
        <p:txBody>
          <a:bodyPr wrap="square">
            <a:spAutoFit/>
          </a:bodyPr>
          <a:lstStyle/>
          <a:p>
            <a:pPr marL="285750" indent="-285750" algn="just">
              <a:buFont typeface="Arial" panose="020B0604020202020204" pitchFamily="34" charset="0"/>
              <a:buChar char="•"/>
            </a:pPr>
            <a:r>
              <a:rPr lang="en-US" sz="1400" dirty="0"/>
              <a:t>You can apply a border to an element with the CSS super-property   border. You must indicate the width of the border, its color and its type (single, double, dotted, dashed).</a:t>
            </a:r>
          </a:p>
          <a:p>
            <a:pPr marL="285750" indent="-285750" algn="just">
              <a:buFont typeface="Arial" panose="020B0604020202020204" pitchFamily="34" charset="0"/>
              <a:buChar char="•"/>
            </a:pPr>
            <a:r>
              <a:rPr lang="en-US" sz="1400" dirty="0"/>
              <a:t>You can round the borders with the CSS property </a:t>
            </a:r>
            <a:r>
              <a:rPr lang="en-US" sz="1400" b="1" dirty="0"/>
              <a:t>border-radius</a:t>
            </a:r>
            <a:r>
              <a:rPr lang="en-US" sz="1400" dirty="0"/>
              <a:t>.</a:t>
            </a:r>
          </a:p>
          <a:p>
            <a:pPr algn="just"/>
            <a:endParaRPr lang="en-US" sz="1400" dirty="0"/>
          </a:p>
        </p:txBody>
      </p:sp>
      <p:sp>
        <p:nvSpPr>
          <p:cNvPr id="7" name="Rectangle 6"/>
          <p:cNvSpPr/>
          <p:nvPr/>
        </p:nvSpPr>
        <p:spPr>
          <a:xfrm>
            <a:off x="6158203" y="386562"/>
            <a:ext cx="5831633" cy="954107"/>
          </a:xfrm>
          <a:prstGeom prst="rect">
            <a:avLst/>
          </a:prstGeom>
        </p:spPr>
        <p:txBody>
          <a:bodyPr wrap="square">
            <a:spAutoFit/>
          </a:bodyPr>
          <a:lstStyle/>
          <a:p>
            <a:pPr marL="285750" indent="-285750">
              <a:buFont typeface="Arial" panose="020B0604020202020204" pitchFamily="34" charset="0"/>
              <a:buChar char="•"/>
            </a:pPr>
            <a:r>
              <a:rPr lang="en-US" sz="1400" dirty="0"/>
              <a:t>You can add a shadow to text blocks with   box-shadow. You must indicate the vertical and horizontal offset of the shadow, its level of softening and its color.</a:t>
            </a:r>
          </a:p>
          <a:p>
            <a:pPr marL="285750" indent="-285750">
              <a:buFont typeface="Arial" panose="020B0604020202020204" pitchFamily="34" charset="0"/>
              <a:buChar char="•"/>
            </a:pPr>
            <a:r>
              <a:rPr lang="en-US" sz="1400" dirty="0"/>
              <a:t>Text can also have a shadow with  </a:t>
            </a:r>
            <a:r>
              <a:rPr lang="en-US" sz="1400" b="1" dirty="0"/>
              <a:t>text-shadow.</a:t>
            </a:r>
          </a:p>
        </p:txBody>
      </p:sp>
      <p:sp>
        <p:nvSpPr>
          <p:cNvPr id="8" name="Rectangle 7"/>
          <p:cNvSpPr/>
          <p:nvPr/>
        </p:nvSpPr>
        <p:spPr>
          <a:xfrm>
            <a:off x="6557711" y="1433002"/>
            <a:ext cx="4181914" cy="400110"/>
          </a:xfrm>
          <a:prstGeom prst="rect">
            <a:avLst/>
          </a:prstGeom>
        </p:spPr>
        <p:txBody>
          <a:bodyPr wrap="none">
            <a:spAutoFit/>
          </a:bodyPr>
          <a:lstStyle/>
          <a:p>
            <a:r>
              <a:rPr lang="fr-FR" sz="2000" b="1" dirty="0"/>
              <a:t>V- </a:t>
            </a:r>
            <a:r>
              <a:rPr lang="fr-FR" sz="2000" b="1" dirty="0" err="1"/>
              <a:t>Create</a:t>
            </a:r>
            <a:r>
              <a:rPr lang="fr-FR" sz="2000" b="1" dirty="0"/>
              <a:t> </a:t>
            </a:r>
            <a:r>
              <a:rPr lang="fr-FR" sz="2000" b="1" dirty="0" err="1"/>
              <a:t>dynamic</a:t>
            </a:r>
            <a:r>
              <a:rPr lang="fr-FR" sz="2000" b="1" dirty="0"/>
              <a:t> </a:t>
            </a:r>
            <a:r>
              <a:rPr lang="fr-FR" sz="2000" b="1" dirty="0" err="1"/>
              <a:t>appearances</a:t>
            </a:r>
            <a:endParaRPr lang="fr-FR" sz="2000" b="1" dirty="0"/>
          </a:p>
        </p:txBody>
      </p:sp>
      <p:sp>
        <p:nvSpPr>
          <p:cNvPr id="9" name="Rectangle 8"/>
          <p:cNvSpPr/>
          <p:nvPr/>
        </p:nvSpPr>
        <p:spPr>
          <a:xfrm>
            <a:off x="6490997" y="1829316"/>
            <a:ext cx="5358881" cy="1384995"/>
          </a:xfrm>
          <a:prstGeom prst="rect">
            <a:avLst/>
          </a:prstGeom>
        </p:spPr>
        <p:txBody>
          <a:bodyPr wrap="square">
            <a:spAutoFit/>
          </a:bodyPr>
          <a:lstStyle/>
          <a:p>
            <a:pPr algn="just"/>
            <a:r>
              <a:rPr lang="en-US" sz="1400" dirty="0"/>
              <a:t>CSS also allows us to modify the appearance of elements dynamically, </a:t>
            </a:r>
            <a:r>
              <a:rPr lang="en-US" sz="1400" dirty="0" err="1"/>
              <a:t>ie</a:t>
            </a:r>
            <a:r>
              <a:rPr lang="en-US" sz="1400" dirty="0"/>
              <a:t> elements can change shape once the page has been loaded; and all thanks to pseudo-classes.</a:t>
            </a:r>
          </a:p>
          <a:p>
            <a:pPr algn="just"/>
            <a:endParaRPr lang="en-US" sz="1400" dirty="0"/>
          </a:p>
          <a:p>
            <a:pPr algn="just"/>
            <a:r>
              <a:rPr lang="en-US" sz="1400" dirty="0"/>
              <a:t>Pseudo </a:t>
            </a:r>
            <a:r>
              <a:rPr lang="en-US" sz="1400" b="1" dirty="0">
                <a:hlinkClick r:id="rId4"/>
              </a:rPr>
              <a:t>-classes  </a:t>
            </a:r>
            <a:r>
              <a:rPr lang="en-US" sz="1400" dirty="0"/>
              <a:t>complement a CSS selector to describe when a particular style should apply.</a:t>
            </a:r>
            <a:endParaRPr lang="fr-FR" sz="1400" dirty="0"/>
          </a:p>
        </p:txBody>
      </p:sp>
      <p:sp>
        <p:nvSpPr>
          <p:cNvPr id="10" name="Rectangle 9"/>
          <p:cNvSpPr/>
          <p:nvPr/>
        </p:nvSpPr>
        <p:spPr>
          <a:xfrm>
            <a:off x="6716331" y="3214311"/>
            <a:ext cx="4971554" cy="338554"/>
          </a:xfrm>
          <a:prstGeom prst="rect">
            <a:avLst/>
          </a:prstGeom>
        </p:spPr>
        <p:txBody>
          <a:bodyPr wrap="none">
            <a:spAutoFit/>
          </a:bodyPr>
          <a:lstStyle/>
          <a:p>
            <a:r>
              <a:rPr lang="en-US" sz="1600" b="1" dirty="0"/>
              <a:t>A- Stylize an element on mouse over with :hover</a:t>
            </a:r>
            <a:endParaRPr lang="fr-FR" sz="1600" b="1" dirty="0"/>
          </a:p>
        </p:txBody>
      </p:sp>
      <p:sp>
        <p:nvSpPr>
          <p:cNvPr id="11" name="Rectangle 10"/>
          <p:cNvSpPr/>
          <p:nvPr/>
        </p:nvSpPr>
        <p:spPr>
          <a:xfrm>
            <a:off x="6557710" y="3702958"/>
            <a:ext cx="5292167" cy="2031325"/>
          </a:xfrm>
          <a:prstGeom prst="rect">
            <a:avLst/>
          </a:prstGeom>
        </p:spPr>
        <p:txBody>
          <a:bodyPr wrap="square">
            <a:spAutoFit/>
          </a:bodyPr>
          <a:lstStyle/>
          <a:p>
            <a:r>
              <a:rPr lang="en-US" sz="1400" dirty="0"/>
              <a:t>The pseudo-class  </a:t>
            </a:r>
            <a:r>
              <a:rPr lang="en-US" sz="1400" b="1" dirty="0"/>
              <a:t>:hover </a:t>
            </a:r>
            <a:r>
              <a:rPr lang="en-US" sz="1400" dirty="0"/>
              <a:t>applies when the user hovers over an element with his mouse ( </a:t>
            </a:r>
            <a:r>
              <a:rPr lang="en-US" sz="1400" b="1" dirty="0"/>
              <a:t>:hover  </a:t>
            </a:r>
            <a:r>
              <a:rPr lang="en-US" sz="1400" dirty="0"/>
              <a:t>means “hover”), and will allow us to apply a style to it.</a:t>
            </a:r>
          </a:p>
          <a:p>
            <a:endParaRPr lang="en-US" sz="1400" dirty="0"/>
          </a:p>
          <a:p>
            <a:r>
              <a:rPr lang="en-US" sz="1400" b="1" dirty="0"/>
              <a:t>Declare the selector on which the style will apply</a:t>
            </a:r>
          </a:p>
          <a:p>
            <a:r>
              <a:rPr lang="en-US" sz="1400" dirty="0"/>
              <a:t>Let's take an example where we apply style to hypertext links. To declare a style that will "activate" as soon as the website visitor hovers the mouse over it, we must write our CSS like this:</a:t>
            </a:r>
            <a:endParaRPr lang="fr-FR" sz="1400" dirty="0"/>
          </a:p>
        </p:txBody>
      </p:sp>
      <p:pic>
        <p:nvPicPr>
          <p:cNvPr id="12" name="Image 11"/>
          <p:cNvPicPr>
            <a:picLocks noChangeAspect="1"/>
          </p:cNvPicPr>
          <p:nvPr/>
        </p:nvPicPr>
        <p:blipFill>
          <a:blip r:embed="rId5"/>
          <a:stretch>
            <a:fillRect/>
          </a:stretch>
        </p:blipFill>
        <p:spPr>
          <a:xfrm>
            <a:off x="6716331" y="5734283"/>
            <a:ext cx="3304747" cy="592533"/>
          </a:xfrm>
          <a:prstGeom prst="rect">
            <a:avLst/>
          </a:prstGeom>
        </p:spPr>
      </p:pic>
    </p:spTree>
    <p:extLst>
      <p:ext uri="{BB962C8B-B14F-4D97-AF65-F5344CB8AC3E}">
        <p14:creationId xmlns:p14="http://schemas.microsoft.com/office/powerpoint/2010/main" val="375770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461" y="351588"/>
            <a:ext cx="5526833" cy="3754874"/>
          </a:xfrm>
          <a:prstGeom prst="rect">
            <a:avLst/>
          </a:prstGeom>
        </p:spPr>
        <p:txBody>
          <a:bodyPr wrap="square">
            <a:spAutoFit/>
          </a:bodyPr>
          <a:lstStyle/>
          <a:p>
            <a:pPr algn="just"/>
            <a:r>
              <a:rPr lang="en-US" sz="1400" dirty="0"/>
              <a:t>Where does what   a  we put before the pseudo-class come from   :hover  ?</a:t>
            </a:r>
          </a:p>
          <a:p>
            <a:pPr algn="just"/>
            <a:endParaRPr lang="en-US" sz="1400" dirty="0"/>
          </a:p>
          <a:p>
            <a:pPr algn="just"/>
            <a:r>
              <a:rPr lang="en-US" sz="1400" dirty="0"/>
              <a:t>Remember the chapter "Create a hyperlink", that's how you advertise a hyperlink, with a tag   </a:t>
            </a:r>
            <a:r>
              <a:rPr lang="en-US" sz="1400" b="1" dirty="0"/>
              <a:t>&lt;a&gt;  </a:t>
            </a:r>
            <a:r>
              <a:rPr lang="en-US" sz="1400" dirty="0"/>
              <a:t>. We could very well apply a style to the hover of a paragraph (we would then write  </a:t>
            </a:r>
            <a:r>
              <a:rPr lang="en-US" sz="1400" b="1" dirty="0"/>
              <a:t>p:hover</a:t>
            </a:r>
            <a:r>
              <a:rPr lang="en-US" sz="1400" dirty="0"/>
              <a:t>), or of an element to which we have assigned a class  ma-</a:t>
            </a:r>
            <a:r>
              <a:rPr lang="en-US" sz="1400" dirty="0" err="1"/>
              <a:t>classe</a:t>
            </a:r>
            <a:r>
              <a:rPr lang="en-US" sz="1400" dirty="0"/>
              <a:t> (and we would write  </a:t>
            </a:r>
            <a:r>
              <a:rPr lang="en-US" sz="1400" b="1" dirty="0"/>
              <a:t>.</a:t>
            </a:r>
            <a:r>
              <a:rPr lang="en-US" sz="1400" b="1" dirty="0" err="1"/>
              <a:t>my-class:hover</a:t>
            </a:r>
            <a:r>
              <a:rPr lang="en-US" sz="1400" dirty="0"/>
              <a:t>).</a:t>
            </a:r>
          </a:p>
          <a:p>
            <a:pPr algn="just"/>
            <a:endParaRPr lang="en-US" sz="1400" dirty="0"/>
          </a:p>
          <a:p>
            <a:pPr algn="just"/>
            <a:r>
              <a:rPr lang="en-US" sz="1400" dirty="0"/>
              <a:t>From there, it's up to you to define how the links should look when hovered over. Let your imagination run wild, there is no limit.</a:t>
            </a:r>
          </a:p>
          <a:p>
            <a:pPr algn="just"/>
            <a:endParaRPr lang="en-US" sz="1400" dirty="0"/>
          </a:p>
          <a:p>
            <a:pPr algn="just"/>
            <a:r>
              <a:rPr lang="en-US" sz="1400" b="1" dirty="0"/>
              <a:t>Define the style that will apply to the selector</a:t>
            </a:r>
          </a:p>
          <a:p>
            <a:pPr algn="just"/>
            <a:r>
              <a:rPr lang="en-US" sz="1400" dirty="0"/>
              <a:t>In the code snippet below, we'll apply a different color to the title, paragraph, and class element   </a:t>
            </a:r>
            <a:r>
              <a:rPr lang="en-US" sz="1400" b="1" dirty="0"/>
              <a:t>my-element </a:t>
            </a:r>
            <a:r>
              <a:rPr lang="en-US" sz="1400" dirty="0"/>
              <a:t>.</a:t>
            </a:r>
          </a:p>
          <a:p>
            <a:pPr algn="just"/>
            <a:endParaRPr lang="en-US" sz="1400" dirty="0"/>
          </a:p>
          <a:p>
            <a:pPr algn="just"/>
            <a:r>
              <a:rPr lang="en-US" sz="1400" dirty="0"/>
              <a:t>We have the following structure in HTML:</a:t>
            </a:r>
            <a:endParaRPr lang="fr-FR" sz="1400" dirty="0"/>
          </a:p>
        </p:txBody>
      </p:sp>
      <p:pic>
        <p:nvPicPr>
          <p:cNvPr id="5" name="Image 4"/>
          <p:cNvPicPr>
            <a:picLocks noChangeAspect="1"/>
          </p:cNvPicPr>
          <p:nvPr/>
        </p:nvPicPr>
        <p:blipFill>
          <a:blip r:embed="rId2"/>
          <a:stretch>
            <a:fillRect/>
          </a:stretch>
        </p:blipFill>
        <p:spPr>
          <a:xfrm>
            <a:off x="426972" y="4191200"/>
            <a:ext cx="5330015" cy="1115099"/>
          </a:xfrm>
          <a:prstGeom prst="rect">
            <a:avLst/>
          </a:prstGeom>
        </p:spPr>
      </p:pic>
      <p:sp>
        <p:nvSpPr>
          <p:cNvPr id="6" name="Rectangle 5"/>
          <p:cNvSpPr/>
          <p:nvPr/>
        </p:nvSpPr>
        <p:spPr>
          <a:xfrm>
            <a:off x="426972" y="5493012"/>
            <a:ext cx="2666436" cy="307777"/>
          </a:xfrm>
          <a:prstGeom prst="rect">
            <a:avLst/>
          </a:prstGeom>
        </p:spPr>
        <p:txBody>
          <a:bodyPr wrap="none">
            <a:spAutoFit/>
          </a:bodyPr>
          <a:lstStyle/>
          <a:p>
            <a:r>
              <a:rPr lang="en-US" sz="1400" dirty="0"/>
              <a:t>…and the following CSS code:</a:t>
            </a:r>
            <a:endParaRPr lang="fr-FR" sz="1400" dirty="0"/>
          </a:p>
        </p:txBody>
      </p:sp>
      <p:pic>
        <p:nvPicPr>
          <p:cNvPr id="7" name="Image 6"/>
          <p:cNvPicPr>
            <a:picLocks noChangeAspect="1"/>
          </p:cNvPicPr>
          <p:nvPr/>
        </p:nvPicPr>
        <p:blipFill>
          <a:blip r:embed="rId3"/>
          <a:stretch>
            <a:fillRect/>
          </a:stretch>
        </p:blipFill>
        <p:spPr>
          <a:xfrm>
            <a:off x="6920981" y="351588"/>
            <a:ext cx="4191000" cy="2609850"/>
          </a:xfrm>
          <a:prstGeom prst="rect">
            <a:avLst/>
          </a:prstGeom>
        </p:spPr>
      </p:pic>
      <p:sp>
        <p:nvSpPr>
          <p:cNvPr id="8" name="Rectangle 7"/>
          <p:cNvSpPr/>
          <p:nvPr/>
        </p:nvSpPr>
        <p:spPr>
          <a:xfrm>
            <a:off x="6547756" y="3099155"/>
            <a:ext cx="5348773" cy="738664"/>
          </a:xfrm>
          <a:prstGeom prst="rect">
            <a:avLst/>
          </a:prstGeom>
        </p:spPr>
        <p:txBody>
          <a:bodyPr wrap="square">
            <a:spAutoFit/>
          </a:bodyPr>
          <a:lstStyle/>
          <a:p>
            <a:pPr algn="just"/>
            <a:r>
              <a:rPr lang="en-US" sz="1400" dirty="0"/>
              <a:t>Here, the changes are abrupt. However, CSS allows you to create faded effects, or animations that repeat themselves as many times as desired</a:t>
            </a:r>
            <a:endParaRPr lang="fr-FR" sz="1400" dirty="0"/>
          </a:p>
        </p:txBody>
      </p:sp>
      <p:sp>
        <p:nvSpPr>
          <p:cNvPr id="9" name="Rectangle 8"/>
          <p:cNvSpPr/>
          <p:nvPr/>
        </p:nvSpPr>
        <p:spPr>
          <a:xfrm>
            <a:off x="6802460" y="3821868"/>
            <a:ext cx="4703660" cy="369332"/>
          </a:xfrm>
          <a:prstGeom prst="rect">
            <a:avLst/>
          </a:prstGeom>
        </p:spPr>
        <p:txBody>
          <a:bodyPr wrap="none">
            <a:spAutoFit/>
          </a:bodyPr>
          <a:lstStyle/>
          <a:p>
            <a:r>
              <a:rPr lang="en-US" b="1" dirty="0"/>
              <a:t>B-Style an element on click with  :active</a:t>
            </a:r>
            <a:endParaRPr lang="fr-FR" b="1" dirty="0"/>
          </a:p>
        </p:txBody>
      </p:sp>
      <p:sp>
        <p:nvSpPr>
          <p:cNvPr id="10" name="Rectangle 9"/>
          <p:cNvSpPr/>
          <p:nvPr/>
        </p:nvSpPr>
        <p:spPr>
          <a:xfrm>
            <a:off x="6372807" y="4191200"/>
            <a:ext cx="5287347" cy="523220"/>
          </a:xfrm>
          <a:prstGeom prst="rect">
            <a:avLst/>
          </a:prstGeom>
        </p:spPr>
        <p:txBody>
          <a:bodyPr wrap="square">
            <a:spAutoFit/>
          </a:bodyPr>
          <a:lstStyle/>
          <a:p>
            <a:r>
              <a:rPr lang="en-US" sz="1400" dirty="0"/>
              <a:t>The pseudo-class   </a:t>
            </a:r>
            <a:r>
              <a:rPr lang="en-US" sz="1400" b="1" dirty="0"/>
              <a:t>:active</a:t>
            </a:r>
            <a:r>
              <a:rPr lang="en-US" sz="1400" dirty="0"/>
              <a:t>  makes it possible to apply a particular style at the time of the click.</a:t>
            </a:r>
            <a:endParaRPr lang="fr-FR" sz="1400" dirty="0"/>
          </a:p>
        </p:txBody>
      </p:sp>
      <p:sp>
        <p:nvSpPr>
          <p:cNvPr id="11" name="Rectangle 10"/>
          <p:cNvSpPr/>
          <p:nvPr/>
        </p:nvSpPr>
        <p:spPr>
          <a:xfrm>
            <a:off x="6372807" y="4913913"/>
            <a:ext cx="5800529" cy="954107"/>
          </a:xfrm>
          <a:prstGeom prst="rect">
            <a:avLst/>
          </a:prstGeom>
        </p:spPr>
        <p:txBody>
          <a:bodyPr wrap="square">
            <a:spAutoFit/>
          </a:bodyPr>
          <a:lstStyle/>
          <a:p>
            <a:r>
              <a:rPr lang="en-US" sz="1400" dirty="0"/>
              <a:t>In practice, it is only used on hypertext links because the style is only maintained for a very short time: in fact, the change occurs when the mouse button is pressed. It is therefore not necessarily always clearly visible.</a:t>
            </a:r>
            <a:endParaRPr lang="fr-FR" sz="1400" dirty="0"/>
          </a:p>
        </p:txBody>
      </p:sp>
    </p:spTree>
    <p:extLst>
      <p:ext uri="{BB962C8B-B14F-4D97-AF65-F5344CB8AC3E}">
        <p14:creationId xmlns:p14="http://schemas.microsoft.com/office/powerpoint/2010/main" val="517820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131" y="192652"/>
            <a:ext cx="5648130" cy="1384995"/>
          </a:xfrm>
          <a:prstGeom prst="rect">
            <a:avLst/>
          </a:prstGeom>
        </p:spPr>
        <p:txBody>
          <a:bodyPr wrap="square">
            <a:spAutoFit/>
          </a:bodyPr>
          <a:lstStyle/>
          <a:p>
            <a:pPr algn="just"/>
            <a:r>
              <a:rPr lang="en-US" sz="1400" dirty="0"/>
              <a:t>Let's try to change the background color of the hyperlink when clicked. For the occasion, we will have previously added a hypertext link in the HTML code above, and deactivated the change of style from   </a:t>
            </a:r>
            <a:r>
              <a:rPr lang="en-US" sz="1400" b="1" dirty="0"/>
              <a:t>My-element</a:t>
            </a:r>
            <a:r>
              <a:rPr lang="en-US" sz="1400" dirty="0"/>
              <a:t>  to   hover.</a:t>
            </a:r>
          </a:p>
          <a:p>
            <a:pPr algn="just"/>
            <a:endParaRPr lang="en-US" sz="1400" dirty="0"/>
          </a:p>
          <a:p>
            <a:pPr algn="just"/>
            <a:r>
              <a:rPr lang="en-US" sz="1400" dirty="0"/>
              <a:t>We write in the CSS file:</a:t>
            </a:r>
            <a:endParaRPr lang="fr-FR" sz="1400" dirty="0"/>
          </a:p>
        </p:txBody>
      </p:sp>
      <p:pic>
        <p:nvPicPr>
          <p:cNvPr id="5" name="Image 4"/>
          <p:cNvPicPr>
            <a:picLocks noChangeAspect="1"/>
          </p:cNvPicPr>
          <p:nvPr/>
        </p:nvPicPr>
        <p:blipFill>
          <a:blip r:embed="rId2"/>
          <a:stretch>
            <a:fillRect/>
          </a:stretch>
        </p:blipFill>
        <p:spPr>
          <a:xfrm>
            <a:off x="602893" y="1690881"/>
            <a:ext cx="2448217" cy="594227"/>
          </a:xfrm>
          <a:prstGeom prst="rect">
            <a:avLst/>
          </a:prstGeom>
        </p:spPr>
      </p:pic>
      <p:sp>
        <p:nvSpPr>
          <p:cNvPr id="6" name="Rectangle 5"/>
          <p:cNvSpPr/>
          <p:nvPr/>
        </p:nvSpPr>
        <p:spPr>
          <a:xfrm>
            <a:off x="314131" y="2398342"/>
            <a:ext cx="5648130" cy="523220"/>
          </a:xfrm>
          <a:prstGeom prst="rect">
            <a:avLst/>
          </a:prstGeom>
        </p:spPr>
        <p:txBody>
          <a:bodyPr wrap="square">
            <a:spAutoFit/>
          </a:bodyPr>
          <a:lstStyle/>
          <a:p>
            <a:r>
              <a:rPr lang="en-US" sz="1400" dirty="0"/>
              <a:t>You will also notice that the browser also applies a default style here where   color  the active link is red.</a:t>
            </a:r>
            <a:endParaRPr lang="fr-FR" sz="1400" dirty="0"/>
          </a:p>
        </p:txBody>
      </p:sp>
      <p:sp>
        <p:nvSpPr>
          <p:cNvPr id="7" name="Rectangle 6"/>
          <p:cNvSpPr/>
          <p:nvPr/>
        </p:nvSpPr>
        <p:spPr>
          <a:xfrm>
            <a:off x="314131" y="2921562"/>
            <a:ext cx="5797420" cy="646331"/>
          </a:xfrm>
          <a:prstGeom prst="rect">
            <a:avLst/>
          </a:prstGeom>
        </p:spPr>
        <p:txBody>
          <a:bodyPr wrap="square">
            <a:spAutoFit/>
          </a:bodyPr>
          <a:lstStyle/>
          <a:p>
            <a:r>
              <a:rPr lang="en-US" b="1" dirty="0"/>
              <a:t>C- Style an element selected by the visitor with :focus</a:t>
            </a:r>
            <a:endParaRPr lang="fr-FR" b="1" dirty="0"/>
          </a:p>
        </p:txBody>
      </p:sp>
      <p:sp>
        <p:nvSpPr>
          <p:cNvPr id="8" name="Rectangle 7"/>
          <p:cNvSpPr/>
          <p:nvPr/>
        </p:nvSpPr>
        <p:spPr>
          <a:xfrm>
            <a:off x="314131" y="3567893"/>
            <a:ext cx="5797420" cy="2708434"/>
          </a:xfrm>
          <a:prstGeom prst="rect">
            <a:avLst/>
          </a:prstGeom>
        </p:spPr>
        <p:txBody>
          <a:bodyPr wrap="square">
            <a:spAutoFit/>
          </a:bodyPr>
          <a:lstStyle/>
          <a:p>
            <a:r>
              <a:rPr lang="en-US" sz="1400" dirty="0"/>
              <a:t>There, it's a little different. The pseudo-class   :focus  applies a style when the element is selected.</a:t>
            </a:r>
          </a:p>
          <a:p>
            <a:endParaRPr lang="en-US" sz="1400" dirty="0"/>
          </a:p>
          <a:p>
            <a:r>
              <a:rPr lang="en-US" sz="1400" dirty="0"/>
              <a:t>That's to say ?</a:t>
            </a:r>
          </a:p>
          <a:p>
            <a:endParaRPr lang="en-US" sz="1400" dirty="0"/>
          </a:p>
          <a:p>
            <a:r>
              <a:rPr lang="en-US" sz="1400" dirty="0"/>
              <a:t>In particular, you can use the "tab" key  </a:t>
            </a:r>
            <a:r>
              <a:rPr lang="en-US" sz="1600" b="1" dirty="0"/>
              <a:t>⇥ </a:t>
            </a:r>
            <a:r>
              <a:rPr lang="en-US" sz="1400" dirty="0"/>
              <a:t>  on the keyboard to trigger the focus on each of the elements.</a:t>
            </a:r>
          </a:p>
          <a:p>
            <a:endParaRPr lang="en-US" sz="1400" dirty="0"/>
          </a:p>
          <a:p>
            <a:r>
              <a:rPr lang="en-US" sz="1400" dirty="0"/>
              <a:t>This pseudo-class can be applied to other HTML tags that we haven't seen yet, such as form elements. We'll look more at focus in this chapter.</a:t>
            </a:r>
          </a:p>
          <a:p>
            <a:endParaRPr lang="en-US" sz="1400" dirty="0"/>
          </a:p>
        </p:txBody>
      </p:sp>
      <p:sp>
        <p:nvSpPr>
          <p:cNvPr id="9" name="Rectangle 8"/>
          <p:cNvSpPr/>
          <p:nvPr/>
        </p:nvSpPr>
        <p:spPr>
          <a:xfrm>
            <a:off x="6477507" y="192652"/>
            <a:ext cx="3041602" cy="307777"/>
          </a:xfrm>
          <a:prstGeom prst="rect">
            <a:avLst/>
          </a:prstGeom>
        </p:spPr>
        <p:txBody>
          <a:bodyPr wrap="none">
            <a:spAutoFit/>
          </a:bodyPr>
          <a:lstStyle/>
          <a:p>
            <a:r>
              <a:rPr lang="en-US" sz="1400" dirty="0"/>
              <a:t>In our piece of CSS code, we write:</a:t>
            </a:r>
          </a:p>
        </p:txBody>
      </p:sp>
      <p:pic>
        <p:nvPicPr>
          <p:cNvPr id="10" name="Image 9"/>
          <p:cNvPicPr>
            <a:picLocks noChangeAspect="1"/>
          </p:cNvPicPr>
          <p:nvPr/>
        </p:nvPicPr>
        <p:blipFill>
          <a:blip r:embed="rId3"/>
          <a:stretch>
            <a:fillRect/>
          </a:stretch>
        </p:blipFill>
        <p:spPr>
          <a:xfrm>
            <a:off x="6901446" y="527961"/>
            <a:ext cx="2905125" cy="714375"/>
          </a:xfrm>
          <a:prstGeom prst="rect">
            <a:avLst/>
          </a:prstGeom>
        </p:spPr>
      </p:pic>
      <p:sp>
        <p:nvSpPr>
          <p:cNvPr id="11" name="Rectangle 10"/>
          <p:cNvSpPr/>
          <p:nvPr/>
        </p:nvSpPr>
        <p:spPr>
          <a:xfrm>
            <a:off x="6811346" y="1269868"/>
            <a:ext cx="4739951" cy="553998"/>
          </a:xfrm>
          <a:prstGeom prst="rect">
            <a:avLst/>
          </a:prstGeom>
        </p:spPr>
        <p:txBody>
          <a:bodyPr wrap="square">
            <a:spAutoFit/>
          </a:bodyPr>
          <a:lstStyle/>
          <a:p>
            <a:r>
              <a:rPr lang="en-US" sz="1400" dirty="0"/>
              <a:t>Which allows us to obtain, with the selection from the "tab" key of the keyboard</a:t>
            </a:r>
            <a:r>
              <a:rPr lang="en-US" sz="1600" b="1" dirty="0"/>
              <a:t>: ⇥ </a:t>
            </a:r>
            <a:endParaRPr lang="fr-FR" sz="1600" b="1" dirty="0"/>
          </a:p>
        </p:txBody>
      </p:sp>
      <p:sp>
        <p:nvSpPr>
          <p:cNvPr id="12" name="Rectangle 11"/>
          <p:cNvSpPr/>
          <p:nvPr/>
        </p:nvSpPr>
        <p:spPr>
          <a:xfrm>
            <a:off x="6382560" y="2029010"/>
            <a:ext cx="5681922" cy="646331"/>
          </a:xfrm>
          <a:prstGeom prst="rect">
            <a:avLst/>
          </a:prstGeom>
        </p:spPr>
        <p:txBody>
          <a:bodyPr wrap="square">
            <a:spAutoFit/>
          </a:bodyPr>
          <a:lstStyle/>
          <a:p>
            <a:r>
              <a:rPr lang="en-US" b="1" dirty="0"/>
              <a:t>D-Style a previously viewed hyperlink with  :visited</a:t>
            </a:r>
            <a:endParaRPr lang="fr-FR" b="1" dirty="0"/>
          </a:p>
        </p:txBody>
      </p:sp>
      <p:sp>
        <p:nvSpPr>
          <p:cNvPr id="13" name="Rectangle 12"/>
          <p:cNvSpPr/>
          <p:nvPr/>
        </p:nvSpPr>
        <p:spPr>
          <a:xfrm>
            <a:off x="6391008" y="2770917"/>
            <a:ext cx="5665026" cy="2677656"/>
          </a:xfrm>
          <a:prstGeom prst="rect">
            <a:avLst/>
          </a:prstGeom>
        </p:spPr>
        <p:txBody>
          <a:bodyPr wrap="square">
            <a:spAutoFit/>
          </a:bodyPr>
          <a:lstStyle/>
          <a:p>
            <a:pPr algn="just"/>
            <a:r>
              <a:rPr lang="en-US" sz="1400" dirty="0"/>
              <a:t>It is possible to apply a style to a hypertext link that has already been "clicked". By default, the browser colors a link purple. But thanks to the pseudo-class   </a:t>
            </a:r>
            <a:r>
              <a:rPr lang="en-US" sz="1400" b="1" dirty="0"/>
              <a:t>:visited  </a:t>
            </a:r>
            <a:r>
              <a:rPr lang="en-US" sz="1400" dirty="0"/>
              <a:t>, we can change; even if, in practice, on the links consulted, we often do not change much except the color.</a:t>
            </a:r>
          </a:p>
          <a:p>
            <a:pPr algn="just"/>
            <a:endParaRPr lang="en-US" sz="1400" dirty="0"/>
          </a:p>
          <a:p>
            <a:pPr algn="just"/>
            <a:r>
              <a:rPr lang="en-US" sz="1400" dirty="0"/>
              <a:t>If you do not wish that the links already visited are colored in a different way than an unclicked hypertext link, you will have to apply the same color to them as to the normal links. Many websites do this (including </a:t>
            </a:r>
            <a:r>
              <a:rPr lang="en-US" sz="1400" dirty="0" err="1"/>
              <a:t>OpenClassrooms</a:t>
            </a:r>
            <a:r>
              <a:rPr lang="en-US" sz="1400" dirty="0"/>
              <a:t>!).</a:t>
            </a:r>
          </a:p>
          <a:p>
            <a:pPr algn="just"/>
            <a:endParaRPr lang="en-US" sz="1400" dirty="0"/>
          </a:p>
          <a:p>
            <a:pPr algn="just"/>
            <a:r>
              <a:rPr lang="en-US" sz="1400" dirty="0"/>
              <a:t>In our example, we add to the CSS code:</a:t>
            </a:r>
            <a:endParaRPr lang="fr-FR" sz="1400" dirty="0"/>
          </a:p>
        </p:txBody>
      </p:sp>
      <p:pic>
        <p:nvPicPr>
          <p:cNvPr id="14" name="Image 13"/>
          <p:cNvPicPr>
            <a:picLocks noChangeAspect="1"/>
          </p:cNvPicPr>
          <p:nvPr/>
        </p:nvPicPr>
        <p:blipFill>
          <a:blip r:embed="rId4"/>
          <a:stretch>
            <a:fillRect/>
          </a:stretch>
        </p:blipFill>
        <p:spPr>
          <a:xfrm>
            <a:off x="6790473" y="5544149"/>
            <a:ext cx="2371725" cy="733425"/>
          </a:xfrm>
          <a:prstGeom prst="rect">
            <a:avLst/>
          </a:prstGeom>
        </p:spPr>
      </p:pic>
    </p:spTree>
    <p:extLst>
      <p:ext uri="{BB962C8B-B14F-4D97-AF65-F5344CB8AC3E}">
        <p14:creationId xmlns:p14="http://schemas.microsoft.com/office/powerpoint/2010/main" val="1792784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775" y="377233"/>
            <a:ext cx="5386874" cy="3108543"/>
          </a:xfrm>
          <a:prstGeom prst="rect">
            <a:avLst/>
          </a:prstGeom>
        </p:spPr>
        <p:txBody>
          <a:bodyPr wrap="square">
            <a:spAutoFit/>
          </a:bodyPr>
          <a:lstStyle/>
          <a:p>
            <a:r>
              <a:rPr lang="en-US" sz="1400" dirty="0">
                <a:solidFill>
                  <a:srgbClr val="271A38"/>
                </a:solidFill>
              </a:rPr>
              <a:t>The color is now the same whether the link has been visited or not.</a:t>
            </a:r>
          </a:p>
          <a:p>
            <a:endParaRPr lang="en-US" sz="1400" dirty="0">
              <a:solidFill>
                <a:srgbClr val="271A38"/>
              </a:solidFill>
            </a:endParaRPr>
          </a:p>
          <a:p>
            <a:r>
              <a:rPr lang="en-US" sz="1400" dirty="0">
                <a:solidFill>
                  <a:srgbClr val="271A38"/>
                </a:solidFill>
              </a:rPr>
              <a:t>It all seems a bit magical like that: there are many selectors, a large amount of CSS properties, allowing to obtain particularly advanced effects (remember CSS Art).</a:t>
            </a:r>
          </a:p>
          <a:p>
            <a:endParaRPr lang="en-US" sz="1400" dirty="0">
              <a:solidFill>
                <a:srgbClr val="271A38"/>
              </a:solidFill>
            </a:endParaRPr>
          </a:p>
          <a:p>
            <a:r>
              <a:rPr lang="en-US" sz="1400" dirty="0"/>
              <a:t>Browsers don't know all the CSS properties that exist. In fact, the older the browser, the less CSS features it knows.</a:t>
            </a:r>
          </a:p>
          <a:p>
            <a:endParaRPr lang="en-US" sz="1400" dirty="0"/>
          </a:p>
          <a:p>
            <a:r>
              <a:rPr lang="en-US" sz="1400" dirty="0"/>
              <a:t>I strongly recommend that you bookmark the </a:t>
            </a:r>
            <a:r>
              <a:rPr lang="en-US" sz="1400" b="1" u="sng" dirty="0">
                <a:hlinkClick r:id="rId2"/>
              </a:rPr>
              <a:t>www.caniuse.com</a:t>
            </a:r>
            <a:r>
              <a:rPr lang="en-US" sz="1400" dirty="0"/>
              <a:t> site , which offers compatibility tables for HTML and CSS features on different browsers (and their different versions).</a:t>
            </a:r>
            <a:endParaRPr lang="en-US" sz="1400" dirty="0">
              <a:effectLst/>
            </a:endParaRPr>
          </a:p>
        </p:txBody>
      </p:sp>
      <p:sp>
        <p:nvSpPr>
          <p:cNvPr id="5" name="Rectangle 4"/>
          <p:cNvSpPr/>
          <p:nvPr/>
        </p:nvSpPr>
        <p:spPr>
          <a:xfrm>
            <a:off x="474368" y="3691050"/>
            <a:ext cx="4452116" cy="369332"/>
          </a:xfrm>
          <a:prstGeom prst="rect">
            <a:avLst/>
          </a:prstGeom>
        </p:spPr>
        <p:txBody>
          <a:bodyPr wrap="none">
            <a:spAutoFit/>
          </a:bodyPr>
          <a:lstStyle/>
          <a:p>
            <a:r>
              <a:rPr lang="en-US" b="1" dirty="0"/>
              <a:t>E- Go further with advanced selectors</a:t>
            </a:r>
            <a:endParaRPr lang="fr-FR" b="1" dirty="0"/>
          </a:p>
        </p:txBody>
      </p:sp>
      <p:sp>
        <p:nvSpPr>
          <p:cNvPr id="6" name="Rectangle 5"/>
          <p:cNvSpPr/>
          <p:nvPr/>
        </p:nvSpPr>
        <p:spPr>
          <a:xfrm>
            <a:off x="399723" y="4060382"/>
            <a:ext cx="5375926" cy="1600438"/>
          </a:xfrm>
          <a:prstGeom prst="rect">
            <a:avLst/>
          </a:prstGeom>
        </p:spPr>
        <p:txBody>
          <a:bodyPr wrap="square">
            <a:spAutoFit/>
          </a:bodyPr>
          <a:lstStyle/>
          <a:p>
            <a:pPr algn="just"/>
            <a:r>
              <a:rPr lang="en-US" sz="1400" dirty="0"/>
              <a:t>In CSS, the hardest part is often to succeed in targeting the element whose style you want to change. You've learned a whole bunch of ways to style elements, with selectors and pseudo-classes. But be aware that we haven't covered everything in this part. You got a glimpse of the power of selectors with </a:t>
            </a:r>
            <a:r>
              <a:rPr lang="en-US" sz="1400" dirty="0">
                <a:hlinkClick r:id="rId3"/>
              </a:rPr>
              <a:t>the direct neighbor </a:t>
            </a:r>
            <a:r>
              <a:rPr lang="en-US" sz="1400" dirty="0" err="1">
                <a:hlinkClick r:id="rId3"/>
              </a:rPr>
              <a:t>combinator</a:t>
            </a:r>
            <a:r>
              <a:rPr lang="en-US" sz="1400" dirty="0"/>
              <a:t>  (or siblings) in the introductory video, but there are others. Here are a few :</a:t>
            </a:r>
            <a:endParaRPr lang="fr-FR" sz="1400" dirty="0"/>
          </a:p>
        </p:txBody>
      </p:sp>
      <p:sp>
        <p:nvSpPr>
          <p:cNvPr id="7" name="Rectangle 6"/>
          <p:cNvSpPr/>
          <p:nvPr/>
        </p:nvSpPr>
        <p:spPr>
          <a:xfrm>
            <a:off x="6270171" y="377233"/>
            <a:ext cx="6096000" cy="523220"/>
          </a:xfrm>
          <a:prstGeom prst="rect">
            <a:avLst/>
          </a:prstGeom>
        </p:spPr>
        <p:txBody>
          <a:bodyPr>
            <a:spAutoFit/>
          </a:bodyPr>
          <a:lstStyle/>
          <a:p>
            <a:r>
              <a:rPr lang="en-US" sz="1400" b="1" dirty="0"/>
              <a:t>The universal selector  *</a:t>
            </a:r>
          </a:p>
          <a:p>
            <a:r>
              <a:rPr lang="en-US" sz="1400" dirty="0"/>
              <a:t>The universal selector   *  selects all tags without exception.</a:t>
            </a:r>
            <a:endParaRPr lang="fr-FR" sz="1400" dirty="0"/>
          </a:p>
        </p:txBody>
      </p:sp>
      <p:sp>
        <p:nvSpPr>
          <p:cNvPr id="8" name="Rectangle 7"/>
          <p:cNvSpPr/>
          <p:nvPr/>
        </p:nvSpPr>
        <p:spPr>
          <a:xfrm>
            <a:off x="6357257" y="1008174"/>
            <a:ext cx="6096000" cy="923330"/>
          </a:xfrm>
          <a:prstGeom prst="rect">
            <a:avLst/>
          </a:prstGeom>
        </p:spPr>
        <p:txBody>
          <a:bodyPr>
            <a:spAutoFit/>
          </a:bodyPr>
          <a:lstStyle/>
          <a:p>
            <a:r>
              <a:rPr lang="fr-FR" b="1" dirty="0"/>
              <a:t>* {</a:t>
            </a:r>
          </a:p>
          <a:p>
            <a:r>
              <a:rPr lang="fr-FR" b="1" dirty="0"/>
              <a:t>/* </a:t>
            </a:r>
            <a:r>
              <a:rPr lang="en-US" b="1" dirty="0"/>
              <a:t>Insert your style here </a:t>
            </a:r>
            <a:r>
              <a:rPr lang="fr-FR" b="1" dirty="0"/>
              <a:t>*/</a:t>
            </a:r>
          </a:p>
          <a:p>
            <a:r>
              <a:rPr lang="fr-FR" b="1" dirty="0"/>
              <a:t>}</a:t>
            </a:r>
          </a:p>
        </p:txBody>
      </p:sp>
      <p:sp>
        <p:nvSpPr>
          <p:cNvPr id="9" name="Rectangle 8"/>
          <p:cNvSpPr/>
          <p:nvPr/>
        </p:nvSpPr>
        <p:spPr>
          <a:xfrm>
            <a:off x="6357257" y="2039225"/>
            <a:ext cx="6096000" cy="523220"/>
          </a:xfrm>
          <a:prstGeom prst="rect">
            <a:avLst/>
          </a:prstGeom>
        </p:spPr>
        <p:txBody>
          <a:bodyPr>
            <a:spAutoFit/>
          </a:bodyPr>
          <a:lstStyle/>
          <a:p>
            <a:r>
              <a:rPr lang="en-US" sz="1400" b="1" dirty="0"/>
              <a:t>The selector of a tag contained in another:  A   B</a:t>
            </a:r>
          </a:p>
          <a:p>
            <a:r>
              <a:rPr lang="en-US" sz="1400" dirty="0"/>
              <a:t>Let's take an example with this code written in the HTML file:</a:t>
            </a:r>
            <a:endParaRPr lang="fr-FR" sz="1400" dirty="0"/>
          </a:p>
        </p:txBody>
      </p:sp>
      <p:pic>
        <p:nvPicPr>
          <p:cNvPr id="11" name="Image 10"/>
          <p:cNvPicPr>
            <a:picLocks noChangeAspect="1"/>
          </p:cNvPicPr>
          <p:nvPr/>
        </p:nvPicPr>
        <p:blipFill>
          <a:blip r:embed="rId4"/>
          <a:stretch>
            <a:fillRect/>
          </a:stretch>
        </p:blipFill>
        <p:spPr>
          <a:xfrm>
            <a:off x="6443468" y="2684955"/>
            <a:ext cx="4810125" cy="561975"/>
          </a:xfrm>
          <a:prstGeom prst="rect">
            <a:avLst/>
          </a:prstGeom>
        </p:spPr>
      </p:pic>
      <p:sp>
        <p:nvSpPr>
          <p:cNvPr id="12" name="Rectangle 11"/>
          <p:cNvSpPr/>
          <p:nvPr/>
        </p:nvSpPr>
        <p:spPr>
          <a:xfrm>
            <a:off x="6443468" y="3383273"/>
            <a:ext cx="2505429" cy="307777"/>
          </a:xfrm>
          <a:prstGeom prst="rect">
            <a:avLst/>
          </a:prstGeom>
        </p:spPr>
        <p:txBody>
          <a:bodyPr wrap="none">
            <a:spAutoFit/>
          </a:bodyPr>
          <a:lstStyle/>
          <a:p>
            <a:r>
              <a:rPr lang="en-US" sz="1400" dirty="0"/>
              <a:t>In CSS, we would then write:</a:t>
            </a:r>
            <a:endParaRPr lang="fr-FR" sz="1400" dirty="0"/>
          </a:p>
        </p:txBody>
      </p:sp>
      <p:sp>
        <p:nvSpPr>
          <p:cNvPr id="13" name="Rectangle 12"/>
          <p:cNvSpPr/>
          <p:nvPr/>
        </p:nvSpPr>
        <p:spPr>
          <a:xfrm>
            <a:off x="6443468" y="3875716"/>
            <a:ext cx="6096000" cy="923330"/>
          </a:xfrm>
          <a:prstGeom prst="rect">
            <a:avLst/>
          </a:prstGeom>
        </p:spPr>
        <p:txBody>
          <a:bodyPr>
            <a:spAutoFit/>
          </a:bodyPr>
          <a:lstStyle/>
          <a:p>
            <a:r>
              <a:rPr lang="en-US" b="1" dirty="0"/>
              <a:t>h3 </a:t>
            </a:r>
            <a:r>
              <a:rPr lang="en-US" b="1" dirty="0" err="1"/>
              <a:t>em</a:t>
            </a:r>
            <a:r>
              <a:rPr lang="en-US" b="1" dirty="0"/>
              <a:t> {</a:t>
            </a:r>
          </a:p>
          <a:p>
            <a:r>
              <a:rPr lang="en-US" b="1" dirty="0"/>
              <a:t>/* Insert your style here */</a:t>
            </a:r>
          </a:p>
          <a:p>
            <a:r>
              <a:rPr lang="en-US" b="1" dirty="0"/>
              <a:t>}</a:t>
            </a:r>
            <a:endParaRPr lang="fr-FR" b="1" dirty="0"/>
          </a:p>
        </p:txBody>
      </p:sp>
      <p:sp>
        <p:nvSpPr>
          <p:cNvPr id="14" name="Rectangle 13"/>
          <p:cNvSpPr/>
          <p:nvPr/>
        </p:nvSpPr>
        <p:spPr>
          <a:xfrm>
            <a:off x="6443468" y="4922156"/>
            <a:ext cx="6096000" cy="738664"/>
          </a:xfrm>
          <a:prstGeom prst="rect">
            <a:avLst/>
          </a:prstGeom>
        </p:spPr>
        <p:txBody>
          <a:bodyPr>
            <a:spAutoFit/>
          </a:bodyPr>
          <a:lstStyle/>
          <a:p>
            <a:r>
              <a:rPr lang="en-US" sz="1400" dirty="0"/>
              <a:t>This piece of code means in French:</a:t>
            </a:r>
          </a:p>
          <a:p>
            <a:endParaRPr lang="en-US" sz="1400" dirty="0"/>
          </a:p>
          <a:p>
            <a:r>
              <a:rPr lang="en-US" sz="1400" dirty="0"/>
              <a:t>"Applies this style to all tags   </a:t>
            </a:r>
            <a:r>
              <a:rPr lang="en-US" sz="1400" b="1" dirty="0"/>
              <a:t>&lt;</a:t>
            </a:r>
            <a:r>
              <a:rPr lang="en-US" sz="1400" b="1" dirty="0" err="1"/>
              <a:t>em</a:t>
            </a:r>
            <a:r>
              <a:rPr lang="en-US" sz="1400" b="1" dirty="0"/>
              <a:t>&gt;  </a:t>
            </a:r>
            <a:r>
              <a:rPr lang="en-US" sz="1400" dirty="0"/>
              <a:t>inside a   </a:t>
            </a:r>
            <a:r>
              <a:rPr lang="en-US" sz="1400" b="1" dirty="0"/>
              <a:t>&lt;h3&gt;  </a:t>
            </a:r>
            <a:r>
              <a:rPr lang="en-US" sz="1400" dirty="0"/>
              <a:t>" tag.</a:t>
            </a:r>
            <a:endParaRPr lang="fr-FR" sz="1400" dirty="0"/>
          </a:p>
        </p:txBody>
      </p:sp>
    </p:spTree>
    <p:extLst>
      <p:ext uri="{BB962C8B-B14F-4D97-AF65-F5344CB8AC3E}">
        <p14:creationId xmlns:p14="http://schemas.microsoft.com/office/powerpoint/2010/main" val="1896603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833" y="262918"/>
            <a:ext cx="4827037" cy="954107"/>
          </a:xfrm>
          <a:prstGeom prst="rect">
            <a:avLst/>
          </a:prstGeom>
        </p:spPr>
        <p:txBody>
          <a:bodyPr wrap="square">
            <a:spAutoFit/>
          </a:bodyPr>
          <a:lstStyle/>
          <a:p>
            <a:r>
              <a:rPr lang="en-US" sz="1400" dirty="0"/>
              <a:t>Note that there is no comma between the two tag names.</a:t>
            </a:r>
          </a:p>
          <a:p>
            <a:endParaRPr lang="en-US" sz="1400" b="1" dirty="0"/>
          </a:p>
          <a:p>
            <a:r>
              <a:rPr lang="en-US" sz="1400" b="1" dirty="0"/>
              <a:t>The selector of a tag that follows another :  A  +  B</a:t>
            </a:r>
          </a:p>
          <a:p>
            <a:r>
              <a:rPr lang="en-US" sz="1400" dirty="0"/>
              <a:t>In CSS, for example, we would write:</a:t>
            </a:r>
            <a:endParaRPr lang="fr-FR" sz="1400" dirty="0"/>
          </a:p>
        </p:txBody>
      </p:sp>
      <p:sp>
        <p:nvSpPr>
          <p:cNvPr id="5" name="Rectangle 4"/>
          <p:cNvSpPr/>
          <p:nvPr/>
        </p:nvSpPr>
        <p:spPr>
          <a:xfrm>
            <a:off x="360784" y="1579576"/>
            <a:ext cx="4817706" cy="923330"/>
          </a:xfrm>
          <a:prstGeom prst="rect">
            <a:avLst/>
          </a:prstGeom>
        </p:spPr>
        <p:txBody>
          <a:bodyPr wrap="square">
            <a:spAutoFit/>
          </a:bodyPr>
          <a:lstStyle/>
          <a:p>
            <a:r>
              <a:rPr lang="en-US" b="1" dirty="0"/>
              <a:t>h3 + p {</a:t>
            </a:r>
          </a:p>
          <a:p>
            <a:r>
              <a:rPr lang="en-US" b="1" dirty="0"/>
              <a:t>  /* Insert your styles here */</a:t>
            </a:r>
          </a:p>
          <a:p>
            <a:r>
              <a:rPr lang="en-US" b="1" dirty="0"/>
              <a:t>}</a:t>
            </a:r>
            <a:endParaRPr lang="fr-FR" b="1" dirty="0"/>
          </a:p>
        </p:txBody>
      </p:sp>
      <p:sp>
        <p:nvSpPr>
          <p:cNvPr id="6" name="Rectangle 5"/>
          <p:cNvSpPr/>
          <p:nvPr/>
        </p:nvSpPr>
        <p:spPr>
          <a:xfrm>
            <a:off x="360784" y="2705008"/>
            <a:ext cx="5358881" cy="954107"/>
          </a:xfrm>
          <a:prstGeom prst="rect">
            <a:avLst/>
          </a:prstGeom>
        </p:spPr>
        <p:txBody>
          <a:bodyPr wrap="square">
            <a:spAutoFit/>
          </a:bodyPr>
          <a:lstStyle/>
          <a:p>
            <a:r>
              <a:rPr lang="en-US" sz="1400" dirty="0"/>
              <a:t>This will result in selecting the first tag   &lt;p&gt;  located after a title   &lt;h3&gt;.</a:t>
            </a:r>
          </a:p>
          <a:p>
            <a:endParaRPr lang="en-US" sz="1400" dirty="0"/>
          </a:p>
          <a:p>
            <a:r>
              <a:rPr lang="en-US" sz="1400" dirty="0"/>
              <a:t>Example of associated HTML code:</a:t>
            </a:r>
            <a:endParaRPr lang="fr-FR" sz="1400" dirty="0"/>
          </a:p>
        </p:txBody>
      </p:sp>
      <p:pic>
        <p:nvPicPr>
          <p:cNvPr id="7" name="Image 6"/>
          <p:cNvPicPr>
            <a:picLocks noChangeAspect="1"/>
          </p:cNvPicPr>
          <p:nvPr/>
        </p:nvPicPr>
        <p:blipFill>
          <a:blip r:embed="rId2"/>
          <a:stretch>
            <a:fillRect/>
          </a:stretch>
        </p:blipFill>
        <p:spPr>
          <a:xfrm>
            <a:off x="797962" y="3889840"/>
            <a:ext cx="1971675" cy="752475"/>
          </a:xfrm>
          <a:prstGeom prst="rect">
            <a:avLst/>
          </a:prstGeom>
        </p:spPr>
      </p:pic>
      <p:sp>
        <p:nvSpPr>
          <p:cNvPr id="8" name="Rectangle 7"/>
          <p:cNvSpPr/>
          <p:nvPr/>
        </p:nvSpPr>
        <p:spPr>
          <a:xfrm>
            <a:off x="239809" y="4844417"/>
            <a:ext cx="5600829" cy="338554"/>
          </a:xfrm>
          <a:prstGeom prst="rect">
            <a:avLst/>
          </a:prstGeom>
        </p:spPr>
        <p:txBody>
          <a:bodyPr wrap="none">
            <a:spAutoFit/>
          </a:bodyPr>
          <a:lstStyle/>
          <a:p>
            <a:r>
              <a:rPr lang="en-US" sz="1600" b="1" dirty="0"/>
              <a:t>The selector of a tag that has an attribute: a[ attribute]</a:t>
            </a:r>
            <a:endParaRPr lang="fr-FR" sz="1600" b="1" dirty="0"/>
          </a:p>
        </p:txBody>
      </p:sp>
      <p:sp>
        <p:nvSpPr>
          <p:cNvPr id="9" name="Rectangle 8"/>
          <p:cNvSpPr/>
          <p:nvPr/>
        </p:nvSpPr>
        <p:spPr>
          <a:xfrm>
            <a:off x="500743" y="5182971"/>
            <a:ext cx="6096000" cy="923330"/>
          </a:xfrm>
          <a:prstGeom prst="rect">
            <a:avLst/>
          </a:prstGeom>
        </p:spPr>
        <p:txBody>
          <a:bodyPr>
            <a:spAutoFit/>
          </a:bodyPr>
          <a:lstStyle/>
          <a:p>
            <a:r>
              <a:rPr lang="en-US" b="1" dirty="0"/>
              <a:t>a[title] {</a:t>
            </a:r>
          </a:p>
          <a:p>
            <a:r>
              <a:rPr lang="en-US" b="1" dirty="0"/>
              <a:t>/* Insert your style here */</a:t>
            </a:r>
          </a:p>
          <a:p>
            <a:r>
              <a:rPr lang="en-US" b="1" dirty="0"/>
              <a:t>}</a:t>
            </a:r>
            <a:endParaRPr lang="fr-FR" b="1" dirty="0"/>
          </a:p>
        </p:txBody>
      </p:sp>
      <p:sp>
        <p:nvSpPr>
          <p:cNvPr id="10" name="Rectangle 9"/>
          <p:cNvSpPr/>
          <p:nvPr/>
        </p:nvSpPr>
        <p:spPr>
          <a:xfrm>
            <a:off x="6203371" y="286253"/>
            <a:ext cx="6096000" cy="954107"/>
          </a:xfrm>
          <a:prstGeom prst="rect">
            <a:avLst/>
          </a:prstGeom>
        </p:spPr>
        <p:txBody>
          <a:bodyPr>
            <a:spAutoFit/>
          </a:bodyPr>
          <a:lstStyle/>
          <a:p>
            <a:r>
              <a:rPr lang="en-US" sz="1400" dirty="0"/>
              <a:t>In French, this piece of code means:</a:t>
            </a:r>
          </a:p>
          <a:p>
            <a:r>
              <a:rPr lang="en-US" sz="1400" dirty="0"/>
              <a:t>       "Selects all hyperlinks    </a:t>
            </a:r>
            <a:r>
              <a:rPr lang="en-US" sz="1400" b="1" dirty="0"/>
              <a:t>&lt;a&gt;</a:t>
            </a:r>
            <a:r>
              <a:rPr lang="en-US" sz="1400" dirty="0"/>
              <a:t>  that have a   </a:t>
            </a:r>
            <a:r>
              <a:rPr lang="en-US" sz="1400" b="1" dirty="0"/>
              <a:t>title </a:t>
            </a:r>
            <a:r>
              <a:rPr lang="en-US" sz="1400" dirty="0"/>
              <a:t> " attribute.</a:t>
            </a:r>
          </a:p>
          <a:p>
            <a:endParaRPr lang="en-US" sz="1400" dirty="0"/>
          </a:p>
          <a:p>
            <a:r>
              <a:rPr lang="en-US" sz="1400" dirty="0"/>
              <a:t>Example of associated HTML code:</a:t>
            </a:r>
            <a:endParaRPr lang="fr-FR" sz="1400" dirty="0"/>
          </a:p>
        </p:txBody>
      </p:sp>
      <p:pic>
        <p:nvPicPr>
          <p:cNvPr id="11" name="Image 10"/>
          <p:cNvPicPr>
            <a:picLocks noChangeAspect="1"/>
          </p:cNvPicPr>
          <p:nvPr/>
        </p:nvPicPr>
        <p:blipFill>
          <a:blip r:embed="rId3"/>
          <a:stretch>
            <a:fillRect/>
          </a:stretch>
        </p:blipFill>
        <p:spPr>
          <a:xfrm>
            <a:off x="6407020" y="1335638"/>
            <a:ext cx="3914775" cy="323850"/>
          </a:xfrm>
          <a:prstGeom prst="rect">
            <a:avLst/>
          </a:prstGeom>
        </p:spPr>
      </p:pic>
      <p:pic>
        <p:nvPicPr>
          <p:cNvPr id="12" name="Image 11"/>
          <p:cNvPicPr>
            <a:picLocks noChangeAspect="1"/>
          </p:cNvPicPr>
          <p:nvPr/>
        </p:nvPicPr>
        <p:blipFill>
          <a:blip r:embed="rId4"/>
          <a:stretch>
            <a:fillRect/>
          </a:stretch>
        </p:blipFill>
        <p:spPr>
          <a:xfrm>
            <a:off x="6257730" y="1850043"/>
            <a:ext cx="1503216" cy="167024"/>
          </a:xfrm>
          <a:prstGeom prst="rect">
            <a:avLst/>
          </a:prstGeom>
        </p:spPr>
      </p:pic>
      <p:sp>
        <p:nvSpPr>
          <p:cNvPr id="13" name="Rectangle 12"/>
          <p:cNvSpPr/>
          <p:nvPr/>
        </p:nvSpPr>
        <p:spPr>
          <a:xfrm>
            <a:off x="7636016" y="1779666"/>
            <a:ext cx="4350743" cy="307777"/>
          </a:xfrm>
          <a:prstGeom prst="rect">
            <a:avLst/>
          </a:prstGeom>
        </p:spPr>
        <p:txBody>
          <a:bodyPr wrap="none">
            <a:spAutoFit/>
          </a:bodyPr>
          <a:lstStyle/>
          <a:p>
            <a:r>
              <a:rPr lang="en-US" sz="1400" dirty="0"/>
              <a:t>: a tag that has an attribute and an exact value, like:</a:t>
            </a:r>
            <a:endParaRPr lang="fr-FR" sz="1400" dirty="0"/>
          </a:p>
        </p:txBody>
      </p:sp>
      <p:pic>
        <p:nvPicPr>
          <p:cNvPr id="14" name="Image 13"/>
          <p:cNvPicPr>
            <a:picLocks noChangeAspect="1"/>
          </p:cNvPicPr>
          <p:nvPr/>
        </p:nvPicPr>
        <p:blipFill>
          <a:blip r:embed="rId5"/>
          <a:stretch>
            <a:fillRect/>
          </a:stretch>
        </p:blipFill>
        <p:spPr>
          <a:xfrm>
            <a:off x="6407020" y="2177997"/>
            <a:ext cx="3334139" cy="941300"/>
          </a:xfrm>
          <a:prstGeom prst="rect">
            <a:avLst/>
          </a:prstGeom>
        </p:spPr>
      </p:pic>
      <p:sp>
        <p:nvSpPr>
          <p:cNvPr id="15" name="Rectangle 14"/>
          <p:cNvSpPr/>
          <p:nvPr/>
        </p:nvSpPr>
        <p:spPr>
          <a:xfrm>
            <a:off x="6096000" y="3182061"/>
            <a:ext cx="6096000" cy="954107"/>
          </a:xfrm>
          <a:prstGeom prst="rect">
            <a:avLst/>
          </a:prstGeom>
        </p:spPr>
        <p:txBody>
          <a:bodyPr>
            <a:spAutoFit/>
          </a:bodyPr>
          <a:lstStyle/>
          <a:p>
            <a:r>
              <a:rPr lang="en-US" sz="1400" dirty="0"/>
              <a:t>It's the same thing, but the attribute must also have the exact value “Click here”.</a:t>
            </a:r>
          </a:p>
          <a:p>
            <a:endParaRPr lang="en-US" sz="1400" dirty="0"/>
          </a:p>
          <a:p>
            <a:r>
              <a:rPr lang="en-US" sz="1400" dirty="0"/>
              <a:t>Example of associated HTML code:</a:t>
            </a:r>
            <a:endParaRPr lang="fr-FR" sz="1400" dirty="0"/>
          </a:p>
        </p:txBody>
      </p:sp>
      <p:pic>
        <p:nvPicPr>
          <p:cNvPr id="16" name="Image 15"/>
          <p:cNvPicPr>
            <a:picLocks noChangeAspect="1"/>
          </p:cNvPicPr>
          <p:nvPr/>
        </p:nvPicPr>
        <p:blipFill>
          <a:blip r:embed="rId6"/>
          <a:stretch>
            <a:fillRect/>
          </a:stretch>
        </p:blipFill>
        <p:spPr>
          <a:xfrm>
            <a:off x="6257730" y="4167614"/>
            <a:ext cx="4201886" cy="431372"/>
          </a:xfrm>
          <a:prstGeom prst="rect">
            <a:avLst/>
          </a:prstGeom>
        </p:spPr>
      </p:pic>
      <p:pic>
        <p:nvPicPr>
          <p:cNvPr id="17" name="Image 16"/>
          <p:cNvPicPr>
            <a:picLocks noChangeAspect="1"/>
          </p:cNvPicPr>
          <p:nvPr/>
        </p:nvPicPr>
        <p:blipFill>
          <a:blip r:embed="rId7"/>
          <a:stretch>
            <a:fillRect/>
          </a:stretch>
        </p:blipFill>
        <p:spPr>
          <a:xfrm>
            <a:off x="6177503" y="4780052"/>
            <a:ext cx="5425502" cy="450734"/>
          </a:xfrm>
          <a:prstGeom prst="rect">
            <a:avLst/>
          </a:prstGeom>
        </p:spPr>
      </p:pic>
      <p:sp>
        <p:nvSpPr>
          <p:cNvPr id="18" name="Rectangle 17"/>
          <p:cNvSpPr/>
          <p:nvPr/>
        </p:nvSpPr>
        <p:spPr>
          <a:xfrm>
            <a:off x="6407020" y="5301162"/>
            <a:ext cx="6096000" cy="923330"/>
          </a:xfrm>
          <a:prstGeom prst="rect">
            <a:avLst/>
          </a:prstGeom>
        </p:spPr>
        <p:txBody>
          <a:bodyPr>
            <a:spAutoFit/>
          </a:bodyPr>
          <a:lstStyle/>
          <a:p>
            <a:r>
              <a:rPr lang="en-US" b="1" dirty="0"/>
              <a:t>a[title*="here"] {</a:t>
            </a:r>
          </a:p>
          <a:p>
            <a:r>
              <a:rPr lang="en-US" b="1" dirty="0"/>
              <a:t>/* Insert your style here */</a:t>
            </a:r>
          </a:p>
          <a:p>
            <a:r>
              <a:rPr lang="en-US" b="1" dirty="0"/>
              <a:t>}</a:t>
            </a:r>
            <a:endParaRPr lang="fr-FR" b="1" dirty="0"/>
          </a:p>
        </p:txBody>
      </p:sp>
    </p:spTree>
    <p:extLst>
      <p:ext uri="{BB962C8B-B14F-4D97-AF65-F5344CB8AC3E}">
        <p14:creationId xmlns:p14="http://schemas.microsoft.com/office/powerpoint/2010/main" val="757379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8106" y="244257"/>
            <a:ext cx="5592147" cy="954107"/>
          </a:xfrm>
          <a:prstGeom prst="rect">
            <a:avLst/>
          </a:prstGeom>
        </p:spPr>
        <p:txBody>
          <a:bodyPr wrap="square">
            <a:spAutoFit/>
          </a:bodyPr>
          <a:lstStyle/>
          <a:p>
            <a:r>
              <a:rPr lang="en-US" sz="1400" dirty="0"/>
              <a:t>Idem, the attribute must this time contain in its value the word “here” (regardless of its position).</a:t>
            </a:r>
          </a:p>
          <a:p>
            <a:endParaRPr lang="en-US" sz="1400" dirty="0"/>
          </a:p>
          <a:p>
            <a:r>
              <a:rPr lang="en-US" sz="1400" dirty="0"/>
              <a:t>Example of associated HTML code:</a:t>
            </a:r>
            <a:endParaRPr lang="fr-FR" sz="1400" dirty="0"/>
          </a:p>
        </p:txBody>
      </p:sp>
      <p:pic>
        <p:nvPicPr>
          <p:cNvPr id="5" name="Image 4"/>
          <p:cNvPicPr>
            <a:picLocks noChangeAspect="1"/>
          </p:cNvPicPr>
          <p:nvPr/>
        </p:nvPicPr>
        <p:blipFill>
          <a:blip r:embed="rId2"/>
          <a:stretch>
            <a:fillRect/>
          </a:stretch>
        </p:blipFill>
        <p:spPr>
          <a:xfrm>
            <a:off x="398106" y="1198364"/>
            <a:ext cx="4785395" cy="487136"/>
          </a:xfrm>
          <a:prstGeom prst="rect">
            <a:avLst/>
          </a:prstGeom>
        </p:spPr>
      </p:pic>
      <p:sp>
        <p:nvSpPr>
          <p:cNvPr id="6" name="Rectangle 5"/>
          <p:cNvSpPr/>
          <p:nvPr/>
        </p:nvSpPr>
        <p:spPr>
          <a:xfrm>
            <a:off x="304800" y="1790922"/>
            <a:ext cx="5106955" cy="523220"/>
          </a:xfrm>
          <a:prstGeom prst="rect">
            <a:avLst/>
          </a:prstGeom>
        </p:spPr>
        <p:txBody>
          <a:bodyPr wrap="square">
            <a:spAutoFit/>
          </a:bodyPr>
          <a:lstStyle/>
          <a:p>
            <a:r>
              <a:rPr lang="en-US" sz="1400" dirty="0"/>
              <a:t>There are many other selectors. If you want a complete list, you can find out directly from the source: on the </a:t>
            </a:r>
            <a:r>
              <a:rPr lang="en-US" sz="1400" dirty="0">
                <a:hlinkClick r:id="rId3"/>
              </a:rPr>
              <a:t>W3C site  </a:t>
            </a:r>
            <a:r>
              <a:rPr lang="en-US" sz="1400" dirty="0"/>
              <a:t>!</a:t>
            </a:r>
            <a:endParaRPr lang="fr-FR" sz="1400" dirty="0"/>
          </a:p>
        </p:txBody>
      </p:sp>
      <p:sp>
        <p:nvSpPr>
          <p:cNvPr id="7" name="Rectangle 6"/>
          <p:cNvSpPr/>
          <p:nvPr/>
        </p:nvSpPr>
        <p:spPr>
          <a:xfrm>
            <a:off x="304799" y="2510085"/>
            <a:ext cx="5106955" cy="2462213"/>
          </a:xfrm>
          <a:prstGeom prst="rect">
            <a:avLst/>
          </a:prstGeom>
        </p:spPr>
        <p:txBody>
          <a:bodyPr wrap="square">
            <a:spAutoFit/>
          </a:bodyPr>
          <a:lstStyle/>
          <a:p>
            <a:r>
              <a:rPr lang="en-US" sz="1400" dirty="0"/>
              <a:t>It's time to put what you just learned into practice for Robbie Lens' site, by adding dynamic skins!</a:t>
            </a:r>
          </a:p>
          <a:p>
            <a:endParaRPr lang="en-US" sz="1400" dirty="0"/>
          </a:p>
          <a:p>
            <a:pPr marL="285750" indent="-285750">
              <a:buFont typeface="Arial" panose="020B0604020202020204" pitchFamily="34" charset="0"/>
              <a:buChar char="•"/>
            </a:pPr>
            <a:r>
              <a:rPr lang="en-US" sz="1400" dirty="0"/>
              <a:t>For this step you will need to:</a:t>
            </a:r>
          </a:p>
          <a:p>
            <a:pPr marL="285750" indent="-285750">
              <a:buFont typeface="Arial" panose="020B0604020202020204" pitchFamily="34" charset="0"/>
              <a:buChar char="•"/>
            </a:pPr>
            <a:r>
              <a:rPr lang="en-US" sz="1400" dirty="0"/>
              <a:t>highlight links on hover;</a:t>
            </a:r>
          </a:p>
          <a:p>
            <a:pPr marL="285750" indent="-285750">
              <a:buFont typeface="Arial" panose="020B0604020202020204" pitchFamily="34" charset="0"/>
              <a:buChar char="•"/>
            </a:pPr>
            <a:r>
              <a:rPr lang="en-US" sz="1400" dirty="0"/>
              <a:t>allow links with the "</a:t>
            </a:r>
            <a:r>
              <a:rPr lang="en-US" sz="1400" dirty="0" err="1"/>
              <a:t>cta</a:t>
            </a:r>
            <a:r>
              <a:rPr lang="en-US" sz="1400" dirty="0"/>
              <a:t>" class to have a color-to-color gradient   </a:t>
            </a:r>
            <a:r>
              <a:rPr lang="en-US" sz="1400" b="1" dirty="0"/>
              <a:t>#696484  </a:t>
            </a:r>
            <a:r>
              <a:rPr lang="en-US" sz="1400" dirty="0"/>
              <a:t>on   </a:t>
            </a:r>
            <a:r>
              <a:rPr lang="en-US" sz="1400" b="1" dirty="0"/>
              <a:t>#8788BA  </a:t>
            </a:r>
            <a:r>
              <a:rPr lang="en-US" sz="1400" dirty="0"/>
              <a:t>hover (be careful, these are not underlined on hover);</a:t>
            </a:r>
          </a:p>
          <a:p>
            <a:endParaRPr lang="en-US" sz="1400" dirty="0"/>
          </a:p>
          <a:p>
            <a:r>
              <a:rPr lang="en-US" sz="1400" dirty="0"/>
              <a:t>in the header and footer icons that allow you to make links, reduce the opacity to 0.5 on hover.</a:t>
            </a:r>
            <a:endParaRPr lang="fr-FR" sz="1400" dirty="0"/>
          </a:p>
        </p:txBody>
      </p:sp>
      <p:sp>
        <p:nvSpPr>
          <p:cNvPr id="8" name="Rectangle 7"/>
          <p:cNvSpPr/>
          <p:nvPr/>
        </p:nvSpPr>
        <p:spPr>
          <a:xfrm>
            <a:off x="304799" y="5043111"/>
            <a:ext cx="5041642" cy="1169551"/>
          </a:xfrm>
          <a:prstGeom prst="rect">
            <a:avLst/>
          </a:prstGeom>
        </p:spPr>
        <p:txBody>
          <a:bodyPr wrap="square">
            <a:spAutoFit/>
          </a:bodyPr>
          <a:lstStyle/>
          <a:p>
            <a:r>
              <a:rPr lang="en-US" sz="1400" dirty="0"/>
              <a:t>As for the other chapters, you will find the code necessary to carry out the exercise on the </a:t>
            </a:r>
            <a:r>
              <a:rPr lang="en-US" sz="1400" dirty="0">
                <a:hlinkClick r:id="rId4"/>
              </a:rPr>
              <a:t>P2C5-exercise branch </a:t>
            </a:r>
            <a:r>
              <a:rPr lang="en-US" sz="1400" dirty="0"/>
              <a:t>. </a:t>
            </a:r>
          </a:p>
          <a:p>
            <a:endParaRPr lang="en-US" sz="1400" dirty="0"/>
          </a:p>
          <a:p>
            <a:r>
              <a:rPr lang="en-US" sz="1400" dirty="0"/>
              <a:t>Have you found how to do it? Go check on  the </a:t>
            </a:r>
            <a:r>
              <a:rPr lang="en-US" sz="1400" dirty="0">
                <a:hlinkClick r:id="rId5"/>
              </a:rPr>
              <a:t>P2C5-solution branch</a:t>
            </a:r>
            <a:r>
              <a:rPr lang="en-US" sz="1400" dirty="0"/>
              <a:t>  !</a:t>
            </a:r>
            <a:endParaRPr lang="fr-FR" sz="1400" dirty="0"/>
          </a:p>
        </p:txBody>
      </p:sp>
      <p:sp>
        <p:nvSpPr>
          <p:cNvPr id="9" name="Rectangle 8"/>
          <p:cNvSpPr/>
          <p:nvPr/>
        </p:nvSpPr>
        <p:spPr>
          <a:xfrm>
            <a:off x="5819192" y="244257"/>
            <a:ext cx="6096000" cy="3970318"/>
          </a:xfrm>
          <a:prstGeom prst="rect">
            <a:avLst/>
          </a:prstGeom>
        </p:spPr>
        <p:txBody>
          <a:bodyPr>
            <a:spAutoFit/>
          </a:bodyPr>
          <a:lstStyle/>
          <a:p>
            <a:pPr marL="285750" indent="-285750">
              <a:buFont typeface="Arial" panose="020B0604020202020204" pitchFamily="34" charset="0"/>
              <a:buChar char="•"/>
            </a:pPr>
            <a:r>
              <a:rPr lang="en-US" sz="1400" dirty="0"/>
              <a:t>In CSS, you can change the appearance of certain sections dynamically, after the page loads, when certain interactions occur. We use pseudo-classes for this.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pseudo-class   </a:t>
            </a:r>
            <a:r>
              <a:rPr lang="en-US" sz="1400" b="1" dirty="0"/>
              <a:t>:hover   </a:t>
            </a:r>
            <a:r>
              <a:rPr lang="en-US" sz="1400" dirty="0"/>
              <a:t>modifies the appearance of an element on hover (for example:  a:hover  modifies the appearance of hyperlinks when the mouse hovers over them).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pseudo-class   </a:t>
            </a:r>
            <a:r>
              <a:rPr lang="en-US" sz="1400" b="1" dirty="0"/>
              <a:t>:active  </a:t>
            </a:r>
            <a:r>
              <a:rPr lang="en-US" sz="1400" dirty="0"/>
              <a:t>changes the appearance of hyperlinks when clicked.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pseudo-class  </a:t>
            </a:r>
            <a:r>
              <a:rPr lang="en-US" sz="1400" b="1" dirty="0"/>
              <a:t>:visited </a:t>
            </a:r>
            <a:r>
              <a:rPr lang="en-US" sz="1400" dirty="0"/>
              <a:t>changes the appearance of hypertext links when a link has already been visited.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pseudo-class   </a:t>
            </a:r>
            <a:r>
              <a:rPr lang="en-US" sz="1400" b="1" dirty="0"/>
              <a:t>:focus  </a:t>
            </a:r>
            <a:r>
              <a:rPr lang="en-US" sz="1400" dirty="0"/>
              <a:t>modifies the appearance of an element selected via the "tab" key.</a:t>
            </a:r>
          </a:p>
          <a:p>
            <a:endParaRPr lang="en-US" sz="1400" dirty="0"/>
          </a:p>
          <a:p>
            <a:r>
              <a:rPr lang="en-US" sz="1400" dirty="0"/>
              <a:t>Even today, some properties are not fully recognized by all browsers.</a:t>
            </a:r>
            <a:endParaRPr lang="fr-FR" sz="1400" dirty="0"/>
          </a:p>
        </p:txBody>
      </p:sp>
    </p:spTree>
    <p:extLst>
      <p:ext uri="{BB962C8B-B14F-4D97-AF65-F5344CB8AC3E}">
        <p14:creationId xmlns:p14="http://schemas.microsoft.com/office/powerpoint/2010/main" val="392807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5678-9750-7D33-5663-3A9B9EC4F654}"/>
              </a:ext>
            </a:extLst>
          </p:cNvPr>
          <p:cNvSpPr>
            <a:spLocks noGrp="1"/>
          </p:cNvSpPr>
          <p:nvPr>
            <p:ph type="ctrTitle"/>
          </p:nvPr>
        </p:nvSpPr>
        <p:spPr/>
        <p:txBody>
          <a:bodyPr/>
          <a:lstStyle/>
          <a:p>
            <a:pPr algn="ctr"/>
            <a:r>
              <a:rPr lang="fr-FR" sz="7200" dirty="0" err="1"/>
              <a:t>Presentation</a:t>
            </a:r>
            <a:r>
              <a:rPr lang="fr-FR" sz="7200" dirty="0"/>
              <a:t> of </a:t>
            </a:r>
            <a:r>
              <a:rPr lang="fr-FR" sz="7200" dirty="0" err="1"/>
              <a:t>practical</a:t>
            </a:r>
            <a:r>
              <a:rPr lang="fr-FR" sz="7200" dirty="0"/>
              <a:t> </a:t>
            </a:r>
            <a:r>
              <a:rPr lang="fr-FR" sz="7200" dirty="0" err="1"/>
              <a:t>project</a:t>
            </a:r>
            <a:endParaRPr lang="fr-FR" sz="7200" dirty="0"/>
          </a:p>
        </p:txBody>
      </p:sp>
    </p:spTree>
    <p:extLst>
      <p:ext uri="{BB962C8B-B14F-4D97-AF65-F5344CB8AC3E}">
        <p14:creationId xmlns:p14="http://schemas.microsoft.com/office/powerpoint/2010/main" val="410403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56834" y="1422893"/>
            <a:ext cx="9966960" cy="3035808"/>
          </a:xfrm>
        </p:spPr>
        <p:txBody>
          <a:bodyPr/>
          <a:lstStyle/>
          <a:p>
            <a:r>
              <a:rPr lang="fr-FR" sz="6000" dirty="0" err="1"/>
              <a:t>Chapter</a:t>
            </a:r>
            <a:r>
              <a:rPr lang="fr-FR" sz="6000" dirty="0"/>
              <a:t> 3: </a:t>
            </a:r>
            <a:r>
              <a:rPr lang="en-US" sz="6000" dirty="0"/>
              <a:t>Arrange the content of your pages</a:t>
            </a:r>
            <a:endParaRPr lang="fr-FR" sz="6000" dirty="0"/>
          </a:p>
        </p:txBody>
      </p:sp>
    </p:spTree>
    <p:extLst>
      <p:ext uri="{BB962C8B-B14F-4D97-AF65-F5344CB8AC3E}">
        <p14:creationId xmlns:p14="http://schemas.microsoft.com/office/powerpoint/2010/main" val="1694103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063" y="980405"/>
            <a:ext cx="3751348" cy="369332"/>
          </a:xfrm>
          <a:prstGeom prst="rect">
            <a:avLst/>
          </a:prstGeom>
        </p:spPr>
        <p:txBody>
          <a:bodyPr wrap="none">
            <a:spAutoFit/>
          </a:bodyPr>
          <a:lstStyle/>
          <a:p>
            <a:r>
              <a:rPr lang="en-US" b="1" dirty="0"/>
              <a:t>A-Use tag &lt;header&gt; for header</a:t>
            </a:r>
            <a:endParaRPr lang="fr-FR" b="1" dirty="0"/>
          </a:p>
        </p:txBody>
      </p:sp>
      <p:sp>
        <p:nvSpPr>
          <p:cNvPr id="5" name="Rectangle 4"/>
          <p:cNvSpPr/>
          <p:nvPr/>
        </p:nvSpPr>
        <p:spPr>
          <a:xfrm>
            <a:off x="246502" y="1349737"/>
            <a:ext cx="5462499" cy="738664"/>
          </a:xfrm>
          <a:prstGeom prst="rect">
            <a:avLst/>
          </a:prstGeom>
        </p:spPr>
        <p:txBody>
          <a:bodyPr wrap="square">
            <a:spAutoFit/>
          </a:bodyPr>
          <a:lstStyle/>
          <a:p>
            <a:pPr algn="just"/>
            <a:r>
              <a:rPr lang="en-US" sz="1400" dirty="0"/>
              <a:t>Most websites have a </a:t>
            </a:r>
            <a:r>
              <a:rPr lang="en-US" sz="1400" b="1" dirty="0"/>
              <a:t>&lt;header&gt;(</a:t>
            </a:r>
            <a:r>
              <a:rPr lang="en-US" sz="1400" dirty="0"/>
              <a:t>header, in French). There is most often, at least, a logo. It is placed, for consistency reasons, at the head of the code, so at the beginning of the tag </a:t>
            </a:r>
            <a:r>
              <a:rPr lang="en-US" sz="1400" b="1" dirty="0"/>
              <a:t>&lt;body&gt;  </a:t>
            </a:r>
            <a:r>
              <a:rPr lang="en-US" sz="1400" dirty="0"/>
              <a:t>:</a:t>
            </a:r>
            <a:endParaRPr lang="fr-FR" sz="1400" dirty="0"/>
          </a:p>
        </p:txBody>
      </p:sp>
      <p:sp>
        <p:nvSpPr>
          <p:cNvPr id="6" name="Rectangle 5"/>
          <p:cNvSpPr/>
          <p:nvPr/>
        </p:nvSpPr>
        <p:spPr>
          <a:xfrm>
            <a:off x="703397" y="2061342"/>
            <a:ext cx="4351175" cy="738664"/>
          </a:xfrm>
          <a:prstGeom prst="rect">
            <a:avLst/>
          </a:prstGeom>
        </p:spPr>
        <p:txBody>
          <a:bodyPr wrap="square">
            <a:spAutoFit/>
          </a:bodyPr>
          <a:lstStyle/>
          <a:p>
            <a:r>
              <a:rPr lang="en-US" sz="1400" b="1" dirty="0">
                <a:solidFill>
                  <a:srgbClr val="0070C0"/>
                </a:solidFill>
              </a:rPr>
              <a:t>&lt;header&gt;</a:t>
            </a:r>
          </a:p>
          <a:p>
            <a:r>
              <a:rPr lang="en-US" sz="1400" b="1" dirty="0">
                <a:solidFill>
                  <a:srgbClr val="0070C0"/>
                </a:solidFill>
              </a:rPr>
              <a:t>&lt;!-- Place your page header content here --&gt;</a:t>
            </a:r>
          </a:p>
          <a:p>
            <a:r>
              <a:rPr lang="en-US" sz="1400" b="1" dirty="0">
                <a:solidFill>
                  <a:srgbClr val="0070C0"/>
                </a:solidFill>
              </a:rPr>
              <a:t>&lt;/header&gt;</a:t>
            </a:r>
            <a:endParaRPr lang="fr-FR" sz="1400" b="1" dirty="0">
              <a:solidFill>
                <a:srgbClr val="0070C0"/>
              </a:solidFill>
            </a:endParaRPr>
          </a:p>
        </p:txBody>
      </p:sp>
      <p:sp>
        <p:nvSpPr>
          <p:cNvPr id="7" name="Rectangle 6"/>
          <p:cNvSpPr/>
          <p:nvPr/>
        </p:nvSpPr>
        <p:spPr>
          <a:xfrm>
            <a:off x="152891" y="2772946"/>
            <a:ext cx="5452188" cy="1384995"/>
          </a:xfrm>
          <a:prstGeom prst="rect">
            <a:avLst/>
          </a:prstGeom>
        </p:spPr>
        <p:txBody>
          <a:bodyPr wrap="square">
            <a:spAutoFit/>
          </a:bodyPr>
          <a:lstStyle/>
          <a:p>
            <a:pPr algn="just"/>
            <a:r>
              <a:rPr lang="en-US" sz="1400" dirty="0"/>
              <a:t>The header can contain anything you want: an image for a logo, links, text for your brand slogan for example, a call to action button… Generally, we prefer to keep it clear and readable so we avoid overloading it   </a:t>
            </a:r>
            <a:r>
              <a:rPr lang="en-US" sz="1400" b="1" dirty="0"/>
              <a:t>&lt;header&gt;  </a:t>
            </a:r>
            <a:r>
              <a:rPr lang="en-US" sz="1400" dirty="0"/>
              <a:t>with too many elements.</a:t>
            </a:r>
          </a:p>
          <a:p>
            <a:pPr algn="just"/>
            <a:endParaRPr lang="en-US" sz="1400" dirty="0"/>
          </a:p>
          <a:p>
            <a:pPr algn="just"/>
            <a:r>
              <a:rPr lang="en-US" sz="1400" dirty="0"/>
              <a:t>Here is for example the header of the site of The Forks:</a:t>
            </a:r>
            <a:endParaRPr lang="fr-FR" sz="1400"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16" y="4204108"/>
            <a:ext cx="5739881" cy="457630"/>
          </a:xfrm>
          <a:prstGeom prst="rect">
            <a:avLst/>
          </a:prstGeom>
        </p:spPr>
      </p:pic>
      <p:pic>
        <p:nvPicPr>
          <p:cNvPr id="9" name="Image 8"/>
          <p:cNvPicPr>
            <a:picLocks noChangeAspect="1"/>
          </p:cNvPicPr>
          <p:nvPr/>
        </p:nvPicPr>
        <p:blipFill>
          <a:blip r:embed="rId3"/>
          <a:stretch>
            <a:fillRect/>
          </a:stretch>
        </p:blipFill>
        <p:spPr>
          <a:xfrm>
            <a:off x="170524" y="4661738"/>
            <a:ext cx="5614456" cy="1547812"/>
          </a:xfrm>
          <a:prstGeom prst="rect">
            <a:avLst/>
          </a:prstGeom>
        </p:spPr>
      </p:pic>
      <p:sp>
        <p:nvSpPr>
          <p:cNvPr id="10" name="Rectangle 9"/>
          <p:cNvSpPr/>
          <p:nvPr/>
        </p:nvSpPr>
        <p:spPr>
          <a:xfrm>
            <a:off x="6201747" y="295861"/>
            <a:ext cx="6096000" cy="523220"/>
          </a:xfrm>
          <a:prstGeom prst="rect">
            <a:avLst/>
          </a:prstGeom>
        </p:spPr>
        <p:txBody>
          <a:bodyPr>
            <a:spAutoFit/>
          </a:bodyPr>
          <a:lstStyle/>
          <a:p>
            <a:r>
              <a:rPr lang="en-US" sz="1400" dirty="0"/>
              <a:t>There can be multiple headers in your page. If it is cut into several sections, each section can indeed have its own  </a:t>
            </a:r>
            <a:r>
              <a:rPr lang="en-US" sz="1400" b="1" dirty="0"/>
              <a:t>&lt;header&gt;</a:t>
            </a:r>
            <a:r>
              <a:rPr lang="en-US" sz="1400" dirty="0"/>
              <a:t>  .</a:t>
            </a:r>
            <a:endParaRPr lang="fr-FR" sz="1400" dirty="0"/>
          </a:p>
        </p:txBody>
      </p:sp>
      <p:sp>
        <p:nvSpPr>
          <p:cNvPr id="11" name="Rectangle 10"/>
          <p:cNvSpPr/>
          <p:nvPr/>
        </p:nvSpPr>
        <p:spPr>
          <a:xfrm>
            <a:off x="6277627" y="939672"/>
            <a:ext cx="4325223" cy="369332"/>
          </a:xfrm>
          <a:prstGeom prst="rect">
            <a:avLst/>
          </a:prstGeom>
        </p:spPr>
        <p:txBody>
          <a:bodyPr wrap="none">
            <a:spAutoFit/>
          </a:bodyPr>
          <a:lstStyle/>
          <a:p>
            <a:r>
              <a:rPr lang="en-US" b="1" dirty="0"/>
              <a:t>B- Use the tag &lt;footer&gt; for the footer </a:t>
            </a:r>
            <a:endParaRPr lang="fr-FR" b="1" dirty="0"/>
          </a:p>
        </p:txBody>
      </p:sp>
      <p:sp>
        <p:nvSpPr>
          <p:cNvPr id="12" name="Rectangle 11"/>
          <p:cNvSpPr/>
          <p:nvPr/>
        </p:nvSpPr>
        <p:spPr>
          <a:xfrm>
            <a:off x="6215169" y="1309004"/>
            <a:ext cx="5732106" cy="738664"/>
          </a:xfrm>
          <a:prstGeom prst="rect">
            <a:avLst/>
          </a:prstGeom>
        </p:spPr>
        <p:txBody>
          <a:bodyPr wrap="square">
            <a:spAutoFit/>
          </a:bodyPr>
          <a:lstStyle/>
          <a:p>
            <a:r>
              <a:rPr lang="en-US" sz="1400" dirty="0"/>
              <a:t>Unlike the header, the footer is at the very bottom of the page. It usually contains information such as contact links, legal notices, privacy policy, etc.</a:t>
            </a:r>
            <a:endParaRPr lang="fr-FR" sz="1400" dirty="0"/>
          </a:p>
        </p:txBody>
      </p:sp>
      <p:sp>
        <p:nvSpPr>
          <p:cNvPr id="13" name="Rectangle 12"/>
          <p:cNvSpPr/>
          <p:nvPr/>
        </p:nvSpPr>
        <p:spPr>
          <a:xfrm>
            <a:off x="6705600" y="2047668"/>
            <a:ext cx="6096000" cy="738664"/>
          </a:xfrm>
          <a:prstGeom prst="rect">
            <a:avLst/>
          </a:prstGeom>
        </p:spPr>
        <p:txBody>
          <a:bodyPr>
            <a:spAutoFit/>
          </a:bodyPr>
          <a:lstStyle/>
          <a:p>
            <a:r>
              <a:rPr lang="en-US" sz="1400" b="1" dirty="0">
                <a:solidFill>
                  <a:srgbClr val="0070C0"/>
                </a:solidFill>
              </a:rPr>
              <a:t>&lt;footer&gt;</a:t>
            </a:r>
          </a:p>
          <a:p>
            <a:r>
              <a:rPr lang="en-US" sz="1400" b="1" dirty="0">
                <a:solidFill>
                  <a:srgbClr val="0070C0"/>
                </a:solidFill>
              </a:rPr>
              <a:t>&lt;!-- Place the content of the footer here --&gt;</a:t>
            </a:r>
          </a:p>
          <a:p>
            <a:r>
              <a:rPr lang="en-US" sz="1400" b="1" dirty="0">
                <a:solidFill>
                  <a:srgbClr val="0070C0"/>
                </a:solidFill>
              </a:rPr>
              <a:t>&lt;/footer&gt;</a:t>
            </a:r>
            <a:endParaRPr lang="fr-FR" sz="1400" b="1" dirty="0">
              <a:solidFill>
                <a:srgbClr val="0070C0"/>
              </a:solidFill>
            </a:endParaRPr>
          </a:p>
        </p:txBody>
      </p:sp>
      <p:sp>
        <p:nvSpPr>
          <p:cNvPr id="14" name="Rectangle 13"/>
          <p:cNvSpPr/>
          <p:nvPr/>
        </p:nvSpPr>
        <p:spPr>
          <a:xfrm>
            <a:off x="6277627" y="2786332"/>
            <a:ext cx="6096000" cy="307777"/>
          </a:xfrm>
          <a:prstGeom prst="rect">
            <a:avLst/>
          </a:prstGeom>
        </p:spPr>
        <p:txBody>
          <a:bodyPr>
            <a:spAutoFit/>
          </a:bodyPr>
          <a:lstStyle/>
          <a:p>
            <a:r>
              <a:rPr lang="en-US" sz="1400" dirty="0"/>
              <a:t>Here is the footer of the home page of The Forks website:</a:t>
            </a:r>
            <a:endParaRPr lang="fr-FR" sz="1400" dirty="0"/>
          </a:p>
        </p:txBody>
      </p:sp>
      <p:pic>
        <p:nvPicPr>
          <p:cNvPr id="15" name="Image 14"/>
          <p:cNvPicPr>
            <a:picLocks noChangeAspect="1"/>
          </p:cNvPicPr>
          <p:nvPr/>
        </p:nvPicPr>
        <p:blipFill>
          <a:blip r:embed="rId4"/>
          <a:stretch>
            <a:fillRect/>
          </a:stretch>
        </p:blipFill>
        <p:spPr>
          <a:xfrm>
            <a:off x="5850294" y="3235475"/>
            <a:ext cx="6272708" cy="2554198"/>
          </a:xfrm>
          <a:prstGeom prst="rect">
            <a:avLst/>
          </a:prstGeom>
        </p:spPr>
      </p:pic>
      <p:sp>
        <p:nvSpPr>
          <p:cNvPr id="16" name="Rectangle 15"/>
          <p:cNvSpPr/>
          <p:nvPr/>
        </p:nvSpPr>
        <p:spPr>
          <a:xfrm>
            <a:off x="246502" y="287909"/>
            <a:ext cx="4568302" cy="584775"/>
          </a:xfrm>
          <a:prstGeom prst="rect">
            <a:avLst/>
          </a:prstGeom>
        </p:spPr>
        <p:txBody>
          <a:bodyPr wrap="none">
            <a:spAutoFit/>
          </a:bodyPr>
          <a:lstStyle/>
          <a:p>
            <a:r>
              <a:rPr lang="fr-FR" sz="3200" b="1" dirty="0"/>
              <a:t>I- Structure </a:t>
            </a:r>
            <a:r>
              <a:rPr lang="fr-FR" sz="3200" b="1" dirty="0" err="1"/>
              <a:t>your</a:t>
            </a:r>
            <a:r>
              <a:rPr lang="fr-FR" sz="3200" b="1" dirty="0"/>
              <a:t> page</a:t>
            </a:r>
          </a:p>
        </p:txBody>
      </p:sp>
    </p:spTree>
    <p:extLst>
      <p:ext uri="{BB962C8B-B14F-4D97-AF65-F5344CB8AC3E}">
        <p14:creationId xmlns:p14="http://schemas.microsoft.com/office/powerpoint/2010/main" val="3969253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482" y="491804"/>
            <a:ext cx="4447436" cy="369332"/>
          </a:xfrm>
          <a:prstGeom prst="rect">
            <a:avLst/>
          </a:prstGeom>
        </p:spPr>
        <p:txBody>
          <a:bodyPr wrap="none">
            <a:spAutoFit/>
          </a:bodyPr>
          <a:lstStyle/>
          <a:p>
            <a:r>
              <a:rPr lang="fr-FR" b="1" dirty="0"/>
              <a:t>C- Use tag &lt;</a:t>
            </a:r>
            <a:r>
              <a:rPr lang="fr-FR" b="1" dirty="0" err="1"/>
              <a:t>nav</a:t>
            </a:r>
            <a:r>
              <a:rPr lang="fr-FR" b="1" dirty="0"/>
              <a:t>&gt; for navigation menu</a:t>
            </a:r>
          </a:p>
        </p:txBody>
      </p:sp>
      <p:sp>
        <p:nvSpPr>
          <p:cNvPr id="5" name="Rectangle 4"/>
          <p:cNvSpPr/>
          <p:nvPr/>
        </p:nvSpPr>
        <p:spPr>
          <a:xfrm>
            <a:off x="296482" y="842475"/>
            <a:ext cx="4984645" cy="954107"/>
          </a:xfrm>
          <a:prstGeom prst="rect">
            <a:avLst/>
          </a:prstGeom>
        </p:spPr>
        <p:txBody>
          <a:bodyPr wrap="square">
            <a:spAutoFit/>
          </a:bodyPr>
          <a:lstStyle/>
          <a:p>
            <a:pPr algn="just"/>
            <a:r>
              <a:rPr lang="en-US" sz="1400" dirty="0"/>
              <a:t>The tag </a:t>
            </a:r>
            <a:r>
              <a:rPr lang="en-US" sz="1400" b="1" dirty="0"/>
              <a:t>&lt;</a:t>
            </a:r>
            <a:r>
              <a:rPr lang="en-US" sz="1400" b="1" dirty="0" err="1"/>
              <a:t>nav</a:t>
            </a:r>
            <a:r>
              <a:rPr lang="en-US" sz="1400" b="1" dirty="0"/>
              <a:t>&gt; </a:t>
            </a:r>
            <a:r>
              <a:rPr lang="en-US" sz="1400" dirty="0"/>
              <a:t>should group together all the main navigation links of the site. For example, you will place the main menu of your site there. Generally, the menu is made as a list inside the tag </a:t>
            </a:r>
            <a:r>
              <a:rPr lang="en-US" sz="1400" b="1" dirty="0"/>
              <a:t>&lt;</a:t>
            </a:r>
            <a:r>
              <a:rPr lang="en-US" sz="1400" b="1" dirty="0" err="1"/>
              <a:t>nav</a:t>
            </a:r>
            <a:r>
              <a:rPr lang="en-US" sz="1400" b="1" dirty="0"/>
              <a:t>&gt; </a:t>
            </a:r>
            <a:r>
              <a:rPr lang="en-US" sz="1400" dirty="0"/>
              <a:t>.</a:t>
            </a:r>
            <a:endParaRPr lang="fr-FR" sz="1400" dirty="0"/>
          </a:p>
        </p:txBody>
      </p:sp>
      <p:sp>
        <p:nvSpPr>
          <p:cNvPr id="6" name="Rectangle 5"/>
          <p:cNvSpPr/>
          <p:nvPr/>
        </p:nvSpPr>
        <p:spPr>
          <a:xfrm>
            <a:off x="436441" y="1962587"/>
            <a:ext cx="3944734" cy="338554"/>
          </a:xfrm>
          <a:prstGeom prst="rect">
            <a:avLst/>
          </a:prstGeom>
        </p:spPr>
        <p:txBody>
          <a:bodyPr wrap="none">
            <a:spAutoFit/>
          </a:bodyPr>
          <a:lstStyle/>
          <a:p>
            <a:r>
              <a:rPr lang="en-US" sz="1600" dirty="0"/>
              <a:t>Here we could have, in a simplified way:</a:t>
            </a:r>
            <a:endParaRPr lang="fr-FR" sz="1600" dirty="0"/>
          </a:p>
        </p:txBody>
      </p:sp>
      <p:pic>
        <p:nvPicPr>
          <p:cNvPr id="7" name="Image 6"/>
          <p:cNvPicPr>
            <a:picLocks noChangeAspect="1"/>
          </p:cNvPicPr>
          <p:nvPr/>
        </p:nvPicPr>
        <p:blipFill>
          <a:blip r:embed="rId2"/>
          <a:stretch>
            <a:fillRect/>
          </a:stretch>
        </p:blipFill>
        <p:spPr>
          <a:xfrm>
            <a:off x="453224" y="2383170"/>
            <a:ext cx="4133952" cy="3644405"/>
          </a:xfrm>
          <a:prstGeom prst="rect">
            <a:avLst/>
          </a:prstGeom>
        </p:spPr>
      </p:pic>
      <p:sp>
        <p:nvSpPr>
          <p:cNvPr id="8" name="Rectangle 7"/>
          <p:cNvSpPr/>
          <p:nvPr/>
        </p:nvSpPr>
        <p:spPr>
          <a:xfrm>
            <a:off x="5680089" y="489086"/>
            <a:ext cx="6511911" cy="369332"/>
          </a:xfrm>
          <a:prstGeom prst="rect">
            <a:avLst/>
          </a:prstGeom>
        </p:spPr>
        <p:txBody>
          <a:bodyPr wrap="none">
            <a:spAutoFit/>
          </a:bodyPr>
          <a:lstStyle/>
          <a:p>
            <a:r>
              <a:rPr lang="en-US" b="1" dirty="0"/>
              <a:t>D- Use the tag   &lt;main&gt;  for the main content of the page</a:t>
            </a:r>
            <a:endParaRPr lang="fr-FR" b="1" dirty="0"/>
          </a:p>
        </p:txBody>
      </p:sp>
      <p:sp>
        <p:nvSpPr>
          <p:cNvPr id="9" name="Rectangle 8"/>
          <p:cNvSpPr/>
          <p:nvPr/>
        </p:nvSpPr>
        <p:spPr>
          <a:xfrm>
            <a:off x="5680089" y="842474"/>
            <a:ext cx="6096000" cy="954107"/>
          </a:xfrm>
          <a:prstGeom prst="rect">
            <a:avLst/>
          </a:prstGeom>
        </p:spPr>
        <p:txBody>
          <a:bodyPr>
            <a:spAutoFit/>
          </a:bodyPr>
          <a:lstStyle/>
          <a:p>
            <a:r>
              <a:rPr lang="en-US" sz="1400" dirty="0"/>
              <a:t>The tag  </a:t>
            </a:r>
            <a:r>
              <a:rPr lang="en-US" sz="1400" b="1" dirty="0"/>
              <a:t>&lt;main&gt; </a:t>
            </a:r>
            <a:r>
              <a:rPr lang="en-US" sz="1400" dirty="0"/>
              <a:t>is used to declare the main content of your page. It encompasses most of   </a:t>
            </a:r>
            <a:r>
              <a:rPr lang="en-US" sz="1400" b="1" dirty="0"/>
              <a:t>&lt;body&gt;  </a:t>
            </a:r>
            <a:r>
              <a:rPr lang="en-US" sz="1400" dirty="0"/>
              <a:t>a page, excluding other elements such as   </a:t>
            </a:r>
            <a:r>
              <a:rPr lang="en-US" sz="1400" b="1" dirty="0"/>
              <a:t>&lt;header&gt;,   &lt;footer&gt;  </a:t>
            </a:r>
            <a:r>
              <a:rPr lang="en-US" sz="1400" dirty="0"/>
              <a:t>and potentials   </a:t>
            </a:r>
            <a:r>
              <a:rPr lang="en-US" sz="1400" b="1" dirty="0"/>
              <a:t>&lt;aside&gt;. </a:t>
            </a:r>
            <a:r>
              <a:rPr lang="en-US" sz="1400" dirty="0"/>
              <a:t>The tag  </a:t>
            </a:r>
            <a:r>
              <a:rPr lang="en-US" sz="1400" b="1" dirty="0"/>
              <a:t>&lt;main&gt; </a:t>
            </a:r>
            <a:r>
              <a:rPr lang="en-US" sz="1400" dirty="0"/>
              <a:t>must be unique: there is only one per page:</a:t>
            </a:r>
            <a:endParaRPr lang="fr-FR" sz="1400" dirty="0"/>
          </a:p>
        </p:txBody>
      </p:sp>
      <p:pic>
        <p:nvPicPr>
          <p:cNvPr id="10" name="Image 9"/>
          <p:cNvPicPr>
            <a:picLocks noChangeAspect="1"/>
          </p:cNvPicPr>
          <p:nvPr/>
        </p:nvPicPr>
        <p:blipFill>
          <a:blip r:embed="rId3"/>
          <a:stretch>
            <a:fillRect/>
          </a:stretch>
        </p:blipFill>
        <p:spPr>
          <a:xfrm>
            <a:off x="6335659" y="1883628"/>
            <a:ext cx="1562100" cy="590550"/>
          </a:xfrm>
          <a:prstGeom prst="rect">
            <a:avLst/>
          </a:prstGeom>
        </p:spPr>
      </p:pic>
      <p:sp>
        <p:nvSpPr>
          <p:cNvPr id="11" name="Rectangle 10"/>
          <p:cNvSpPr/>
          <p:nvPr/>
        </p:nvSpPr>
        <p:spPr>
          <a:xfrm>
            <a:off x="5810717" y="2587699"/>
            <a:ext cx="5965371" cy="954107"/>
          </a:xfrm>
          <a:prstGeom prst="rect">
            <a:avLst/>
          </a:prstGeom>
        </p:spPr>
        <p:txBody>
          <a:bodyPr wrap="square">
            <a:spAutoFit/>
          </a:bodyPr>
          <a:lstStyle/>
          <a:p>
            <a:pPr algn="just"/>
            <a:r>
              <a:rPr lang="en-US" sz="1400" b="1" dirty="0"/>
              <a:t>Use tags   &lt;section&gt;  to structure the content of the  &lt;main&gt;</a:t>
            </a:r>
          </a:p>
          <a:p>
            <a:pPr algn="just"/>
            <a:r>
              <a:rPr lang="en-US" sz="1400" dirty="0"/>
              <a:t>The tag  &lt;section&gt;  is used to group content according to their theme. It generally encompasses a portion of the content in the center of the page.</a:t>
            </a:r>
            <a:endParaRPr lang="fr-FR" sz="1400" dirty="0"/>
          </a:p>
        </p:txBody>
      </p:sp>
      <p:pic>
        <p:nvPicPr>
          <p:cNvPr id="12" name="Image 11"/>
          <p:cNvPicPr>
            <a:picLocks noChangeAspect="1"/>
          </p:cNvPicPr>
          <p:nvPr/>
        </p:nvPicPr>
        <p:blipFill>
          <a:blip r:embed="rId4"/>
          <a:stretch>
            <a:fillRect/>
          </a:stretch>
        </p:blipFill>
        <p:spPr>
          <a:xfrm>
            <a:off x="6364234" y="3662447"/>
            <a:ext cx="1504950" cy="542925"/>
          </a:xfrm>
          <a:prstGeom prst="rect">
            <a:avLst/>
          </a:prstGeom>
        </p:spPr>
      </p:pic>
      <p:sp>
        <p:nvSpPr>
          <p:cNvPr id="13" name="Rectangle 12"/>
          <p:cNvSpPr/>
          <p:nvPr/>
        </p:nvSpPr>
        <p:spPr>
          <a:xfrm>
            <a:off x="5680088" y="4326013"/>
            <a:ext cx="6096000" cy="523220"/>
          </a:xfrm>
          <a:prstGeom prst="rect">
            <a:avLst/>
          </a:prstGeom>
        </p:spPr>
        <p:txBody>
          <a:bodyPr>
            <a:spAutoFit/>
          </a:bodyPr>
          <a:lstStyle/>
          <a:p>
            <a:r>
              <a:rPr lang="en-US" sz="1400" dirty="0"/>
              <a:t>On the home page of The Forks site, there are several blocks that could be considered as page sections:</a:t>
            </a:r>
            <a:endParaRPr lang="fr-FR" sz="1400" dirty="0"/>
          </a:p>
        </p:txBody>
      </p:sp>
    </p:spTree>
    <p:extLst>
      <p:ext uri="{BB962C8B-B14F-4D97-AF65-F5344CB8AC3E}">
        <p14:creationId xmlns:p14="http://schemas.microsoft.com/office/powerpoint/2010/main" val="2470552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67478" y="220190"/>
            <a:ext cx="5389333" cy="2718953"/>
          </a:xfrm>
          <a:prstGeom prst="rect">
            <a:avLst/>
          </a:prstGeom>
        </p:spPr>
      </p:pic>
      <p:sp>
        <p:nvSpPr>
          <p:cNvPr id="5" name="Rectangle 4"/>
          <p:cNvSpPr/>
          <p:nvPr/>
        </p:nvSpPr>
        <p:spPr>
          <a:xfrm>
            <a:off x="267478" y="3060070"/>
            <a:ext cx="5769428" cy="1846659"/>
          </a:xfrm>
          <a:prstGeom prst="rect">
            <a:avLst/>
          </a:prstGeom>
        </p:spPr>
        <p:txBody>
          <a:bodyPr wrap="square">
            <a:spAutoFit/>
          </a:bodyPr>
          <a:lstStyle/>
          <a:p>
            <a:pPr algn="just"/>
            <a:r>
              <a:rPr lang="en-US" sz="1600" b="1" dirty="0"/>
              <a:t>Use a tag   &lt;aside&gt;  for additional content in the  main</a:t>
            </a:r>
          </a:p>
          <a:p>
            <a:pPr algn="just"/>
            <a:r>
              <a:rPr lang="en-US" sz="1400" dirty="0"/>
              <a:t>There are other tags to structure a page, such as,  &lt;aside&gt; for example, which can contain additional information to the document you are viewing. This information is usually placed on the side (although this is not a requirement). There can be several blocks  &lt;aside&gt;  in the page. On Wikipedia, for example, it is common to see on the right a block of information complementary to the article you are viewing.</a:t>
            </a:r>
            <a:endParaRPr lang="fr-FR" sz="1400" dirty="0"/>
          </a:p>
        </p:txBody>
      </p:sp>
      <p:pic>
        <p:nvPicPr>
          <p:cNvPr id="6" name="Image 5"/>
          <p:cNvPicPr>
            <a:picLocks noChangeAspect="1"/>
          </p:cNvPicPr>
          <p:nvPr/>
        </p:nvPicPr>
        <p:blipFill>
          <a:blip r:embed="rId3"/>
          <a:stretch>
            <a:fillRect/>
          </a:stretch>
        </p:blipFill>
        <p:spPr>
          <a:xfrm>
            <a:off x="397230" y="5094514"/>
            <a:ext cx="5509924" cy="787998"/>
          </a:xfrm>
          <a:prstGeom prst="rect">
            <a:avLst/>
          </a:prstGeom>
        </p:spPr>
      </p:pic>
      <p:pic>
        <p:nvPicPr>
          <p:cNvPr id="7" name="Image 6"/>
          <p:cNvPicPr>
            <a:picLocks noChangeAspect="1"/>
          </p:cNvPicPr>
          <p:nvPr/>
        </p:nvPicPr>
        <p:blipFill>
          <a:blip r:embed="rId4"/>
          <a:stretch>
            <a:fillRect/>
          </a:stretch>
        </p:blipFill>
        <p:spPr>
          <a:xfrm>
            <a:off x="6671486" y="382554"/>
            <a:ext cx="4857689" cy="3754307"/>
          </a:xfrm>
          <a:prstGeom prst="rect">
            <a:avLst/>
          </a:prstGeom>
        </p:spPr>
      </p:pic>
      <p:sp>
        <p:nvSpPr>
          <p:cNvPr id="8" name="Rectangle 7"/>
          <p:cNvSpPr/>
          <p:nvPr/>
        </p:nvSpPr>
        <p:spPr>
          <a:xfrm>
            <a:off x="6410131" y="4211506"/>
            <a:ext cx="5551714" cy="954107"/>
          </a:xfrm>
          <a:prstGeom prst="rect">
            <a:avLst/>
          </a:prstGeom>
        </p:spPr>
        <p:txBody>
          <a:bodyPr wrap="square">
            <a:spAutoFit/>
          </a:bodyPr>
          <a:lstStyle/>
          <a:p>
            <a:r>
              <a:rPr lang="en-US" sz="1400" dirty="0"/>
              <a:t>Make no mistake: this diagram provides an example of page organization. Nothing prevents you from deciding that your navigation menu is on the right, or at the very top, that your tags  </a:t>
            </a:r>
            <a:r>
              <a:rPr lang="en-US" sz="1400" b="1" dirty="0"/>
              <a:t>&lt;aside&gt;  </a:t>
            </a:r>
            <a:r>
              <a:rPr lang="en-US" sz="1400" dirty="0"/>
              <a:t>are above, etc.</a:t>
            </a:r>
            <a:endParaRPr lang="fr-FR" sz="1400" dirty="0"/>
          </a:p>
        </p:txBody>
      </p:sp>
      <p:sp>
        <p:nvSpPr>
          <p:cNvPr id="9" name="Rectangle 8"/>
          <p:cNvSpPr/>
          <p:nvPr/>
        </p:nvSpPr>
        <p:spPr>
          <a:xfrm>
            <a:off x="6410131" y="5488513"/>
            <a:ext cx="6096000" cy="307777"/>
          </a:xfrm>
          <a:prstGeom prst="rect">
            <a:avLst/>
          </a:prstGeom>
        </p:spPr>
        <p:txBody>
          <a:bodyPr>
            <a:spAutoFit/>
          </a:bodyPr>
          <a:lstStyle/>
          <a:p>
            <a:r>
              <a:rPr lang="en-US" sz="1400" dirty="0"/>
              <a:t>Try using all the tags we just discovered with the </a:t>
            </a:r>
            <a:r>
              <a:rPr lang="en-US" sz="1400" dirty="0" err="1">
                <a:hlinkClick r:id="rId5"/>
              </a:rPr>
              <a:t>CodePen</a:t>
            </a:r>
            <a:r>
              <a:rPr lang="en-US" sz="1400" dirty="0">
                <a:hlinkClick r:id="rId5"/>
              </a:rPr>
              <a:t> P3C1</a:t>
            </a:r>
            <a:r>
              <a:rPr lang="en-US" sz="1400" dirty="0"/>
              <a:t> .</a:t>
            </a:r>
            <a:endParaRPr lang="fr-FR" sz="1400" dirty="0"/>
          </a:p>
        </p:txBody>
      </p:sp>
    </p:spTree>
    <p:extLst>
      <p:ext uri="{BB962C8B-B14F-4D97-AF65-F5344CB8AC3E}">
        <p14:creationId xmlns:p14="http://schemas.microsoft.com/office/powerpoint/2010/main" val="21223584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446" y="255362"/>
            <a:ext cx="5489510" cy="3754874"/>
          </a:xfrm>
          <a:prstGeom prst="rect">
            <a:avLst/>
          </a:prstGeom>
        </p:spPr>
        <p:txBody>
          <a:bodyPr wrap="square">
            <a:spAutoFit/>
          </a:bodyPr>
          <a:lstStyle/>
          <a:p>
            <a:pPr algn="just"/>
            <a:r>
              <a:rPr lang="en-US" sz="1400" dirty="0"/>
              <a:t>This code can help you understand how the tags should be arranged. You recognize a header, a navigation menu, a footer… and, in the center, two sections included in   &lt;</a:t>
            </a:r>
            <a:r>
              <a:rPr lang="en-US" sz="1400" b="1" dirty="0"/>
              <a:t>main</a:t>
            </a:r>
            <a:r>
              <a:rPr lang="en-US" sz="1400" dirty="0"/>
              <a:t>&gt;  .</a:t>
            </a:r>
          </a:p>
          <a:p>
            <a:pPr algn="just"/>
            <a:endParaRPr lang="en-US" sz="1400" dirty="0"/>
          </a:p>
          <a:p>
            <a:pPr algn="just"/>
            <a:r>
              <a:rPr lang="en-US" sz="1400" dirty="0"/>
              <a:t>But… the page doesn't look like anything, is that normal?</a:t>
            </a:r>
          </a:p>
          <a:p>
            <a:pPr algn="just"/>
            <a:endParaRPr lang="en-US" sz="1400" dirty="0"/>
          </a:p>
          <a:p>
            <a:pPr algn="just"/>
            <a:r>
              <a:rPr lang="en-US" sz="1400" dirty="0"/>
              <a:t>For now, you just have black text on a white background. It's normal, there is no CSS! On the other hand, the page is well structured, which will be useful for us later. You can also fully apply the desired style to these tags, as you would for all the tags you have used so far.</a:t>
            </a:r>
          </a:p>
          <a:p>
            <a:pPr algn="just"/>
            <a:endParaRPr lang="en-US" sz="1400" dirty="0"/>
          </a:p>
          <a:p>
            <a:pPr algn="just"/>
            <a:r>
              <a:rPr lang="en-US" sz="1400" dirty="0"/>
              <a:t>I don't understand the point of these tags. You can get the same result without using them, right?</a:t>
            </a:r>
          </a:p>
          <a:p>
            <a:pPr algn="just"/>
            <a:endParaRPr lang="en-US" sz="1400" dirty="0"/>
          </a:p>
          <a:p>
            <a:pPr algn="just"/>
            <a:r>
              <a:rPr lang="en-US" sz="1400" dirty="0"/>
              <a:t>It's true. In fact, these tags are only there to explain to the computer:</a:t>
            </a:r>
            <a:endParaRPr lang="fr-FR" sz="1400" dirty="0"/>
          </a:p>
        </p:txBody>
      </p:sp>
      <p:sp>
        <p:nvSpPr>
          <p:cNvPr id="5" name="Rectangle 4"/>
          <p:cNvSpPr/>
          <p:nvPr/>
        </p:nvSpPr>
        <p:spPr>
          <a:xfrm>
            <a:off x="379446" y="3908000"/>
            <a:ext cx="5666792" cy="2462213"/>
          </a:xfrm>
          <a:prstGeom prst="rect">
            <a:avLst/>
          </a:prstGeom>
        </p:spPr>
        <p:txBody>
          <a:bodyPr wrap="square">
            <a:spAutoFit/>
          </a:bodyPr>
          <a:lstStyle/>
          <a:p>
            <a:r>
              <a:rPr lang="en-US" sz="1400" dirty="0"/>
              <a:t>“This is the header”.</a:t>
            </a:r>
          </a:p>
          <a:p>
            <a:r>
              <a:rPr lang="en-US" sz="1400" dirty="0"/>
              <a:t>“This is my footer”, etc.</a:t>
            </a:r>
          </a:p>
          <a:p>
            <a:endParaRPr lang="en-US" sz="1400" dirty="0"/>
          </a:p>
          <a:p>
            <a:r>
              <a:rPr lang="en-US" sz="1400" dirty="0"/>
              <a:t>But who says that the computer understands also means that the content will also be more readable by assistive tools in the context of accessibility.</a:t>
            </a:r>
          </a:p>
          <a:p>
            <a:endParaRPr lang="en-US" sz="1400" dirty="0"/>
          </a:p>
          <a:p>
            <a:r>
              <a:rPr lang="en-US" sz="1400" dirty="0"/>
              <a:t>They do not indicate, contrary to what one might think, where the content should be placed. This is the role of CSS, as we will see shortly now.</a:t>
            </a:r>
          </a:p>
          <a:p>
            <a:endParaRPr lang="en-US" sz="1400" dirty="0"/>
          </a:p>
        </p:txBody>
      </p:sp>
      <p:sp>
        <p:nvSpPr>
          <p:cNvPr id="6" name="Rectangle 5"/>
          <p:cNvSpPr/>
          <p:nvPr/>
        </p:nvSpPr>
        <p:spPr>
          <a:xfrm>
            <a:off x="6363478" y="255362"/>
            <a:ext cx="5567265" cy="954107"/>
          </a:xfrm>
          <a:prstGeom prst="rect">
            <a:avLst/>
          </a:prstGeom>
        </p:spPr>
        <p:txBody>
          <a:bodyPr wrap="square">
            <a:spAutoFit/>
          </a:bodyPr>
          <a:lstStyle/>
          <a:p>
            <a:pPr algn="just"/>
            <a:r>
              <a:rPr lang="en-US" sz="1400" dirty="0"/>
              <a:t>Inside these structuring tags, as you have surely seen in the piece of embedded code, you can also use universal tags   </a:t>
            </a:r>
            <a:r>
              <a:rPr lang="en-US" sz="1400" b="1" dirty="0"/>
              <a:t>&lt;div&gt;  </a:t>
            </a:r>
            <a:r>
              <a:rPr lang="en-US" sz="1400" dirty="0"/>
              <a:t>and   &lt;span&gt;  in order to create blocks within your content, which will then allow you to apply style.</a:t>
            </a:r>
          </a:p>
        </p:txBody>
      </p:sp>
      <p:sp>
        <p:nvSpPr>
          <p:cNvPr id="7" name="Rectangle 6"/>
          <p:cNvSpPr/>
          <p:nvPr/>
        </p:nvSpPr>
        <p:spPr>
          <a:xfrm>
            <a:off x="6363478" y="1358406"/>
            <a:ext cx="6096000" cy="1815882"/>
          </a:xfrm>
          <a:prstGeom prst="rect">
            <a:avLst/>
          </a:prstGeom>
        </p:spPr>
        <p:txBody>
          <a:bodyPr>
            <a:spAutoFit/>
          </a:bodyPr>
          <a:lstStyle/>
          <a:p>
            <a:r>
              <a:rPr lang="en-US" sz="1400" dirty="0"/>
              <a:t>It's time to put into practice what you just learned in Robbie Lens' portfolio. For this, you will:</a:t>
            </a:r>
          </a:p>
          <a:p>
            <a:endParaRPr lang="en-US" sz="1400" dirty="0"/>
          </a:p>
          <a:p>
            <a:pPr marL="285750" indent="-285750">
              <a:buFont typeface="Arial" panose="020B0604020202020204" pitchFamily="34" charset="0"/>
              <a:buChar char="•"/>
            </a:pPr>
            <a:r>
              <a:rPr lang="en-US" sz="1400" dirty="0"/>
              <a:t>embed one   &lt;header&gt;  in the home and About pages;</a:t>
            </a:r>
          </a:p>
          <a:p>
            <a:pPr marL="285750" indent="-285750">
              <a:buFont typeface="Arial" panose="020B0604020202020204" pitchFamily="34" charset="0"/>
              <a:buChar char="•"/>
            </a:pPr>
            <a:r>
              <a:rPr lang="en-US" sz="1400" dirty="0"/>
              <a:t>integrate one   &lt;footer&gt;  into these same pages;</a:t>
            </a:r>
          </a:p>
          <a:p>
            <a:pPr marL="285750" indent="-285750">
              <a:buFont typeface="Arial" panose="020B0604020202020204" pitchFamily="34" charset="0"/>
              <a:buChar char="•"/>
            </a:pPr>
            <a:r>
              <a:rPr lang="en-US" sz="1400" dirty="0"/>
              <a:t>add &lt;main&gt; where needed;</a:t>
            </a:r>
          </a:p>
          <a:p>
            <a:pPr marL="285750" indent="-285750">
              <a:buFont typeface="Arial" panose="020B0604020202020204" pitchFamily="34" charset="0"/>
              <a:buChar char="•"/>
            </a:pPr>
            <a:r>
              <a:rPr lang="en-US" sz="1400" dirty="0"/>
              <a:t>toggle your navigational hyperlinks in a tag &lt;</a:t>
            </a:r>
            <a:r>
              <a:rPr lang="en-US" sz="1400" dirty="0" err="1"/>
              <a:t>nav</a:t>
            </a:r>
            <a:r>
              <a:rPr lang="en-US" sz="1400" dirty="0"/>
              <a:t>&gt;;</a:t>
            </a:r>
          </a:p>
          <a:p>
            <a:pPr marL="285750" indent="-285750">
              <a:buFont typeface="Arial" panose="020B0604020202020204" pitchFamily="34" charset="0"/>
              <a:buChar char="•"/>
            </a:pPr>
            <a:r>
              <a:rPr lang="en-US" sz="1400" dirty="0"/>
              <a:t>adapt the CSS declarations according to the modifications made. </a:t>
            </a:r>
            <a:endParaRPr lang="fr-FR" sz="1400" dirty="0"/>
          </a:p>
        </p:txBody>
      </p:sp>
      <p:sp>
        <p:nvSpPr>
          <p:cNvPr id="8" name="Rectangle 7"/>
          <p:cNvSpPr/>
          <p:nvPr/>
        </p:nvSpPr>
        <p:spPr>
          <a:xfrm>
            <a:off x="6450563" y="3323225"/>
            <a:ext cx="5480180" cy="1169551"/>
          </a:xfrm>
          <a:prstGeom prst="rect">
            <a:avLst/>
          </a:prstGeom>
        </p:spPr>
        <p:txBody>
          <a:bodyPr wrap="square">
            <a:spAutoFit/>
          </a:bodyPr>
          <a:lstStyle/>
          <a:p>
            <a:r>
              <a:rPr lang="en-US" sz="1400" dirty="0"/>
              <a:t>As usual, you have access on GitHub to the code base to do the exercise on the </a:t>
            </a:r>
            <a:r>
              <a:rPr lang="en-US" sz="1400" dirty="0">
                <a:hlinkClick r:id="rId2"/>
              </a:rPr>
              <a:t>P3C1-exercise branch </a:t>
            </a:r>
            <a:r>
              <a:rPr lang="en-US" sz="1400" dirty="0"/>
              <a:t>.</a:t>
            </a:r>
          </a:p>
          <a:p>
            <a:endParaRPr lang="en-US" sz="1400" dirty="0"/>
          </a:p>
          <a:p>
            <a:r>
              <a:rPr lang="en-US" sz="1400" dirty="0"/>
              <a:t>Did you find it difficult? If in doubt, see the solution on  the </a:t>
            </a:r>
            <a:r>
              <a:rPr lang="en-US" sz="1400" dirty="0">
                <a:hlinkClick r:id="rId3"/>
              </a:rPr>
              <a:t>P3C1 -solution branch</a:t>
            </a:r>
            <a:r>
              <a:rPr lang="en-US" sz="1400" dirty="0"/>
              <a:t> .</a:t>
            </a:r>
            <a:endParaRPr lang="fr-FR" sz="1400" dirty="0"/>
          </a:p>
        </p:txBody>
      </p:sp>
    </p:spTree>
    <p:extLst>
      <p:ext uri="{BB962C8B-B14F-4D97-AF65-F5344CB8AC3E}">
        <p14:creationId xmlns:p14="http://schemas.microsoft.com/office/powerpoint/2010/main" val="23307862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776" y="242540"/>
            <a:ext cx="5386873" cy="3754874"/>
          </a:xfrm>
          <a:prstGeom prst="rect">
            <a:avLst/>
          </a:prstGeom>
        </p:spPr>
        <p:txBody>
          <a:bodyPr wrap="square">
            <a:spAutoFit/>
          </a:bodyPr>
          <a:lstStyle/>
          <a:p>
            <a:r>
              <a:rPr lang="en-US" sz="1400" dirty="0"/>
              <a:t>Several tags are used to delimit the different areas that make up the web page:</a:t>
            </a:r>
          </a:p>
          <a:p>
            <a:endParaRPr lang="en-US" sz="1400" dirty="0"/>
          </a:p>
          <a:p>
            <a:pPr marL="285750" indent="-285750">
              <a:buFont typeface="Arial" panose="020B0604020202020204" pitchFamily="34" charset="0"/>
              <a:buChar char="•"/>
            </a:pPr>
            <a:r>
              <a:rPr lang="en-US" sz="1400" b="1" dirty="0"/>
              <a:t>&lt;header&gt;  </a:t>
            </a:r>
            <a:r>
              <a:rPr lang="en-US" sz="1400" dirty="0"/>
              <a:t>: on your mind ;</a:t>
            </a:r>
          </a:p>
          <a:p>
            <a:pPr marL="285750" indent="-285750">
              <a:buFont typeface="Arial" panose="020B0604020202020204" pitchFamily="34" charset="0"/>
              <a:buChar char="•"/>
            </a:pPr>
            <a:r>
              <a:rPr lang="en-US" sz="1400" b="1" dirty="0"/>
              <a:t>&lt;footer&gt;  </a:t>
            </a:r>
            <a:r>
              <a:rPr lang="en-US" sz="1400" dirty="0"/>
              <a:t>: footer;</a:t>
            </a:r>
          </a:p>
          <a:p>
            <a:pPr marL="285750" indent="-285750">
              <a:buFont typeface="Arial" panose="020B0604020202020204" pitchFamily="34" charset="0"/>
              <a:buChar char="•"/>
            </a:pPr>
            <a:r>
              <a:rPr lang="en-US" sz="1400" b="1" dirty="0"/>
              <a:t>&lt;</a:t>
            </a:r>
            <a:r>
              <a:rPr lang="en-US" sz="1400" b="1" dirty="0" err="1"/>
              <a:t>nav</a:t>
            </a:r>
            <a:r>
              <a:rPr lang="en-US" sz="1400" b="1" dirty="0"/>
              <a:t>&gt;  </a:t>
            </a:r>
            <a:r>
              <a:rPr lang="en-US" sz="1400" dirty="0"/>
              <a:t>: main navigation links;</a:t>
            </a:r>
          </a:p>
          <a:p>
            <a:pPr marL="285750" indent="-285750">
              <a:buFont typeface="Arial" panose="020B0604020202020204" pitchFamily="34" charset="0"/>
              <a:buChar char="•"/>
            </a:pPr>
            <a:r>
              <a:rPr lang="en-US" sz="1400" b="1" dirty="0"/>
              <a:t>&lt;section&gt;  </a:t>
            </a:r>
            <a:r>
              <a:rPr lang="en-US" sz="1400" dirty="0"/>
              <a:t>: page section;</a:t>
            </a:r>
          </a:p>
          <a:p>
            <a:pPr marL="285750" indent="-285750">
              <a:buFont typeface="Arial" panose="020B0604020202020204" pitchFamily="34" charset="0"/>
              <a:buChar char="•"/>
            </a:pPr>
            <a:r>
              <a:rPr lang="en-US" sz="1400" b="1" dirty="0"/>
              <a:t>&lt;aside&gt;  </a:t>
            </a:r>
            <a:r>
              <a:rPr lang="en-US" sz="1400" dirty="0"/>
              <a:t>: further information ;</a:t>
            </a:r>
          </a:p>
          <a:p>
            <a:pPr marL="285750" indent="-285750">
              <a:buFont typeface="Arial" panose="020B0604020202020204" pitchFamily="34" charset="0"/>
              <a:buChar char="•"/>
            </a:pPr>
            <a:r>
              <a:rPr lang="en-US" sz="1400" b="1" dirty="0"/>
              <a:t>&lt;article&gt;  </a:t>
            </a:r>
            <a:r>
              <a:rPr lang="en-US" sz="1400" dirty="0"/>
              <a:t>: independent article.</a:t>
            </a:r>
          </a:p>
          <a:p>
            <a:endParaRPr lang="en-US" sz="1400" dirty="0"/>
          </a:p>
          <a:p>
            <a:r>
              <a:rPr lang="en-US" sz="1400" dirty="0"/>
              <a:t>These tags can be nested within each other. Thus, a section can have its own header.</a:t>
            </a:r>
          </a:p>
          <a:p>
            <a:endParaRPr lang="en-US" sz="1400" dirty="0"/>
          </a:p>
          <a:p>
            <a:pPr algn="just"/>
            <a:r>
              <a:rPr lang="en-US" sz="1400" dirty="0"/>
              <a:t>These tags do not take care of the layout. They only serve to indicate to the computer the function of the text they frame. We could very well put the header at the bottom of the page, if we wanted to.</a:t>
            </a:r>
            <a:endParaRPr lang="fr-FR" sz="1400" dirty="0"/>
          </a:p>
        </p:txBody>
      </p:sp>
      <p:sp>
        <p:nvSpPr>
          <p:cNvPr id="5" name="Rectangle 4"/>
          <p:cNvSpPr/>
          <p:nvPr/>
        </p:nvSpPr>
        <p:spPr>
          <a:xfrm>
            <a:off x="554358" y="3936012"/>
            <a:ext cx="4168898" cy="461665"/>
          </a:xfrm>
          <a:prstGeom prst="rect">
            <a:avLst/>
          </a:prstGeom>
        </p:spPr>
        <p:txBody>
          <a:bodyPr wrap="none">
            <a:spAutoFit/>
          </a:bodyPr>
          <a:lstStyle/>
          <a:p>
            <a:r>
              <a:rPr lang="fr-FR" sz="2400" b="1" dirty="0"/>
              <a:t>II- </a:t>
            </a:r>
            <a:r>
              <a:rPr lang="fr-FR" sz="2400" b="1" dirty="0" err="1"/>
              <a:t>Discover</a:t>
            </a:r>
            <a:r>
              <a:rPr lang="fr-FR" sz="2400" b="1" dirty="0"/>
              <a:t> the box model</a:t>
            </a:r>
          </a:p>
        </p:txBody>
      </p:sp>
      <p:sp>
        <p:nvSpPr>
          <p:cNvPr id="6" name="Rectangle 5"/>
          <p:cNvSpPr/>
          <p:nvPr/>
        </p:nvSpPr>
        <p:spPr>
          <a:xfrm>
            <a:off x="231720" y="4289364"/>
            <a:ext cx="5700984" cy="369332"/>
          </a:xfrm>
          <a:prstGeom prst="rect">
            <a:avLst/>
          </a:prstGeom>
        </p:spPr>
        <p:txBody>
          <a:bodyPr wrap="none">
            <a:spAutoFit/>
          </a:bodyPr>
          <a:lstStyle/>
          <a:p>
            <a:r>
              <a:rPr lang="fr-FR" b="1" dirty="0"/>
              <a:t>A- block  </a:t>
            </a:r>
            <a:r>
              <a:rPr lang="fr-FR" b="1" dirty="0" err="1"/>
              <a:t>Differentiate</a:t>
            </a:r>
            <a:r>
              <a:rPr lang="fr-FR" b="1" dirty="0"/>
              <a:t> type and type   tags  </a:t>
            </a:r>
            <a:r>
              <a:rPr lang="fr-FR" b="1" dirty="0" err="1"/>
              <a:t>inline</a:t>
            </a:r>
            <a:endParaRPr lang="fr-FR" b="1" dirty="0"/>
          </a:p>
        </p:txBody>
      </p:sp>
      <p:sp>
        <p:nvSpPr>
          <p:cNvPr id="7" name="Rectangle 6"/>
          <p:cNvSpPr/>
          <p:nvPr/>
        </p:nvSpPr>
        <p:spPr>
          <a:xfrm>
            <a:off x="388776" y="4689627"/>
            <a:ext cx="5543928" cy="1169551"/>
          </a:xfrm>
          <a:prstGeom prst="rect">
            <a:avLst/>
          </a:prstGeom>
        </p:spPr>
        <p:txBody>
          <a:bodyPr wrap="square">
            <a:spAutoFit/>
          </a:bodyPr>
          <a:lstStyle/>
          <a:p>
            <a:r>
              <a:rPr lang="en-US" sz="1400" dirty="0"/>
              <a:t>In HTML, most markup can fall into either of two categories:</a:t>
            </a:r>
          </a:p>
          <a:p>
            <a:endParaRPr lang="en-US" sz="1400" dirty="0"/>
          </a:p>
          <a:p>
            <a:pPr marL="285750" indent="-285750">
              <a:buFont typeface="Arial" panose="020B0604020202020204" pitchFamily="34" charset="0"/>
              <a:buChar char="•"/>
            </a:pPr>
            <a:r>
              <a:rPr lang="en-US" sz="1400" b="1" dirty="0"/>
              <a:t>block: </a:t>
            </a:r>
            <a:r>
              <a:rPr lang="en-US" sz="1400" dirty="0"/>
              <a:t>this type of tag automatically creates a line break before and after; </a:t>
            </a:r>
          </a:p>
          <a:p>
            <a:pPr marL="285750" indent="-285750">
              <a:buFont typeface="Arial" panose="020B0604020202020204" pitchFamily="34" charset="0"/>
              <a:buChar char="•"/>
            </a:pPr>
            <a:r>
              <a:rPr lang="en-US" sz="1400" b="1" dirty="0"/>
              <a:t>inline: </a:t>
            </a:r>
            <a:r>
              <a:rPr lang="en-US" sz="1400" dirty="0"/>
              <a:t>this type must be inside a tag   block  . </a:t>
            </a:r>
            <a:endParaRPr lang="fr-FR" sz="1400" dirty="0"/>
          </a:p>
        </p:txBody>
      </p:sp>
      <p:pic>
        <p:nvPicPr>
          <p:cNvPr id="8" name="Image 7"/>
          <p:cNvPicPr>
            <a:picLocks noChangeAspect="1"/>
          </p:cNvPicPr>
          <p:nvPr/>
        </p:nvPicPr>
        <p:blipFill>
          <a:blip r:embed="rId2"/>
          <a:stretch>
            <a:fillRect/>
          </a:stretch>
        </p:blipFill>
        <p:spPr>
          <a:xfrm>
            <a:off x="6305738" y="326515"/>
            <a:ext cx="5540038" cy="727844"/>
          </a:xfrm>
          <a:prstGeom prst="rect">
            <a:avLst/>
          </a:prstGeom>
        </p:spPr>
      </p:pic>
      <p:sp>
        <p:nvSpPr>
          <p:cNvPr id="9" name="Rectangle 8"/>
          <p:cNvSpPr/>
          <p:nvPr/>
        </p:nvSpPr>
        <p:spPr>
          <a:xfrm>
            <a:off x="6305738" y="1054359"/>
            <a:ext cx="4198393" cy="307777"/>
          </a:xfrm>
          <a:prstGeom prst="rect">
            <a:avLst/>
          </a:prstGeom>
        </p:spPr>
        <p:txBody>
          <a:bodyPr wrap="none">
            <a:spAutoFit/>
          </a:bodyPr>
          <a:lstStyle/>
          <a:p>
            <a:r>
              <a:rPr lang="en-US" sz="1400" dirty="0"/>
              <a:t>To visualize the concept, here is a small diagram:</a:t>
            </a:r>
            <a:endParaRPr lang="fr-FR" sz="1400" dirty="0"/>
          </a:p>
        </p:txBody>
      </p:sp>
      <p:pic>
        <p:nvPicPr>
          <p:cNvPr id="10" name="Image 9"/>
          <p:cNvPicPr>
            <a:picLocks noChangeAspect="1"/>
          </p:cNvPicPr>
          <p:nvPr/>
        </p:nvPicPr>
        <p:blipFill>
          <a:blip r:embed="rId3"/>
          <a:stretch>
            <a:fillRect/>
          </a:stretch>
        </p:blipFill>
        <p:spPr>
          <a:xfrm>
            <a:off x="6151900" y="1270230"/>
            <a:ext cx="5708351" cy="3127448"/>
          </a:xfrm>
          <a:prstGeom prst="rect">
            <a:avLst/>
          </a:prstGeom>
        </p:spPr>
      </p:pic>
      <p:sp>
        <p:nvSpPr>
          <p:cNvPr id="11" name="Rectangle 10"/>
          <p:cNvSpPr/>
          <p:nvPr/>
        </p:nvSpPr>
        <p:spPr>
          <a:xfrm>
            <a:off x="6219584" y="4474183"/>
            <a:ext cx="5626192" cy="1600438"/>
          </a:xfrm>
          <a:prstGeom prst="rect">
            <a:avLst/>
          </a:prstGeom>
        </p:spPr>
        <p:txBody>
          <a:bodyPr wrap="square">
            <a:spAutoFit/>
          </a:bodyPr>
          <a:lstStyle/>
          <a:p>
            <a:pPr algn="just"/>
            <a:r>
              <a:rPr lang="en-US" sz="1400" dirty="0"/>
              <a:t>As you can see, the blocks are one below the other. They can also be nested one inside the other: remember, a block </a:t>
            </a:r>
            <a:r>
              <a:rPr lang="en-US" sz="1400" b="1" dirty="0"/>
              <a:t>&lt;main&gt;  </a:t>
            </a:r>
            <a:r>
              <a:rPr lang="en-US" sz="1400" dirty="0"/>
              <a:t>contains for example blocks   </a:t>
            </a:r>
            <a:r>
              <a:rPr lang="en-US" sz="1400" b="1" dirty="0"/>
              <a:t>&lt;section&gt;  </a:t>
            </a:r>
            <a:r>
              <a:rPr lang="en-US" sz="1400" dirty="0"/>
              <a:t>, which themselves can contain   </a:t>
            </a:r>
            <a:r>
              <a:rPr lang="en-US" sz="1400" b="1" dirty="0"/>
              <a:t>&lt;div&gt; </a:t>
            </a:r>
            <a:r>
              <a:rPr lang="en-US" sz="1400" dirty="0"/>
              <a:t>.</a:t>
            </a:r>
          </a:p>
          <a:p>
            <a:pPr algn="just"/>
            <a:endParaRPr lang="en-US" sz="1400" dirty="0"/>
          </a:p>
          <a:p>
            <a:pPr algn="just"/>
            <a:r>
              <a:rPr lang="en-US" sz="1400" dirty="0"/>
              <a:t>As for the tag </a:t>
            </a:r>
            <a:r>
              <a:rPr lang="en-US" sz="1400" b="1" dirty="0"/>
              <a:t>&lt;a&gt;&lt;/a&gt;  </a:t>
            </a:r>
            <a:r>
              <a:rPr lang="en-US" sz="1400" dirty="0"/>
              <a:t>(which is of type   inline  ), it is inside a tag   block  , and the text is inserted on the same line.</a:t>
            </a:r>
            <a:endParaRPr lang="fr-FR" sz="1400" dirty="0"/>
          </a:p>
        </p:txBody>
      </p:sp>
    </p:spTree>
    <p:extLst>
      <p:ext uri="{BB962C8B-B14F-4D97-AF65-F5344CB8AC3E}">
        <p14:creationId xmlns:p14="http://schemas.microsoft.com/office/powerpoint/2010/main" val="13564420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627" y="202554"/>
            <a:ext cx="5752949" cy="646331"/>
          </a:xfrm>
          <a:prstGeom prst="rect">
            <a:avLst/>
          </a:prstGeom>
        </p:spPr>
        <p:txBody>
          <a:bodyPr wrap="square">
            <a:spAutoFit/>
          </a:bodyPr>
          <a:lstStyle/>
          <a:p>
            <a:r>
              <a:rPr lang="en-US" b="1" dirty="0"/>
              <a:t>B- Make good use of universal tags &lt;span&gt; and &lt;div&gt;</a:t>
            </a:r>
            <a:endParaRPr lang="fr-FR" b="1" dirty="0"/>
          </a:p>
        </p:txBody>
      </p:sp>
      <p:sp>
        <p:nvSpPr>
          <p:cNvPr id="5" name="Rectangle 4"/>
          <p:cNvSpPr/>
          <p:nvPr/>
        </p:nvSpPr>
        <p:spPr>
          <a:xfrm>
            <a:off x="202164" y="928310"/>
            <a:ext cx="5554824" cy="1169551"/>
          </a:xfrm>
          <a:prstGeom prst="rect">
            <a:avLst/>
          </a:prstGeom>
        </p:spPr>
        <p:txBody>
          <a:bodyPr wrap="square">
            <a:spAutoFit/>
          </a:bodyPr>
          <a:lstStyle/>
          <a:p>
            <a:pPr algn="just"/>
            <a:r>
              <a:rPr lang="en-US" sz="1400" dirty="0"/>
              <a:t>I take this opportunity to talk to you again about universal beacons. You already know them because I have presented them to you several times. These are tags that have no particular meaning. The main advantage of these tags is that you can apply a   </a:t>
            </a:r>
            <a:r>
              <a:rPr lang="en-US" sz="1400" b="1" dirty="0"/>
              <a:t>class</a:t>
            </a:r>
            <a:r>
              <a:rPr lang="en-US" sz="1400" dirty="0"/>
              <a:t>  (or a   </a:t>
            </a:r>
            <a:r>
              <a:rPr lang="en-US" sz="1400" b="1" dirty="0"/>
              <a:t>id</a:t>
            </a:r>
            <a:r>
              <a:rPr lang="en-US" sz="1400" dirty="0"/>
              <a:t>  ) to them for CSS when no other tag is suitable.</a:t>
            </a:r>
            <a:endParaRPr lang="fr-FR" sz="1400" dirty="0"/>
          </a:p>
        </p:txBody>
      </p:sp>
      <p:sp>
        <p:nvSpPr>
          <p:cNvPr id="6" name="Rectangle 5"/>
          <p:cNvSpPr/>
          <p:nvPr/>
        </p:nvSpPr>
        <p:spPr>
          <a:xfrm>
            <a:off x="202164" y="2177286"/>
            <a:ext cx="5659642" cy="1384995"/>
          </a:xfrm>
          <a:prstGeom prst="rect">
            <a:avLst/>
          </a:prstGeom>
        </p:spPr>
        <p:txBody>
          <a:bodyPr wrap="square">
            <a:spAutoFit/>
          </a:bodyPr>
          <a:lstStyle/>
          <a:p>
            <a:pPr algn="just"/>
            <a:r>
              <a:rPr lang="en-US" sz="1400" dirty="0"/>
              <a:t>There are two generic tags and, coincidentally, the only difference between the two is that one of them is   inline  and the other is   block  :</a:t>
            </a:r>
          </a:p>
          <a:p>
            <a:pPr algn="just"/>
            <a:endParaRPr lang="en-US" sz="1400" dirty="0"/>
          </a:p>
          <a:p>
            <a:pPr marL="285750" indent="-285750" algn="just">
              <a:buFont typeface="Arial" panose="020B0604020202020204" pitchFamily="34" charset="0"/>
              <a:buChar char="•"/>
            </a:pPr>
            <a:r>
              <a:rPr lang="en-US" sz="1400" dirty="0"/>
              <a:t>The tag </a:t>
            </a:r>
            <a:r>
              <a:rPr lang="en-US" sz="1400" b="1" dirty="0"/>
              <a:t>&lt;span&gt;(</a:t>
            </a:r>
            <a:r>
              <a:rPr lang="en-US" sz="1400" dirty="0"/>
              <a:t>which is of type  inline).</a:t>
            </a:r>
          </a:p>
          <a:p>
            <a:pPr marL="285750" indent="-285750" algn="just">
              <a:buFont typeface="Arial" panose="020B0604020202020204" pitchFamily="34" charset="0"/>
              <a:buChar char="•"/>
            </a:pPr>
            <a:r>
              <a:rPr lang="en-US" sz="1400" dirty="0"/>
              <a:t>The tag </a:t>
            </a:r>
            <a:r>
              <a:rPr lang="en-US" sz="1400" b="1" dirty="0"/>
              <a:t>&lt;div&gt;(</a:t>
            </a:r>
            <a:r>
              <a:rPr lang="en-US" sz="1400" dirty="0"/>
              <a:t>which is of type  block).</a:t>
            </a:r>
            <a:endParaRPr lang="fr-FR" sz="1400" dirty="0"/>
          </a:p>
        </p:txBody>
      </p:sp>
      <p:pic>
        <p:nvPicPr>
          <p:cNvPr id="7" name="Image 6"/>
          <p:cNvPicPr>
            <a:picLocks noChangeAspect="1"/>
          </p:cNvPicPr>
          <p:nvPr/>
        </p:nvPicPr>
        <p:blipFill>
          <a:blip r:embed="rId2"/>
          <a:stretch>
            <a:fillRect/>
          </a:stretch>
        </p:blipFill>
        <p:spPr>
          <a:xfrm>
            <a:off x="274627" y="3661808"/>
            <a:ext cx="5427644" cy="841162"/>
          </a:xfrm>
          <a:prstGeom prst="rect">
            <a:avLst/>
          </a:prstGeom>
        </p:spPr>
      </p:pic>
      <p:pic>
        <p:nvPicPr>
          <p:cNvPr id="8" name="Image 7"/>
          <p:cNvPicPr>
            <a:picLocks noChangeAspect="1"/>
          </p:cNvPicPr>
          <p:nvPr/>
        </p:nvPicPr>
        <p:blipFill>
          <a:blip r:embed="rId3"/>
          <a:stretch>
            <a:fillRect/>
          </a:stretch>
        </p:blipFill>
        <p:spPr>
          <a:xfrm>
            <a:off x="339941" y="4502970"/>
            <a:ext cx="4916260" cy="1648001"/>
          </a:xfrm>
          <a:prstGeom prst="rect">
            <a:avLst/>
          </a:prstGeom>
        </p:spPr>
      </p:pic>
      <p:sp>
        <p:nvSpPr>
          <p:cNvPr id="9" name="Rectangle 8"/>
          <p:cNvSpPr/>
          <p:nvPr/>
        </p:nvSpPr>
        <p:spPr>
          <a:xfrm>
            <a:off x="6027576" y="299668"/>
            <a:ext cx="5930230" cy="2031325"/>
          </a:xfrm>
          <a:prstGeom prst="rect">
            <a:avLst/>
          </a:prstGeom>
        </p:spPr>
        <p:txBody>
          <a:bodyPr wrap="square">
            <a:spAutoFit/>
          </a:bodyPr>
          <a:lstStyle/>
          <a:p>
            <a:pPr algn="just"/>
            <a:r>
              <a:rPr lang="en-US" sz="1400" dirty="0"/>
              <a:t>The visual result is the same, but the generic tags add no meaning to the page, and cannot be understood by the computer. Always use other more suitable tags when possible.</a:t>
            </a:r>
          </a:p>
          <a:p>
            <a:pPr algn="just"/>
            <a:endParaRPr lang="en-US" sz="1400" dirty="0"/>
          </a:p>
          <a:p>
            <a:pPr algn="just"/>
            <a:r>
              <a:rPr lang="en-US" sz="1400" dirty="0"/>
              <a:t>Now that you understand the difference between inline and block , let's learn how to size elements in CSS! Here we will only work on type tags   </a:t>
            </a:r>
            <a:r>
              <a:rPr lang="en-US" sz="1400" b="1" dirty="0"/>
              <a:t>block</a:t>
            </a:r>
            <a:r>
              <a:rPr lang="en-US" sz="1400" dirty="0"/>
              <a:t>  .</a:t>
            </a:r>
          </a:p>
          <a:p>
            <a:pPr algn="just"/>
            <a:endParaRPr lang="en-US" sz="1400" dirty="0"/>
          </a:p>
          <a:p>
            <a:pPr algn="just"/>
            <a:r>
              <a:rPr lang="en-US" sz="1400" dirty="0"/>
              <a:t>To start, let's look at block size.</a:t>
            </a:r>
            <a:endParaRPr lang="fr-FR" sz="1400" dirty="0"/>
          </a:p>
        </p:txBody>
      </p:sp>
      <p:sp>
        <p:nvSpPr>
          <p:cNvPr id="10" name="Rectangle 9"/>
          <p:cNvSpPr/>
          <p:nvPr/>
        </p:nvSpPr>
        <p:spPr>
          <a:xfrm>
            <a:off x="6027576" y="2330993"/>
            <a:ext cx="4578689" cy="369332"/>
          </a:xfrm>
          <a:prstGeom prst="rect">
            <a:avLst/>
          </a:prstGeom>
        </p:spPr>
        <p:txBody>
          <a:bodyPr wrap="none">
            <a:spAutoFit/>
          </a:bodyPr>
          <a:lstStyle/>
          <a:p>
            <a:r>
              <a:rPr lang="en-US" b="1" dirty="0"/>
              <a:t>C-Size elements with  width and height</a:t>
            </a:r>
            <a:endParaRPr lang="fr-FR" b="1" dirty="0"/>
          </a:p>
        </p:txBody>
      </p:sp>
      <p:sp>
        <p:nvSpPr>
          <p:cNvPr id="11" name="Rectangle 10"/>
          <p:cNvSpPr/>
          <p:nvPr/>
        </p:nvSpPr>
        <p:spPr>
          <a:xfrm>
            <a:off x="5861806" y="2928227"/>
            <a:ext cx="6096000" cy="1384995"/>
          </a:xfrm>
          <a:prstGeom prst="rect">
            <a:avLst/>
          </a:prstGeom>
        </p:spPr>
        <p:txBody>
          <a:bodyPr>
            <a:spAutoFit/>
          </a:bodyPr>
          <a:lstStyle/>
          <a:p>
            <a:r>
              <a:rPr lang="en-US" sz="1400" dirty="0"/>
              <a:t>Unlike a   inline  , a   block  can have a precise width and height thanks to these two CSS properties:</a:t>
            </a:r>
          </a:p>
          <a:p>
            <a:pPr marL="742950" lvl="1" indent="-285750">
              <a:buFont typeface="Arial" panose="020B0604020202020204" pitchFamily="34" charset="0"/>
              <a:buChar char="•"/>
            </a:pPr>
            <a:r>
              <a:rPr lang="en-US" sz="1400" b="1" dirty="0"/>
              <a:t>width</a:t>
            </a:r>
            <a:r>
              <a:rPr lang="en-US" sz="1400" dirty="0"/>
              <a:t>  ( block </a:t>
            </a:r>
            <a:r>
              <a:rPr lang="en-US" sz="1400" b="1" dirty="0"/>
              <a:t>width</a:t>
            </a:r>
            <a:r>
              <a:rPr lang="en-US" sz="1400" dirty="0"/>
              <a:t> ).</a:t>
            </a:r>
          </a:p>
          <a:p>
            <a:pPr marL="742950" lvl="1" indent="-285750">
              <a:buFont typeface="Arial" panose="020B0604020202020204" pitchFamily="34" charset="0"/>
              <a:buChar char="•"/>
            </a:pPr>
            <a:r>
              <a:rPr lang="en-US" sz="1400" b="1" dirty="0"/>
              <a:t>height</a:t>
            </a:r>
            <a:r>
              <a:rPr lang="en-US" sz="1400" dirty="0"/>
              <a:t>  ( block </a:t>
            </a:r>
            <a:r>
              <a:rPr lang="en-US" sz="1400" b="1" dirty="0"/>
              <a:t>height</a:t>
            </a:r>
            <a:r>
              <a:rPr lang="en-US" sz="1400" dirty="0"/>
              <a:t> ).</a:t>
            </a:r>
          </a:p>
          <a:p>
            <a:endParaRPr lang="en-US" sz="1400" dirty="0"/>
          </a:p>
          <a:p>
            <a:r>
              <a:rPr lang="en-US" sz="1400" dirty="0"/>
              <a:t>They are expressed in pixels  </a:t>
            </a:r>
            <a:r>
              <a:rPr lang="en-US" sz="1400" dirty="0" err="1"/>
              <a:t>px</a:t>
            </a:r>
            <a:r>
              <a:rPr lang="en-US" sz="1400" dirty="0"/>
              <a:t> or in percentage  %.</a:t>
            </a:r>
            <a:endParaRPr lang="fr-FR" sz="1400" dirty="0"/>
          </a:p>
        </p:txBody>
      </p:sp>
      <p:sp>
        <p:nvSpPr>
          <p:cNvPr id="12" name="Rectangle 11"/>
          <p:cNvSpPr/>
          <p:nvPr/>
        </p:nvSpPr>
        <p:spPr>
          <a:xfrm>
            <a:off x="5861806" y="4333693"/>
            <a:ext cx="4540217" cy="307777"/>
          </a:xfrm>
          <a:prstGeom prst="rect">
            <a:avLst/>
          </a:prstGeom>
        </p:spPr>
        <p:txBody>
          <a:bodyPr wrap="none">
            <a:spAutoFit/>
          </a:bodyPr>
          <a:lstStyle/>
          <a:p>
            <a:r>
              <a:rPr lang="en-US" sz="1400" dirty="0"/>
              <a:t>By default, a block takes 100% of the available width.</a:t>
            </a:r>
            <a:endParaRPr lang="fr-FR" sz="1400" dirty="0"/>
          </a:p>
        </p:txBody>
      </p:sp>
      <p:sp>
        <p:nvSpPr>
          <p:cNvPr id="13" name="Rectangle 12"/>
          <p:cNvSpPr/>
          <p:nvPr/>
        </p:nvSpPr>
        <p:spPr>
          <a:xfrm>
            <a:off x="5944691" y="4661941"/>
            <a:ext cx="6096000" cy="523220"/>
          </a:xfrm>
          <a:prstGeom prst="rect">
            <a:avLst/>
          </a:prstGeom>
        </p:spPr>
        <p:txBody>
          <a:bodyPr>
            <a:spAutoFit/>
          </a:bodyPr>
          <a:lstStyle/>
          <a:p>
            <a:r>
              <a:rPr lang="en-US" sz="1400" dirty="0"/>
              <a:t>We can verify this by applying borders or a background color to our blocks:</a:t>
            </a:r>
            <a:endParaRPr lang="fr-FR" sz="1400" dirty="0"/>
          </a:p>
        </p:txBody>
      </p:sp>
    </p:spTree>
    <p:extLst>
      <p:ext uri="{BB962C8B-B14F-4D97-AF65-F5344CB8AC3E}">
        <p14:creationId xmlns:p14="http://schemas.microsoft.com/office/powerpoint/2010/main" val="3662075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35041" y="335901"/>
            <a:ext cx="3586454" cy="2176105"/>
          </a:xfrm>
          <a:prstGeom prst="rect">
            <a:avLst/>
          </a:prstGeom>
        </p:spPr>
      </p:pic>
      <p:sp>
        <p:nvSpPr>
          <p:cNvPr id="6" name="Rectangle 5"/>
          <p:cNvSpPr/>
          <p:nvPr/>
        </p:nvSpPr>
        <p:spPr>
          <a:xfrm>
            <a:off x="258147" y="2512006"/>
            <a:ext cx="5060302" cy="738664"/>
          </a:xfrm>
          <a:prstGeom prst="rect">
            <a:avLst/>
          </a:prstGeom>
        </p:spPr>
        <p:txBody>
          <a:bodyPr wrap="square">
            <a:spAutoFit/>
          </a:bodyPr>
          <a:lstStyle/>
          <a:p>
            <a:pPr algn="just"/>
            <a:r>
              <a:rPr lang="en-US" sz="1400" dirty="0"/>
              <a:t>Now let's add some CSS to change the width of the paragraphs. If we want all the paragraphs to have a width of 50%, we will write in CSS:</a:t>
            </a:r>
          </a:p>
        </p:txBody>
      </p:sp>
      <p:pic>
        <p:nvPicPr>
          <p:cNvPr id="7" name="Image 6"/>
          <p:cNvPicPr>
            <a:picLocks noChangeAspect="1"/>
          </p:cNvPicPr>
          <p:nvPr/>
        </p:nvPicPr>
        <p:blipFill>
          <a:blip r:embed="rId3"/>
          <a:stretch>
            <a:fillRect/>
          </a:stretch>
        </p:blipFill>
        <p:spPr>
          <a:xfrm>
            <a:off x="584331" y="3344447"/>
            <a:ext cx="1459074" cy="653317"/>
          </a:xfrm>
          <a:prstGeom prst="rect">
            <a:avLst/>
          </a:prstGeom>
        </p:spPr>
      </p:pic>
      <p:sp>
        <p:nvSpPr>
          <p:cNvPr id="8" name="Rectangle 7"/>
          <p:cNvSpPr/>
          <p:nvPr/>
        </p:nvSpPr>
        <p:spPr>
          <a:xfrm>
            <a:off x="323462" y="4002358"/>
            <a:ext cx="6096000" cy="523220"/>
          </a:xfrm>
          <a:prstGeom prst="rect">
            <a:avLst/>
          </a:prstGeom>
        </p:spPr>
        <p:txBody>
          <a:bodyPr>
            <a:spAutoFit/>
          </a:bodyPr>
          <a:lstStyle/>
          <a:p>
            <a:r>
              <a:rPr lang="en-US" sz="1400" dirty="0"/>
              <a:t>The result can be seen just below:</a:t>
            </a:r>
          </a:p>
          <a:p>
            <a:endParaRPr lang="en-US" sz="1400" dirty="0"/>
          </a:p>
        </p:txBody>
      </p:sp>
      <p:pic>
        <p:nvPicPr>
          <p:cNvPr id="9" name="Image 8"/>
          <p:cNvPicPr>
            <a:picLocks noChangeAspect="1"/>
          </p:cNvPicPr>
          <p:nvPr/>
        </p:nvPicPr>
        <p:blipFill>
          <a:blip r:embed="rId4"/>
          <a:stretch>
            <a:fillRect/>
          </a:stretch>
        </p:blipFill>
        <p:spPr>
          <a:xfrm>
            <a:off x="747905" y="4263968"/>
            <a:ext cx="3943557" cy="2418572"/>
          </a:xfrm>
          <a:prstGeom prst="rect">
            <a:avLst/>
          </a:prstGeom>
        </p:spPr>
      </p:pic>
      <p:sp>
        <p:nvSpPr>
          <p:cNvPr id="10" name="Rectangle 9"/>
          <p:cNvSpPr/>
          <p:nvPr/>
        </p:nvSpPr>
        <p:spPr>
          <a:xfrm>
            <a:off x="5651241" y="181862"/>
            <a:ext cx="6096000" cy="1384995"/>
          </a:xfrm>
          <a:prstGeom prst="rect">
            <a:avLst/>
          </a:prstGeom>
        </p:spPr>
        <p:txBody>
          <a:bodyPr>
            <a:spAutoFit/>
          </a:bodyPr>
          <a:lstStyle/>
          <a:p>
            <a:r>
              <a:rPr lang="en-US" sz="1400" dirty="0"/>
              <a:t>Percentages are useful for creating a design that automatically adapts to the visitor's screen resolution.</a:t>
            </a:r>
          </a:p>
          <a:p>
            <a:endParaRPr lang="en-US" sz="1400" dirty="0"/>
          </a:p>
          <a:p>
            <a:r>
              <a:rPr lang="en-US" sz="1400" dirty="0"/>
              <a:t>However, you may need to create blocks with a specific pixel dimension, for example to resume a very specific design. Try the following code snippet to see:</a:t>
            </a:r>
            <a:endParaRPr lang="fr-FR" sz="1400" dirty="0"/>
          </a:p>
        </p:txBody>
      </p:sp>
      <p:pic>
        <p:nvPicPr>
          <p:cNvPr id="11" name="Image 10"/>
          <p:cNvPicPr>
            <a:picLocks noChangeAspect="1"/>
          </p:cNvPicPr>
          <p:nvPr/>
        </p:nvPicPr>
        <p:blipFill>
          <a:blip r:embed="rId5"/>
          <a:stretch>
            <a:fillRect/>
          </a:stretch>
        </p:blipFill>
        <p:spPr>
          <a:xfrm>
            <a:off x="7339985" y="1566857"/>
            <a:ext cx="1692049" cy="663866"/>
          </a:xfrm>
          <a:prstGeom prst="rect">
            <a:avLst/>
          </a:prstGeom>
        </p:spPr>
      </p:pic>
      <p:pic>
        <p:nvPicPr>
          <p:cNvPr id="12" name="Image 11"/>
          <p:cNvPicPr>
            <a:picLocks noChangeAspect="1"/>
          </p:cNvPicPr>
          <p:nvPr/>
        </p:nvPicPr>
        <p:blipFill>
          <a:blip r:embed="rId6"/>
          <a:stretch>
            <a:fillRect/>
          </a:stretch>
        </p:blipFill>
        <p:spPr>
          <a:xfrm>
            <a:off x="6158203" y="2512006"/>
            <a:ext cx="5298233" cy="534471"/>
          </a:xfrm>
          <a:prstGeom prst="rect">
            <a:avLst/>
          </a:prstGeom>
        </p:spPr>
      </p:pic>
      <p:sp>
        <p:nvSpPr>
          <p:cNvPr id="13" name="Rectangle 12"/>
          <p:cNvSpPr/>
          <p:nvPr/>
        </p:nvSpPr>
        <p:spPr>
          <a:xfrm>
            <a:off x="6052360" y="3159781"/>
            <a:ext cx="4889672" cy="369332"/>
          </a:xfrm>
          <a:prstGeom prst="rect">
            <a:avLst/>
          </a:prstGeom>
        </p:spPr>
        <p:txBody>
          <a:bodyPr wrap="none">
            <a:spAutoFit/>
          </a:bodyPr>
          <a:lstStyle/>
          <a:p>
            <a:r>
              <a:rPr lang="en-US" b="1" dirty="0"/>
              <a:t>D- Set margins with  margin and padding </a:t>
            </a:r>
            <a:endParaRPr lang="fr-FR" b="1" dirty="0"/>
          </a:p>
        </p:txBody>
      </p:sp>
      <p:sp>
        <p:nvSpPr>
          <p:cNvPr id="14" name="Rectangle 13"/>
          <p:cNvSpPr/>
          <p:nvPr/>
        </p:nvSpPr>
        <p:spPr>
          <a:xfrm>
            <a:off x="5856397" y="3523261"/>
            <a:ext cx="3657411" cy="307777"/>
          </a:xfrm>
          <a:prstGeom prst="rect">
            <a:avLst/>
          </a:prstGeom>
        </p:spPr>
        <p:txBody>
          <a:bodyPr wrap="none">
            <a:spAutoFit/>
          </a:bodyPr>
          <a:lstStyle/>
          <a:p>
            <a:r>
              <a:rPr lang="en-US" sz="1400" dirty="0"/>
              <a:t>All blocks have margins (inner and outer):</a:t>
            </a:r>
            <a:endParaRPr lang="fr-FR" sz="1400" dirty="0"/>
          </a:p>
        </p:txBody>
      </p:sp>
      <p:pic>
        <p:nvPicPr>
          <p:cNvPr id="15" name="Image 14"/>
          <p:cNvPicPr>
            <a:picLocks noChangeAspect="1"/>
          </p:cNvPicPr>
          <p:nvPr/>
        </p:nvPicPr>
        <p:blipFill>
          <a:blip r:embed="rId7"/>
          <a:stretch>
            <a:fillRect/>
          </a:stretch>
        </p:blipFill>
        <p:spPr>
          <a:xfrm>
            <a:off x="6051145" y="3815703"/>
            <a:ext cx="5112691" cy="2545694"/>
          </a:xfrm>
          <a:prstGeom prst="rect">
            <a:avLst/>
          </a:prstGeom>
        </p:spPr>
      </p:pic>
    </p:spTree>
    <p:extLst>
      <p:ext uri="{BB962C8B-B14F-4D97-AF65-F5344CB8AC3E}">
        <p14:creationId xmlns:p14="http://schemas.microsoft.com/office/powerpoint/2010/main" val="1914828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445" y="400273"/>
            <a:ext cx="5498841" cy="2677656"/>
          </a:xfrm>
          <a:prstGeom prst="rect">
            <a:avLst/>
          </a:prstGeom>
        </p:spPr>
        <p:txBody>
          <a:bodyPr wrap="square">
            <a:spAutoFit/>
          </a:bodyPr>
          <a:lstStyle/>
          <a:p>
            <a:pPr algn="just"/>
            <a:r>
              <a:rPr lang="en-US" sz="1400" dirty="0"/>
              <a:t>In CSS, you can change the size of the margins with two properties:</a:t>
            </a:r>
          </a:p>
          <a:p>
            <a:pPr marL="742950" lvl="1" indent="-285750" algn="just">
              <a:buFont typeface="Arial" panose="020B0604020202020204" pitchFamily="34" charset="0"/>
              <a:buChar char="•"/>
            </a:pPr>
            <a:r>
              <a:rPr lang="en-US" sz="1400" b="1" dirty="0"/>
              <a:t>margin</a:t>
            </a:r>
            <a:r>
              <a:rPr lang="en-US" sz="1400" dirty="0"/>
              <a:t>  (outer margin size  )</a:t>
            </a:r>
          </a:p>
          <a:p>
            <a:pPr marL="742950" lvl="1" indent="-285750" algn="just">
              <a:buFont typeface="Arial" panose="020B0604020202020204" pitchFamily="34" charset="0"/>
              <a:buChar char="•"/>
            </a:pPr>
            <a:r>
              <a:rPr lang="en-US" sz="1400" b="1" dirty="0"/>
              <a:t>Padding </a:t>
            </a:r>
            <a:r>
              <a:rPr lang="en-US" sz="1400" dirty="0"/>
              <a:t>( inner margin   size ).</a:t>
            </a:r>
          </a:p>
          <a:p>
            <a:pPr algn="just"/>
            <a:endParaRPr lang="en-US" sz="1400" dirty="0"/>
          </a:p>
          <a:p>
            <a:pPr algn="just"/>
            <a:r>
              <a:rPr lang="en-US" sz="1400" dirty="0"/>
              <a:t>To fully understand the difference, let's do some tests.</a:t>
            </a:r>
          </a:p>
          <a:p>
            <a:pPr algn="just"/>
            <a:endParaRPr lang="en-US" sz="1400" dirty="0"/>
          </a:p>
          <a:p>
            <a:pPr algn="just"/>
            <a:r>
              <a:rPr lang="en-US" sz="1400" dirty="0"/>
              <a:t>For the occasion, I wrote in the HTML file paragraphs of text in lorem ipsum (false text). Then, in the CSS file, I gave the block   </a:t>
            </a:r>
            <a:r>
              <a:rPr lang="en-US" sz="1400" b="1" dirty="0"/>
              <a:t>p</a:t>
            </a:r>
            <a:r>
              <a:rPr lang="en-US" sz="1400" dirty="0"/>
              <a:t>  a width of </a:t>
            </a:r>
            <a:r>
              <a:rPr lang="en-US" sz="1400" b="1" dirty="0"/>
              <a:t>350px</a:t>
            </a:r>
            <a:r>
              <a:rPr lang="en-US" sz="1400" dirty="0"/>
              <a:t> and I added a yellow color with the tag   </a:t>
            </a:r>
            <a:r>
              <a:rPr lang="en-US" sz="1400" b="1" dirty="0"/>
              <a:t>background-color</a:t>
            </a:r>
            <a:r>
              <a:rPr lang="en-US" sz="1400" dirty="0"/>
              <a:t>  so that we could clearly see the difference between the different margins:</a:t>
            </a:r>
            <a:endParaRPr lang="fr-FR" sz="1400" dirty="0"/>
          </a:p>
        </p:txBody>
      </p:sp>
      <p:pic>
        <p:nvPicPr>
          <p:cNvPr id="5" name="Image 4"/>
          <p:cNvPicPr>
            <a:picLocks noChangeAspect="1"/>
          </p:cNvPicPr>
          <p:nvPr/>
        </p:nvPicPr>
        <p:blipFill>
          <a:blip r:embed="rId2"/>
          <a:stretch>
            <a:fillRect/>
          </a:stretch>
        </p:blipFill>
        <p:spPr>
          <a:xfrm>
            <a:off x="1214827" y="3135909"/>
            <a:ext cx="2078879" cy="786281"/>
          </a:xfrm>
          <a:prstGeom prst="rect">
            <a:avLst/>
          </a:prstGeom>
        </p:spPr>
      </p:pic>
      <p:sp>
        <p:nvSpPr>
          <p:cNvPr id="6" name="Rectangle 5"/>
          <p:cNvSpPr/>
          <p:nvPr/>
        </p:nvSpPr>
        <p:spPr>
          <a:xfrm>
            <a:off x="513799" y="3922190"/>
            <a:ext cx="2966518" cy="307777"/>
          </a:xfrm>
          <a:prstGeom prst="rect">
            <a:avLst/>
          </a:prstGeom>
        </p:spPr>
        <p:txBody>
          <a:bodyPr wrap="none">
            <a:spAutoFit/>
          </a:bodyPr>
          <a:lstStyle/>
          <a:p>
            <a:r>
              <a:rPr lang="en-US" sz="1400" dirty="0"/>
              <a:t>This is what we get with this code:</a:t>
            </a:r>
            <a:endParaRPr lang="fr-FR" sz="1400" dirty="0"/>
          </a:p>
        </p:txBody>
      </p:sp>
      <p:pic>
        <p:nvPicPr>
          <p:cNvPr id="7" name="Image 6"/>
          <p:cNvPicPr>
            <a:picLocks noChangeAspect="1"/>
          </p:cNvPicPr>
          <p:nvPr/>
        </p:nvPicPr>
        <p:blipFill>
          <a:blip r:embed="rId3"/>
          <a:stretch>
            <a:fillRect/>
          </a:stretch>
        </p:blipFill>
        <p:spPr>
          <a:xfrm>
            <a:off x="793101" y="4229967"/>
            <a:ext cx="4544009" cy="2497404"/>
          </a:xfrm>
          <a:prstGeom prst="rect">
            <a:avLst/>
          </a:prstGeom>
        </p:spPr>
      </p:pic>
      <p:sp>
        <p:nvSpPr>
          <p:cNvPr id="8" name="Rectangle 7"/>
          <p:cNvSpPr/>
          <p:nvPr/>
        </p:nvSpPr>
        <p:spPr>
          <a:xfrm>
            <a:off x="5949820" y="400273"/>
            <a:ext cx="6096000" cy="2677656"/>
          </a:xfrm>
          <a:prstGeom prst="rect">
            <a:avLst/>
          </a:prstGeom>
        </p:spPr>
        <p:txBody>
          <a:bodyPr>
            <a:spAutoFit/>
          </a:bodyPr>
          <a:lstStyle/>
          <a:p>
            <a:r>
              <a:rPr lang="en-US" sz="1400" dirty="0"/>
              <a:t>As you can see, by default there is no padding </a:t>
            </a:r>
            <a:r>
              <a:rPr lang="en-US" sz="1400" b="1" dirty="0"/>
              <a:t>( padding  )</a:t>
            </a:r>
            <a:r>
              <a:rPr lang="en-US" sz="1400" dirty="0"/>
              <a:t> in the paragraph block, (you can see this because it has a yellow background and the borders are glued to the text).</a:t>
            </a:r>
          </a:p>
          <a:p>
            <a:endParaRPr lang="en-US" sz="1400" dirty="0"/>
          </a:p>
          <a:p>
            <a:r>
              <a:rPr lang="en-US" sz="1400" dirty="0"/>
              <a:t>On the other hand, there is an outer margin </a:t>
            </a:r>
            <a:r>
              <a:rPr lang="en-US" sz="1400" b="1" dirty="0"/>
              <a:t>( margin  )</a:t>
            </a:r>
            <a:r>
              <a:rPr lang="en-US" sz="1400" dirty="0"/>
              <a:t>, we can see it well because it spaces the paragraphs between them, with a white margin (default page background color). It is this margin that causes two paragraphs not to be glued together, and that it seems to “skip a line”.</a:t>
            </a:r>
          </a:p>
          <a:p>
            <a:endParaRPr lang="en-US" sz="1400" dirty="0"/>
          </a:p>
          <a:p>
            <a:r>
              <a:rPr lang="en-US" sz="1400" b="1" dirty="0"/>
              <a:t>Add padding with CSS property  padding</a:t>
            </a:r>
          </a:p>
          <a:p>
            <a:r>
              <a:rPr lang="en-US" sz="1400" dirty="0"/>
              <a:t>To add to paragraphs an inner margin </a:t>
            </a:r>
            <a:r>
              <a:rPr lang="en-US" sz="1400" b="1" dirty="0"/>
              <a:t>( padding) </a:t>
            </a:r>
            <a:r>
              <a:rPr lang="en-US" sz="1400" dirty="0"/>
              <a:t>of   </a:t>
            </a:r>
            <a:r>
              <a:rPr lang="en-US" sz="1400" b="1" dirty="0"/>
              <a:t>16px </a:t>
            </a:r>
            <a:r>
              <a:rPr lang="en-US" sz="1400" dirty="0"/>
              <a:t> for example, we write:</a:t>
            </a:r>
            <a:endParaRPr lang="fr-FR" sz="1400" dirty="0"/>
          </a:p>
        </p:txBody>
      </p:sp>
      <p:pic>
        <p:nvPicPr>
          <p:cNvPr id="9" name="Image 8"/>
          <p:cNvPicPr>
            <a:picLocks noChangeAspect="1"/>
          </p:cNvPicPr>
          <p:nvPr/>
        </p:nvPicPr>
        <p:blipFill>
          <a:blip r:embed="rId4"/>
          <a:stretch>
            <a:fillRect/>
          </a:stretch>
        </p:blipFill>
        <p:spPr>
          <a:xfrm>
            <a:off x="6579314" y="3042669"/>
            <a:ext cx="1958196" cy="929412"/>
          </a:xfrm>
          <a:prstGeom prst="rect">
            <a:avLst/>
          </a:prstGeom>
        </p:spPr>
      </p:pic>
      <p:sp>
        <p:nvSpPr>
          <p:cNvPr id="10" name="Rectangle 9"/>
          <p:cNvSpPr/>
          <p:nvPr/>
        </p:nvSpPr>
        <p:spPr>
          <a:xfrm>
            <a:off x="5949820" y="3972081"/>
            <a:ext cx="1478162" cy="307777"/>
          </a:xfrm>
          <a:prstGeom prst="rect">
            <a:avLst/>
          </a:prstGeom>
        </p:spPr>
        <p:txBody>
          <a:bodyPr wrap="none">
            <a:spAutoFit/>
          </a:bodyPr>
          <a:lstStyle/>
          <a:p>
            <a:r>
              <a:rPr lang="fr-FR" sz="1400" dirty="0" err="1"/>
              <a:t>We</a:t>
            </a:r>
            <a:r>
              <a:rPr lang="fr-FR" sz="1400" dirty="0"/>
              <a:t> </a:t>
            </a:r>
            <a:r>
              <a:rPr lang="fr-FR" sz="1400" dirty="0" err="1"/>
              <a:t>then</a:t>
            </a:r>
            <a:r>
              <a:rPr lang="fr-FR" sz="1400" dirty="0"/>
              <a:t> </a:t>
            </a:r>
            <a:r>
              <a:rPr lang="fr-FR" sz="1400" dirty="0" err="1"/>
              <a:t>obtain</a:t>
            </a:r>
            <a:r>
              <a:rPr lang="fr-FR" sz="1400" dirty="0"/>
              <a:t>:</a:t>
            </a:r>
          </a:p>
        </p:txBody>
      </p:sp>
      <p:pic>
        <p:nvPicPr>
          <p:cNvPr id="11" name="Image 10"/>
          <p:cNvPicPr>
            <a:picLocks noChangeAspect="1"/>
          </p:cNvPicPr>
          <p:nvPr/>
        </p:nvPicPr>
        <p:blipFill>
          <a:blip r:embed="rId5"/>
          <a:stretch>
            <a:fillRect/>
          </a:stretch>
        </p:blipFill>
        <p:spPr>
          <a:xfrm>
            <a:off x="6209053" y="4229967"/>
            <a:ext cx="3195119" cy="2580673"/>
          </a:xfrm>
          <a:prstGeom prst="rect">
            <a:avLst/>
          </a:prstGeom>
        </p:spPr>
      </p:pic>
    </p:spTree>
    <p:extLst>
      <p:ext uri="{BB962C8B-B14F-4D97-AF65-F5344CB8AC3E}">
        <p14:creationId xmlns:p14="http://schemas.microsoft.com/office/powerpoint/2010/main" val="821019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561" y="361175"/>
            <a:ext cx="4087657" cy="307777"/>
          </a:xfrm>
          <a:prstGeom prst="rect">
            <a:avLst/>
          </a:prstGeom>
        </p:spPr>
        <p:txBody>
          <a:bodyPr wrap="none">
            <a:spAutoFit/>
          </a:bodyPr>
          <a:lstStyle/>
          <a:p>
            <a:r>
              <a:rPr lang="en-US" sz="1400" b="1" dirty="0"/>
              <a:t>Add outer margin with CSS property  margin</a:t>
            </a:r>
            <a:endParaRPr lang="fr-FR" sz="1400" b="1" dirty="0"/>
          </a:p>
        </p:txBody>
      </p:sp>
      <p:sp>
        <p:nvSpPr>
          <p:cNvPr id="5" name="Rectangle 4"/>
          <p:cNvSpPr/>
          <p:nvPr/>
        </p:nvSpPr>
        <p:spPr>
          <a:xfrm>
            <a:off x="436561" y="668952"/>
            <a:ext cx="5311096" cy="738664"/>
          </a:xfrm>
          <a:prstGeom prst="rect">
            <a:avLst/>
          </a:prstGeom>
        </p:spPr>
        <p:txBody>
          <a:bodyPr wrap="square">
            <a:spAutoFit/>
          </a:bodyPr>
          <a:lstStyle/>
          <a:p>
            <a:pPr algn="just"/>
            <a:r>
              <a:rPr lang="en-US" sz="1400" dirty="0"/>
              <a:t>Now, if we want our paragraphs to be even more spaced between them, we add the property  margin  . For example, let's ask   50px  for a margin between two paragraphs:</a:t>
            </a:r>
            <a:endParaRPr lang="fr-FR" sz="1400" dirty="0"/>
          </a:p>
        </p:txBody>
      </p:sp>
      <p:pic>
        <p:nvPicPr>
          <p:cNvPr id="6" name="Image 5"/>
          <p:cNvPicPr>
            <a:picLocks noChangeAspect="1"/>
          </p:cNvPicPr>
          <p:nvPr/>
        </p:nvPicPr>
        <p:blipFill>
          <a:blip r:embed="rId2"/>
          <a:stretch>
            <a:fillRect/>
          </a:stretch>
        </p:blipFill>
        <p:spPr>
          <a:xfrm>
            <a:off x="653144" y="1407616"/>
            <a:ext cx="1726163" cy="981755"/>
          </a:xfrm>
          <a:prstGeom prst="rect">
            <a:avLst/>
          </a:prstGeom>
        </p:spPr>
      </p:pic>
      <p:sp>
        <p:nvSpPr>
          <p:cNvPr id="7" name="Rectangle 6"/>
          <p:cNvSpPr/>
          <p:nvPr/>
        </p:nvSpPr>
        <p:spPr>
          <a:xfrm>
            <a:off x="436561" y="2488555"/>
            <a:ext cx="1248227" cy="338554"/>
          </a:xfrm>
          <a:prstGeom prst="rect">
            <a:avLst/>
          </a:prstGeom>
        </p:spPr>
        <p:txBody>
          <a:bodyPr wrap="none">
            <a:spAutoFit/>
          </a:bodyPr>
          <a:lstStyle/>
          <a:p>
            <a:r>
              <a:rPr lang="fr-FR" sz="1600" dirty="0" err="1"/>
              <a:t>We</a:t>
            </a:r>
            <a:r>
              <a:rPr lang="fr-FR" sz="1600" dirty="0"/>
              <a:t> </a:t>
            </a:r>
            <a:r>
              <a:rPr lang="fr-FR" sz="1600" dirty="0" err="1"/>
              <a:t>obtain</a:t>
            </a:r>
            <a:r>
              <a:rPr lang="fr-FR" sz="1600" dirty="0"/>
              <a:t> :</a:t>
            </a:r>
          </a:p>
        </p:txBody>
      </p:sp>
      <p:pic>
        <p:nvPicPr>
          <p:cNvPr id="8" name="Image 7"/>
          <p:cNvPicPr>
            <a:picLocks noChangeAspect="1"/>
          </p:cNvPicPr>
          <p:nvPr/>
        </p:nvPicPr>
        <p:blipFill>
          <a:blip r:embed="rId3"/>
          <a:stretch>
            <a:fillRect/>
          </a:stretch>
        </p:blipFill>
        <p:spPr>
          <a:xfrm>
            <a:off x="1060674" y="2926293"/>
            <a:ext cx="2953779" cy="3509855"/>
          </a:xfrm>
          <a:prstGeom prst="rect">
            <a:avLst/>
          </a:prstGeom>
        </p:spPr>
      </p:pic>
      <p:sp>
        <p:nvSpPr>
          <p:cNvPr id="9" name="Rectangle 8"/>
          <p:cNvSpPr/>
          <p:nvPr/>
        </p:nvSpPr>
        <p:spPr>
          <a:xfrm>
            <a:off x="5828521" y="391953"/>
            <a:ext cx="6096000" cy="2031325"/>
          </a:xfrm>
          <a:prstGeom prst="rect">
            <a:avLst/>
          </a:prstGeom>
        </p:spPr>
        <p:txBody>
          <a:bodyPr>
            <a:spAutoFit/>
          </a:bodyPr>
          <a:lstStyle/>
          <a:p>
            <a:r>
              <a:rPr lang="en-US" sz="1400" dirty="0"/>
              <a:t>But ??? A margin was added all around too, not just between the two paragraphs!?</a:t>
            </a:r>
          </a:p>
          <a:p>
            <a:endParaRPr lang="en-US" sz="1400" dirty="0"/>
          </a:p>
          <a:p>
            <a:r>
              <a:rPr lang="en-US" sz="1400" dirty="0"/>
              <a:t>Yep,  </a:t>
            </a:r>
            <a:r>
              <a:rPr lang="en-US" sz="1400" b="1" dirty="0"/>
              <a:t>margin  </a:t>
            </a:r>
            <a:r>
              <a:rPr lang="en-US" sz="1400" dirty="0"/>
              <a:t>(like  </a:t>
            </a:r>
            <a:r>
              <a:rPr lang="en-US" sz="1400" b="1" dirty="0"/>
              <a:t>padding </a:t>
            </a:r>
            <a:r>
              <a:rPr lang="en-US" sz="1400" dirty="0"/>
              <a:t> by the way) applies to all four sides of the block.</a:t>
            </a:r>
          </a:p>
          <a:p>
            <a:endParaRPr lang="en-US" sz="1400" dirty="0"/>
          </a:p>
          <a:p>
            <a:r>
              <a:rPr lang="en-US" sz="1400" dirty="0"/>
              <a:t>If you want to specify different margins at the top, bottom, left and right, you will have to use more precise properties… The principle is the same as for the property, you will   border see!</a:t>
            </a:r>
            <a:endParaRPr lang="fr-FR" sz="1400" dirty="0"/>
          </a:p>
        </p:txBody>
      </p:sp>
      <p:sp>
        <p:nvSpPr>
          <p:cNvPr id="10" name="Rectangle 9"/>
          <p:cNvSpPr/>
          <p:nvPr/>
        </p:nvSpPr>
        <p:spPr>
          <a:xfrm>
            <a:off x="5828521" y="2488555"/>
            <a:ext cx="5473934" cy="369332"/>
          </a:xfrm>
          <a:prstGeom prst="rect">
            <a:avLst/>
          </a:prstGeom>
        </p:spPr>
        <p:txBody>
          <a:bodyPr wrap="none">
            <a:spAutoFit/>
          </a:bodyPr>
          <a:lstStyle/>
          <a:p>
            <a:r>
              <a:rPr lang="en-US" b="1" dirty="0"/>
              <a:t>C- Specify the properties  margin and padding </a:t>
            </a:r>
            <a:endParaRPr lang="fr-FR" b="1" dirty="0"/>
          </a:p>
        </p:txBody>
      </p:sp>
      <p:sp>
        <p:nvSpPr>
          <p:cNvPr id="11" name="Rectangle 10"/>
          <p:cNvSpPr/>
          <p:nvPr/>
        </p:nvSpPr>
        <p:spPr>
          <a:xfrm>
            <a:off x="6096000" y="2857887"/>
            <a:ext cx="6096000" cy="1600438"/>
          </a:xfrm>
          <a:prstGeom prst="rect">
            <a:avLst/>
          </a:prstGeom>
        </p:spPr>
        <p:txBody>
          <a:bodyPr>
            <a:spAutoFit/>
          </a:bodyPr>
          <a:lstStyle/>
          <a:p>
            <a:r>
              <a:rPr lang="en-US" sz="1400" dirty="0"/>
              <a:t>You are going to need a minimum of English vocabulary here:</a:t>
            </a:r>
          </a:p>
          <a:p>
            <a:pPr marL="742950" lvl="1" indent="-285750">
              <a:buFont typeface="Arial" panose="020B0604020202020204" pitchFamily="34" charset="0"/>
              <a:buChar char="•"/>
            </a:pPr>
            <a:r>
              <a:rPr lang="en-US" sz="1400" b="1" dirty="0"/>
              <a:t>top</a:t>
            </a:r>
            <a:r>
              <a:rPr lang="en-US" sz="1400" dirty="0"/>
              <a:t>: high ;</a:t>
            </a:r>
          </a:p>
          <a:p>
            <a:pPr marL="742950" lvl="1" indent="-285750">
              <a:buFont typeface="Arial" panose="020B0604020202020204" pitchFamily="34" charset="0"/>
              <a:buChar char="•"/>
            </a:pPr>
            <a:r>
              <a:rPr lang="en-US" sz="1400" b="1" dirty="0"/>
              <a:t>bottom</a:t>
            </a:r>
            <a:r>
              <a:rPr lang="en-US" sz="1400" dirty="0"/>
              <a:t>: down ;</a:t>
            </a:r>
          </a:p>
          <a:p>
            <a:pPr marL="742950" lvl="1" indent="-285750">
              <a:buFont typeface="Arial" panose="020B0604020202020204" pitchFamily="34" charset="0"/>
              <a:buChar char="•"/>
            </a:pPr>
            <a:r>
              <a:rPr lang="en-US" sz="1400" b="1" dirty="0"/>
              <a:t>left</a:t>
            </a:r>
            <a:r>
              <a:rPr lang="en-US" sz="1400" dirty="0"/>
              <a:t>: LEFT ;</a:t>
            </a:r>
          </a:p>
          <a:p>
            <a:pPr marL="742950" lvl="1" indent="-285750">
              <a:buFont typeface="Arial" panose="020B0604020202020204" pitchFamily="34" charset="0"/>
              <a:buChar char="•"/>
            </a:pPr>
            <a:r>
              <a:rPr lang="en-US" sz="1400" b="1" dirty="0"/>
              <a:t>right</a:t>
            </a:r>
            <a:r>
              <a:rPr lang="en-US" sz="1400" dirty="0"/>
              <a:t>: LAW.</a:t>
            </a:r>
          </a:p>
          <a:p>
            <a:endParaRPr lang="en-US" sz="1400" dirty="0"/>
          </a:p>
          <a:p>
            <a:r>
              <a:rPr lang="en-US" sz="1400" dirty="0"/>
              <a:t>See what it looks like in the diagram below:</a:t>
            </a:r>
            <a:endParaRPr lang="fr-FR" sz="1400" dirty="0"/>
          </a:p>
        </p:txBody>
      </p:sp>
      <p:pic>
        <p:nvPicPr>
          <p:cNvPr id="12" name="Image 11"/>
          <p:cNvPicPr>
            <a:picLocks noChangeAspect="1"/>
          </p:cNvPicPr>
          <p:nvPr/>
        </p:nvPicPr>
        <p:blipFill>
          <a:blip r:embed="rId4"/>
          <a:stretch>
            <a:fillRect/>
          </a:stretch>
        </p:blipFill>
        <p:spPr>
          <a:xfrm>
            <a:off x="6096000" y="4458325"/>
            <a:ext cx="4703075" cy="2324953"/>
          </a:xfrm>
          <a:prstGeom prst="rect">
            <a:avLst/>
          </a:prstGeom>
        </p:spPr>
      </p:pic>
    </p:spTree>
    <p:extLst>
      <p:ext uri="{BB962C8B-B14F-4D97-AF65-F5344CB8AC3E}">
        <p14:creationId xmlns:p14="http://schemas.microsoft.com/office/powerpoint/2010/main" val="311310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AED2E74-49E7-5309-7BE8-A66ED7A1AE9E}"/>
              </a:ext>
            </a:extLst>
          </p:cNvPr>
          <p:cNvSpPr txBox="1"/>
          <p:nvPr/>
        </p:nvSpPr>
        <p:spPr>
          <a:xfrm>
            <a:off x="501519" y="756868"/>
            <a:ext cx="5274129" cy="2031325"/>
          </a:xfrm>
          <a:prstGeom prst="rect">
            <a:avLst/>
          </a:prstGeom>
          <a:noFill/>
        </p:spPr>
        <p:txBody>
          <a:bodyPr wrap="square">
            <a:spAutoFit/>
          </a:bodyPr>
          <a:lstStyle/>
          <a:p>
            <a:pPr algn="just"/>
            <a:r>
              <a:rPr lang="fr-FR" sz="1400" dirty="0" err="1"/>
              <a:t>Throughout</a:t>
            </a:r>
            <a:r>
              <a:rPr lang="fr-FR" sz="1400" dirty="0"/>
              <a:t> </a:t>
            </a:r>
            <a:r>
              <a:rPr lang="fr-FR" sz="1400" dirty="0" err="1"/>
              <a:t>this</a:t>
            </a:r>
            <a:r>
              <a:rPr lang="fr-FR" sz="1400" dirty="0"/>
              <a:t> course, </a:t>
            </a:r>
            <a:r>
              <a:rPr lang="fr-FR" sz="1400" dirty="0" err="1"/>
              <a:t>you</a:t>
            </a:r>
            <a:r>
              <a:rPr lang="fr-FR" sz="1400" dirty="0"/>
              <a:t> </a:t>
            </a:r>
            <a:r>
              <a:rPr lang="fr-FR" sz="1400" dirty="0" err="1"/>
              <a:t>will</a:t>
            </a:r>
            <a:r>
              <a:rPr lang="fr-FR" sz="1400" dirty="0"/>
              <a:t> come </a:t>
            </a:r>
            <a:r>
              <a:rPr lang="fr-FR" sz="1400" dirty="0" err="1"/>
              <a:t>across</a:t>
            </a:r>
            <a:r>
              <a:rPr lang="fr-FR" sz="1400" dirty="0"/>
              <a:t> sections </a:t>
            </a:r>
            <a:r>
              <a:rPr lang="fr-FR" sz="1400" dirty="0" err="1"/>
              <a:t>called</a:t>
            </a:r>
            <a:r>
              <a:rPr lang="fr-FR" sz="1400" dirty="0"/>
              <a:t> "</a:t>
            </a:r>
            <a:r>
              <a:rPr lang="fr-FR" sz="1400" dirty="0" err="1"/>
              <a:t>It's</a:t>
            </a:r>
            <a:r>
              <a:rPr lang="fr-FR" sz="1400" dirty="0"/>
              <a:t> </a:t>
            </a:r>
            <a:r>
              <a:rPr lang="fr-FR" sz="1400" dirty="0" err="1"/>
              <a:t>your</a:t>
            </a:r>
            <a:r>
              <a:rPr lang="fr-FR" sz="1400" dirty="0"/>
              <a:t> </a:t>
            </a:r>
            <a:r>
              <a:rPr lang="fr-FR" sz="1400" dirty="0" err="1"/>
              <a:t>turn</a:t>
            </a:r>
            <a:r>
              <a:rPr lang="fr-FR" sz="1400" dirty="0"/>
              <a:t>!". </a:t>
            </a:r>
            <a:r>
              <a:rPr lang="fr-FR" sz="1400" dirty="0" err="1"/>
              <a:t>These</a:t>
            </a:r>
            <a:r>
              <a:rPr lang="fr-FR" sz="1400" dirty="0"/>
              <a:t> are </a:t>
            </a:r>
            <a:r>
              <a:rPr lang="fr-FR" sz="1400" dirty="0" err="1"/>
              <a:t>small</a:t>
            </a:r>
            <a:r>
              <a:rPr lang="fr-FR" sz="1400" dirty="0"/>
              <a:t> </a:t>
            </a:r>
            <a:r>
              <a:rPr lang="fr-FR" sz="1400" dirty="0" err="1"/>
              <a:t>exercises</a:t>
            </a:r>
            <a:r>
              <a:rPr lang="fr-FR" sz="1400" dirty="0"/>
              <a:t>. You </a:t>
            </a:r>
            <a:r>
              <a:rPr lang="fr-FR" sz="1400" dirty="0" err="1"/>
              <a:t>will</a:t>
            </a:r>
            <a:r>
              <a:rPr lang="fr-FR" sz="1400" dirty="0"/>
              <a:t> </a:t>
            </a:r>
            <a:r>
              <a:rPr lang="fr-FR" sz="1400" dirty="0" err="1"/>
              <a:t>find</a:t>
            </a:r>
            <a:r>
              <a:rPr lang="fr-FR" sz="1400" dirty="0"/>
              <a:t> one in </a:t>
            </a:r>
            <a:r>
              <a:rPr lang="fr-FR" sz="1400" dirty="0" err="1"/>
              <a:t>each</a:t>
            </a:r>
            <a:r>
              <a:rPr lang="fr-FR" sz="1400" dirty="0"/>
              <a:t> </a:t>
            </a:r>
            <a:r>
              <a:rPr lang="fr-FR" sz="1400" dirty="0" err="1"/>
              <a:t>chapter</a:t>
            </a:r>
            <a:r>
              <a:rPr lang="fr-FR" sz="1400" dirty="0"/>
              <a:t>. </a:t>
            </a:r>
            <a:r>
              <a:rPr lang="fr-FR" sz="1400" dirty="0" err="1"/>
              <a:t>Chapter</a:t>
            </a:r>
            <a:r>
              <a:rPr lang="fr-FR" sz="1400" dirty="0"/>
              <a:t> </a:t>
            </a:r>
            <a:r>
              <a:rPr lang="fr-FR" sz="1400" dirty="0" err="1"/>
              <a:t>after</a:t>
            </a:r>
            <a:r>
              <a:rPr lang="fr-FR" sz="1400" dirty="0"/>
              <a:t> </a:t>
            </a:r>
            <a:r>
              <a:rPr lang="fr-FR" sz="1400" dirty="0" err="1"/>
              <a:t>chapter</a:t>
            </a:r>
            <a:r>
              <a:rPr lang="fr-FR" sz="1400" dirty="0"/>
              <a:t>, </a:t>
            </a:r>
            <a:r>
              <a:rPr lang="fr-FR" sz="1400" dirty="0" err="1"/>
              <a:t>you</a:t>
            </a:r>
            <a:r>
              <a:rPr lang="fr-FR" sz="1400" dirty="0"/>
              <a:t> </a:t>
            </a:r>
            <a:r>
              <a:rPr lang="fr-FR" sz="1400" dirty="0" err="1"/>
              <a:t>will</a:t>
            </a:r>
            <a:r>
              <a:rPr lang="fr-FR" sz="1400" dirty="0"/>
              <a:t> </a:t>
            </a:r>
            <a:r>
              <a:rPr lang="fr-FR" sz="1400" dirty="0" err="1"/>
              <a:t>build</a:t>
            </a:r>
            <a:r>
              <a:rPr lang="fr-FR" sz="1400" dirty="0"/>
              <a:t>, brick by brick, the </a:t>
            </a:r>
            <a:r>
              <a:rPr lang="fr-FR" sz="1400" dirty="0" err="1"/>
              <a:t>professional</a:t>
            </a:r>
            <a:r>
              <a:rPr lang="fr-FR" sz="1400" dirty="0"/>
              <a:t> </a:t>
            </a:r>
            <a:r>
              <a:rPr lang="fr-FR" sz="1400" dirty="0" err="1"/>
              <a:t>website</a:t>
            </a:r>
            <a:r>
              <a:rPr lang="fr-FR" sz="1400" dirty="0"/>
              <a:t> of a </a:t>
            </a:r>
            <a:r>
              <a:rPr lang="fr-FR" sz="1400" dirty="0" err="1"/>
              <a:t>fictional</a:t>
            </a:r>
            <a:r>
              <a:rPr lang="fr-FR" sz="1400" dirty="0"/>
              <a:t> </a:t>
            </a:r>
            <a:r>
              <a:rPr lang="fr-FR" sz="1400" dirty="0" err="1"/>
              <a:t>character</a:t>
            </a:r>
            <a:r>
              <a:rPr lang="fr-FR" sz="1400" dirty="0"/>
              <a:t>: Robbie Lens, a freelance </a:t>
            </a:r>
            <a:r>
              <a:rPr lang="fr-FR" sz="1400" dirty="0" err="1"/>
              <a:t>photographer</a:t>
            </a:r>
            <a:r>
              <a:rPr lang="fr-FR" sz="1400" dirty="0"/>
              <a:t>. Robbie </a:t>
            </a:r>
            <a:r>
              <a:rPr lang="fr-FR" sz="1400" dirty="0" err="1"/>
              <a:t>needs</a:t>
            </a:r>
            <a:r>
              <a:rPr lang="fr-FR" sz="1400" dirty="0"/>
              <a:t> a </a:t>
            </a:r>
            <a:r>
              <a:rPr lang="fr-FR" sz="1400" dirty="0" err="1"/>
              <a:t>website</a:t>
            </a:r>
            <a:r>
              <a:rPr lang="fr-FR" sz="1400" dirty="0"/>
              <a:t> to:</a:t>
            </a:r>
          </a:p>
          <a:p>
            <a:pPr algn="just"/>
            <a:endParaRPr lang="fr-FR" sz="1400" dirty="0"/>
          </a:p>
          <a:p>
            <a:pPr marL="285750" indent="-285750" algn="just">
              <a:buFont typeface="Arial" panose="020B0604020202020204" pitchFamily="34" charset="0"/>
              <a:buChar char="•"/>
            </a:pPr>
            <a:r>
              <a:rPr lang="fr-FR" sz="1400" dirty="0" err="1"/>
              <a:t>Introduce</a:t>
            </a:r>
            <a:r>
              <a:rPr lang="fr-FR" sz="1400" dirty="0"/>
              <a:t> </a:t>
            </a:r>
            <a:r>
              <a:rPr lang="fr-FR" sz="1400" dirty="0" err="1"/>
              <a:t>themselves</a:t>
            </a:r>
            <a:r>
              <a:rPr lang="fr-FR" sz="1400" dirty="0"/>
              <a:t>;</a:t>
            </a:r>
          </a:p>
          <a:p>
            <a:pPr marL="285750" indent="-285750" algn="just">
              <a:buFont typeface="Arial" panose="020B0604020202020204" pitchFamily="34" charset="0"/>
              <a:buChar char="•"/>
            </a:pPr>
            <a:r>
              <a:rPr lang="fr-FR" sz="1400" dirty="0"/>
              <a:t>Showcase </a:t>
            </a:r>
            <a:r>
              <a:rPr lang="fr-FR" sz="1400" dirty="0" err="1"/>
              <a:t>their</a:t>
            </a:r>
            <a:r>
              <a:rPr lang="fr-FR" sz="1400" dirty="0"/>
              <a:t> </a:t>
            </a:r>
            <a:r>
              <a:rPr lang="fr-FR" sz="1400" dirty="0" err="1"/>
              <a:t>work</a:t>
            </a:r>
            <a:r>
              <a:rPr lang="fr-FR" sz="1400" dirty="0"/>
              <a:t> </a:t>
            </a:r>
            <a:r>
              <a:rPr lang="fr-FR" sz="1400" dirty="0" err="1"/>
              <a:t>through</a:t>
            </a:r>
            <a:r>
              <a:rPr lang="fr-FR" sz="1400" dirty="0"/>
              <a:t> a portfolio;</a:t>
            </a:r>
          </a:p>
          <a:p>
            <a:pPr marL="285750" indent="-285750" algn="just">
              <a:buFont typeface="Arial" panose="020B0604020202020204" pitchFamily="34" charset="0"/>
              <a:buChar char="•"/>
            </a:pPr>
            <a:r>
              <a:rPr lang="fr-FR" sz="1400" dirty="0"/>
              <a:t>Be </a:t>
            </a:r>
            <a:r>
              <a:rPr lang="fr-FR" sz="1400" dirty="0" err="1"/>
              <a:t>contacted</a:t>
            </a:r>
            <a:r>
              <a:rPr lang="fr-FR" sz="1400" dirty="0"/>
              <a:t> more </a:t>
            </a:r>
            <a:r>
              <a:rPr lang="fr-FR" sz="1400" dirty="0" err="1"/>
              <a:t>easily</a:t>
            </a:r>
            <a:r>
              <a:rPr lang="fr-FR" sz="1400" dirty="0"/>
              <a:t> online.</a:t>
            </a:r>
          </a:p>
        </p:txBody>
      </p:sp>
      <p:sp>
        <p:nvSpPr>
          <p:cNvPr id="12" name="Rectangle: Rounded Corners 11">
            <a:extLst>
              <a:ext uri="{FF2B5EF4-FFF2-40B4-BE49-F238E27FC236}">
                <a16:creationId xmlns:a16="http://schemas.microsoft.com/office/drawing/2014/main" id="{A22C8AFB-912D-6CB1-6594-8AEB62382C2C}"/>
              </a:ext>
            </a:extLst>
          </p:cNvPr>
          <p:cNvSpPr/>
          <p:nvPr/>
        </p:nvSpPr>
        <p:spPr>
          <a:xfrm>
            <a:off x="501519" y="2985796"/>
            <a:ext cx="5187820" cy="886408"/>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If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you</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want</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preview</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go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take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 look at the</a:t>
            </a:r>
            <a:r>
              <a:rPr lang="fr-FR" sz="14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hlinkClick r:id="rId2">
                  <a:extLst>
                    <a:ext uri="{A12FA001-AC4F-418D-AE19-62706E023703}">
                      <ahyp:hlinkClr xmlns="" xmlns:ahyp="http://schemas.microsoft.com/office/drawing/2018/hyperlinkcolor" val="tx"/>
                    </a:ext>
                  </a:extLst>
                </a:hlinkClick>
              </a:rPr>
              <a:t>final version of the </a:t>
            </a:r>
            <a:r>
              <a:rPr lang="fr-FR" sz="14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hlinkClick r:id="rId2">
                  <a:extLst>
                    <a:ext uri="{A12FA001-AC4F-418D-AE19-62706E023703}">
                      <ahyp:hlinkClr xmlns="" xmlns:ahyp="http://schemas.microsoft.com/office/drawing/2018/hyperlinkcolor" val="tx"/>
                    </a:ext>
                  </a:extLst>
                </a:hlinkClick>
              </a:rPr>
              <a:t>website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we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will</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building for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her</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That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will</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give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you</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 taste of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what</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you</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will</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able to do by the end of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this</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course.</a:t>
            </a:r>
          </a:p>
        </p:txBody>
      </p:sp>
      <p:sp>
        <p:nvSpPr>
          <p:cNvPr id="18" name="TextBox 17">
            <a:extLst>
              <a:ext uri="{FF2B5EF4-FFF2-40B4-BE49-F238E27FC236}">
                <a16:creationId xmlns:a16="http://schemas.microsoft.com/office/drawing/2014/main" id="{78F13DE0-9717-5371-B8E7-F537D6908981}"/>
              </a:ext>
            </a:extLst>
          </p:cNvPr>
          <p:cNvSpPr txBox="1"/>
          <p:nvPr/>
        </p:nvSpPr>
        <p:spPr>
          <a:xfrm>
            <a:off x="396552" y="4069807"/>
            <a:ext cx="5759320" cy="2277547"/>
          </a:xfrm>
          <a:prstGeom prst="rect">
            <a:avLst/>
          </a:prstGeom>
          <a:noFill/>
        </p:spPr>
        <p:txBody>
          <a:bodyPr wrap="square">
            <a:spAutoFit/>
          </a:bodyPr>
          <a:lstStyle/>
          <a:p>
            <a:r>
              <a:rPr lang="fr-FR" sz="1400" dirty="0" err="1"/>
              <a:t>Each</a:t>
            </a:r>
            <a:r>
              <a:rPr lang="fr-FR" sz="1400" dirty="0"/>
              <a:t> </a:t>
            </a:r>
            <a:r>
              <a:rPr lang="fr-FR" sz="1400" dirty="0" err="1"/>
              <a:t>knowledge</a:t>
            </a:r>
            <a:r>
              <a:rPr lang="fr-FR" sz="1400" dirty="0"/>
              <a:t> </a:t>
            </a:r>
            <a:r>
              <a:rPr lang="fr-FR" sz="1400" dirty="0" err="1"/>
              <a:t>gained</a:t>
            </a:r>
            <a:r>
              <a:rPr lang="fr-FR" sz="1400" dirty="0"/>
              <a:t> in a </a:t>
            </a:r>
            <a:r>
              <a:rPr lang="fr-FR" sz="1400" dirty="0" err="1"/>
              <a:t>chapter</a:t>
            </a:r>
            <a:r>
              <a:rPr lang="fr-FR" sz="1400" dirty="0"/>
              <a:t> </a:t>
            </a:r>
            <a:r>
              <a:rPr lang="fr-FR" sz="1400" dirty="0" err="1"/>
              <a:t>will</a:t>
            </a:r>
            <a:r>
              <a:rPr lang="fr-FR" sz="1400" dirty="0"/>
              <a:t> </a:t>
            </a:r>
            <a:r>
              <a:rPr lang="fr-FR" sz="1400" dirty="0" err="1"/>
              <a:t>allow</a:t>
            </a:r>
            <a:r>
              <a:rPr lang="fr-FR" sz="1400" dirty="0"/>
              <a:t> </a:t>
            </a:r>
            <a:r>
              <a:rPr lang="fr-FR" sz="1400" dirty="0" err="1"/>
              <a:t>you</a:t>
            </a:r>
            <a:r>
              <a:rPr lang="fr-FR" sz="1400" dirty="0"/>
              <a:t> to </a:t>
            </a:r>
            <a:r>
              <a:rPr lang="fr-FR" sz="1400" dirty="0" err="1"/>
              <a:t>add</a:t>
            </a:r>
            <a:r>
              <a:rPr lang="fr-FR" sz="1400" dirty="0"/>
              <a:t> a new brick to the building: </a:t>
            </a:r>
            <a:r>
              <a:rPr lang="fr-FR" sz="1400" dirty="0" err="1"/>
              <a:t>you</a:t>
            </a:r>
            <a:r>
              <a:rPr lang="fr-FR" sz="1400" dirty="0"/>
              <a:t> </a:t>
            </a:r>
            <a:r>
              <a:rPr lang="fr-FR" sz="1400" dirty="0" err="1"/>
              <a:t>will</a:t>
            </a:r>
            <a:r>
              <a:rPr lang="fr-FR" sz="1400" dirty="0"/>
              <a:t> </a:t>
            </a:r>
            <a:r>
              <a:rPr lang="fr-FR" sz="1400" dirty="0" err="1"/>
              <a:t>be</a:t>
            </a:r>
            <a:r>
              <a:rPr lang="fr-FR" sz="1400" dirty="0"/>
              <a:t> able to </a:t>
            </a:r>
            <a:r>
              <a:rPr lang="fr-FR" sz="1400" dirty="0" err="1"/>
              <a:t>add</a:t>
            </a:r>
            <a:r>
              <a:rPr lang="fr-FR" sz="1400" dirty="0"/>
              <a:t> </a:t>
            </a:r>
            <a:r>
              <a:rPr lang="fr-FR" sz="1400" dirty="0" err="1"/>
              <a:t>functionalities</a:t>
            </a:r>
            <a:r>
              <a:rPr lang="fr-FR" sz="1400" dirty="0"/>
              <a:t> and </a:t>
            </a:r>
            <a:r>
              <a:rPr lang="fr-FR" sz="1400" dirty="0" err="1"/>
              <a:t>gradually</a:t>
            </a:r>
            <a:r>
              <a:rPr lang="fr-FR" sz="1400" dirty="0"/>
              <a:t> </a:t>
            </a:r>
            <a:r>
              <a:rPr lang="fr-FR" sz="1400" dirty="0" err="1"/>
              <a:t>improve</a:t>
            </a:r>
            <a:r>
              <a:rPr lang="fr-FR" sz="1400" dirty="0"/>
              <a:t> the style of Robbie Lens' portfolio.</a:t>
            </a:r>
          </a:p>
          <a:p>
            <a:endParaRPr lang="fr-FR" sz="1400" dirty="0"/>
          </a:p>
          <a:p>
            <a:r>
              <a:rPr lang="fr-FR" sz="1600" b="1" dirty="0"/>
              <a:t>Discover the </a:t>
            </a:r>
            <a:r>
              <a:rPr lang="fr-FR" sz="1600" b="1" dirty="0" err="1"/>
              <a:t>tools</a:t>
            </a:r>
            <a:r>
              <a:rPr lang="fr-FR" sz="1600" b="1" dirty="0"/>
              <a:t> </a:t>
            </a:r>
            <a:r>
              <a:rPr lang="fr-FR" sz="1600" b="1" dirty="0" err="1"/>
              <a:t>you</a:t>
            </a:r>
            <a:r>
              <a:rPr lang="fr-FR" sz="1600" b="1" dirty="0"/>
              <a:t> </a:t>
            </a:r>
            <a:r>
              <a:rPr lang="fr-FR" sz="1600" b="1" dirty="0" err="1"/>
              <a:t>will</a:t>
            </a:r>
            <a:r>
              <a:rPr lang="fr-FR" sz="1600" b="1" dirty="0"/>
              <a:t> use in </a:t>
            </a:r>
            <a:r>
              <a:rPr lang="fr-FR" sz="1600" b="1" dirty="0" err="1"/>
              <a:t>this</a:t>
            </a:r>
            <a:r>
              <a:rPr lang="fr-FR" sz="1600" b="1" dirty="0"/>
              <a:t> course</a:t>
            </a:r>
          </a:p>
          <a:p>
            <a:r>
              <a:rPr lang="fr-FR" sz="1400" dirty="0" err="1"/>
              <a:t>We</a:t>
            </a:r>
            <a:r>
              <a:rPr lang="fr-FR" sz="1400" dirty="0"/>
              <a:t> </a:t>
            </a:r>
            <a:r>
              <a:rPr lang="fr-FR" sz="1400" dirty="0" err="1"/>
              <a:t>want</a:t>
            </a:r>
            <a:r>
              <a:rPr lang="fr-FR" sz="1400" dirty="0"/>
              <a:t> to </a:t>
            </a:r>
            <a:r>
              <a:rPr lang="fr-FR" sz="1400" dirty="0" err="1"/>
              <a:t>provide</a:t>
            </a:r>
            <a:r>
              <a:rPr lang="fr-FR" sz="1400" dirty="0"/>
              <a:t> </a:t>
            </a:r>
            <a:r>
              <a:rPr lang="fr-FR" sz="1400" dirty="0" err="1"/>
              <a:t>you</a:t>
            </a:r>
            <a:r>
              <a:rPr lang="fr-FR" sz="1400" dirty="0"/>
              <a:t> </a:t>
            </a:r>
            <a:r>
              <a:rPr lang="fr-FR" sz="1400" dirty="0" err="1"/>
              <a:t>with</a:t>
            </a:r>
            <a:r>
              <a:rPr lang="fr-FR" sz="1400" dirty="0"/>
              <a:t> a </a:t>
            </a:r>
            <a:r>
              <a:rPr lang="fr-FR" sz="1400" dirty="0" err="1"/>
              <a:t>true</a:t>
            </a:r>
            <a:r>
              <a:rPr lang="fr-FR" sz="1400" dirty="0"/>
              <a:t> hands-on </a:t>
            </a:r>
            <a:r>
              <a:rPr lang="fr-FR" sz="1400" dirty="0" err="1"/>
              <a:t>experience</a:t>
            </a:r>
            <a:r>
              <a:rPr lang="fr-FR" sz="1400" dirty="0"/>
              <a:t> of the concepts </a:t>
            </a:r>
            <a:r>
              <a:rPr lang="fr-FR" sz="1400" dirty="0" err="1"/>
              <a:t>you</a:t>
            </a:r>
            <a:r>
              <a:rPr lang="fr-FR" sz="1400" dirty="0"/>
              <a:t> </a:t>
            </a:r>
            <a:r>
              <a:rPr lang="fr-FR" sz="1400" dirty="0" err="1"/>
              <a:t>will</a:t>
            </a:r>
            <a:r>
              <a:rPr lang="fr-FR" sz="1400" dirty="0"/>
              <a:t> cover in </a:t>
            </a:r>
            <a:r>
              <a:rPr lang="fr-FR" sz="1400" dirty="0" err="1"/>
              <a:t>each</a:t>
            </a:r>
            <a:r>
              <a:rPr lang="fr-FR" sz="1400" dirty="0"/>
              <a:t> </a:t>
            </a:r>
            <a:r>
              <a:rPr lang="fr-FR" sz="1400" dirty="0" err="1"/>
              <a:t>chapter</a:t>
            </a:r>
            <a:r>
              <a:rPr lang="fr-FR" sz="1400" dirty="0"/>
              <a:t>. The </a:t>
            </a:r>
            <a:r>
              <a:rPr lang="fr-FR" sz="1400" dirty="0" err="1"/>
              <a:t>idea</a:t>
            </a:r>
            <a:r>
              <a:rPr lang="fr-FR" sz="1400" dirty="0"/>
              <a:t> </a:t>
            </a:r>
            <a:r>
              <a:rPr lang="fr-FR" sz="1400" dirty="0" err="1"/>
              <a:t>is</a:t>
            </a:r>
            <a:r>
              <a:rPr lang="fr-FR" sz="1400" dirty="0"/>
              <a:t> </a:t>
            </a:r>
            <a:r>
              <a:rPr lang="fr-FR" sz="1400" b="1" dirty="0"/>
              <a:t>to </a:t>
            </a:r>
            <a:r>
              <a:rPr lang="fr-FR" sz="1400" b="1" dirty="0" err="1"/>
              <a:t>learn</a:t>
            </a:r>
            <a:r>
              <a:rPr lang="fr-FR" sz="1400" b="1" dirty="0"/>
              <a:t> by </a:t>
            </a:r>
            <a:r>
              <a:rPr lang="fr-FR" sz="1400" b="1" dirty="0" err="1"/>
              <a:t>doing</a:t>
            </a:r>
            <a:r>
              <a:rPr lang="fr-FR" sz="1400" b="1" dirty="0"/>
              <a:t>!</a:t>
            </a:r>
          </a:p>
          <a:p>
            <a:endParaRPr lang="fr-FR" sz="1400" dirty="0"/>
          </a:p>
          <a:p>
            <a:endParaRPr lang="fr-FR" sz="1400" dirty="0"/>
          </a:p>
        </p:txBody>
      </p:sp>
      <p:sp>
        <p:nvSpPr>
          <p:cNvPr id="20" name="TextBox 19">
            <a:extLst>
              <a:ext uri="{FF2B5EF4-FFF2-40B4-BE49-F238E27FC236}">
                <a16:creationId xmlns:a16="http://schemas.microsoft.com/office/drawing/2014/main" id="{F679461D-1094-6377-FEFB-5848DEEC5EF5}"/>
              </a:ext>
            </a:extLst>
          </p:cNvPr>
          <p:cNvSpPr txBox="1"/>
          <p:nvPr/>
        </p:nvSpPr>
        <p:spPr>
          <a:xfrm>
            <a:off x="6260840" y="1434335"/>
            <a:ext cx="5699448" cy="1169551"/>
          </a:xfrm>
          <a:prstGeom prst="rect">
            <a:avLst/>
          </a:prstGeom>
          <a:noFill/>
        </p:spPr>
        <p:txBody>
          <a:bodyPr wrap="square">
            <a:spAutoFit/>
          </a:bodyPr>
          <a:lstStyle/>
          <a:p>
            <a:pPr marL="285750" indent="-285750">
              <a:buFont typeface="Arial" panose="020B0604020202020204" pitchFamily="34" charset="0"/>
              <a:buChar char="•"/>
            </a:pPr>
            <a:r>
              <a:rPr lang="fr-FR" sz="1400" dirty="0"/>
              <a:t>a </a:t>
            </a:r>
            <a:r>
              <a:rPr lang="fr-FR" sz="1400" b="1" dirty="0"/>
              <a:t>code editor </a:t>
            </a:r>
            <a:r>
              <a:rPr lang="fr-FR" sz="1400" dirty="0"/>
              <a:t>(Visual Studio Code) to </a:t>
            </a:r>
            <a:r>
              <a:rPr lang="fr-FR" sz="1400" dirty="0" err="1"/>
              <a:t>write</a:t>
            </a:r>
            <a:r>
              <a:rPr lang="fr-FR" sz="1400" dirty="0"/>
              <a:t> the code files,</a:t>
            </a:r>
          </a:p>
          <a:p>
            <a:pPr marL="285750" indent="-285750">
              <a:buFont typeface="Arial" panose="020B0604020202020204" pitchFamily="34" charset="0"/>
              <a:buChar char="•"/>
            </a:pPr>
            <a:r>
              <a:rPr lang="fr-FR" sz="1400" dirty="0"/>
              <a:t>as </a:t>
            </a:r>
            <a:r>
              <a:rPr lang="fr-FR" sz="1400" dirty="0" err="1"/>
              <a:t>well</a:t>
            </a:r>
            <a:r>
              <a:rPr lang="fr-FR" sz="1400" dirty="0"/>
              <a:t> as an up-to-date </a:t>
            </a:r>
            <a:r>
              <a:rPr lang="fr-FR" sz="1400" b="1" dirty="0"/>
              <a:t>web browser </a:t>
            </a:r>
            <a:r>
              <a:rPr lang="fr-FR" sz="1400" dirty="0"/>
              <a:t>(</a:t>
            </a:r>
            <a:r>
              <a:rPr lang="fr-FR" sz="1400" dirty="0">
                <a:solidFill>
                  <a:srgbClr val="0070C0"/>
                </a:solidFill>
                <a:hlinkClick r:id="rId3">
                  <a:extLst>
                    <a:ext uri="{A12FA001-AC4F-418D-AE19-62706E023703}">
                      <ahyp:hlinkClr xmlns="" xmlns:ahyp="http://schemas.microsoft.com/office/drawing/2018/hyperlinkcolor" val="tx"/>
                    </a:ext>
                  </a:extLst>
                </a:hlinkClick>
              </a:rPr>
              <a:t>Chrome</a:t>
            </a:r>
            <a:r>
              <a:rPr lang="fr-FR" sz="1400" dirty="0"/>
              <a:t>, </a:t>
            </a:r>
            <a:r>
              <a:rPr lang="fr-FR" sz="1400" dirty="0">
                <a:solidFill>
                  <a:srgbClr val="0070C0"/>
                </a:solidFill>
                <a:hlinkClick r:id="rId4">
                  <a:extLst>
                    <a:ext uri="{A12FA001-AC4F-418D-AE19-62706E023703}">
                      <ahyp:hlinkClr xmlns="" xmlns:ahyp="http://schemas.microsoft.com/office/drawing/2018/hyperlinkcolor" val="tx"/>
                    </a:ext>
                  </a:extLst>
                </a:hlinkClick>
              </a:rPr>
              <a:t>Safari</a:t>
            </a:r>
            <a:r>
              <a:rPr lang="fr-FR" sz="1400" dirty="0"/>
              <a:t>, </a:t>
            </a:r>
            <a:r>
              <a:rPr lang="fr-FR" sz="1400" dirty="0">
                <a:solidFill>
                  <a:srgbClr val="0070C0"/>
                </a:solidFill>
                <a:hlinkClick r:id="rId5">
                  <a:extLst>
                    <a:ext uri="{A12FA001-AC4F-418D-AE19-62706E023703}">
                      <ahyp:hlinkClr xmlns="" xmlns:ahyp="http://schemas.microsoft.com/office/drawing/2018/hyperlinkcolor" val="tx"/>
                    </a:ext>
                  </a:extLst>
                </a:hlinkClick>
              </a:rPr>
              <a:t>Firefox</a:t>
            </a:r>
            <a:r>
              <a:rPr lang="fr-FR" sz="1400" dirty="0"/>
              <a:t>, or </a:t>
            </a:r>
            <a:r>
              <a:rPr lang="fr-FR" sz="1400" dirty="0">
                <a:solidFill>
                  <a:srgbClr val="0070C0"/>
                </a:solidFill>
                <a:hlinkClick r:id="rId6">
                  <a:extLst>
                    <a:ext uri="{A12FA001-AC4F-418D-AE19-62706E023703}">
                      <ahyp:hlinkClr xmlns="" xmlns:ahyp="http://schemas.microsoft.com/office/drawing/2018/hyperlinkcolor" val="tx"/>
                    </a:ext>
                  </a:extLst>
                </a:hlinkClick>
              </a:rPr>
              <a:t>Edge</a:t>
            </a:r>
            <a:r>
              <a:rPr lang="fr-FR" sz="1400" dirty="0"/>
              <a:t>) to </a:t>
            </a:r>
            <a:r>
              <a:rPr lang="fr-FR" sz="1400" dirty="0" err="1"/>
              <a:t>see</a:t>
            </a:r>
            <a:r>
              <a:rPr lang="fr-FR" sz="1400" dirty="0"/>
              <a:t> the live </a:t>
            </a:r>
            <a:r>
              <a:rPr lang="fr-FR" sz="1400" dirty="0" err="1"/>
              <a:t>result</a:t>
            </a:r>
            <a:r>
              <a:rPr lang="fr-FR" sz="1400" dirty="0"/>
              <a:t> of </a:t>
            </a:r>
            <a:r>
              <a:rPr lang="fr-FR" sz="1400" dirty="0" err="1"/>
              <a:t>what</a:t>
            </a:r>
            <a:r>
              <a:rPr lang="fr-FR" sz="1400" dirty="0"/>
              <a:t> </a:t>
            </a:r>
            <a:r>
              <a:rPr lang="fr-FR" sz="1400" dirty="0" err="1"/>
              <a:t>you</a:t>
            </a:r>
            <a:r>
              <a:rPr lang="fr-FR" sz="1400" dirty="0"/>
              <a:t> code.</a:t>
            </a:r>
          </a:p>
          <a:p>
            <a:endParaRPr lang="fr-FR" sz="1400" dirty="0"/>
          </a:p>
          <a:p>
            <a:r>
              <a:rPr lang="fr-FR" sz="1400" dirty="0"/>
              <a:t>Go </a:t>
            </a:r>
            <a:r>
              <a:rPr lang="fr-FR" sz="1400" dirty="0" err="1"/>
              <a:t>here</a:t>
            </a:r>
            <a:r>
              <a:rPr lang="fr-FR" sz="1400" dirty="0"/>
              <a:t> to </a:t>
            </a:r>
            <a:r>
              <a:rPr lang="fr-FR" sz="1400" dirty="0" err="1"/>
              <a:t>install</a:t>
            </a:r>
            <a:r>
              <a:rPr lang="fr-FR" sz="1400" dirty="0"/>
              <a:t> </a:t>
            </a:r>
            <a:r>
              <a:rPr lang="fr-FR" sz="1400" dirty="0">
                <a:solidFill>
                  <a:srgbClr val="0070C0"/>
                </a:solidFill>
                <a:hlinkClick r:id="rId7">
                  <a:extLst>
                    <a:ext uri="{A12FA001-AC4F-418D-AE19-62706E023703}">
                      <ahyp:hlinkClr xmlns="" xmlns:ahyp="http://schemas.microsoft.com/office/drawing/2018/hyperlinkcolor" val="tx"/>
                    </a:ext>
                  </a:extLst>
                </a:hlinkClick>
              </a:rPr>
              <a:t>Visual Studio Code</a:t>
            </a:r>
            <a:r>
              <a:rPr lang="fr-FR" sz="1400" dirty="0"/>
              <a:t>. </a:t>
            </a:r>
            <a:r>
              <a:rPr lang="fr-FR" sz="1400" dirty="0" err="1"/>
              <a:t>It's</a:t>
            </a:r>
            <a:r>
              <a:rPr lang="fr-FR" sz="1400" dirty="0"/>
              <a:t> free.</a:t>
            </a:r>
          </a:p>
        </p:txBody>
      </p:sp>
      <p:sp>
        <p:nvSpPr>
          <p:cNvPr id="21" name="Rectangle: Rounded Corners 20">
            <a:extLst>
              <a:ext uri="{FF2B5EF4-FFF2-40B4-BE49-F238E27FC236}">
                <a16:creationId xmlns:a16="http://schemas.microsoft.com/office/drawing/2014/main" id="{09BFED3D-AAD2-888D-CE2A-1B9B15B21FD6}"/>
              </a:ext>
            </a:extLst>
          </p:cNvPr>
          <p:cNvSpPr/>
          <p:nvPr/>
        </p:nvSpPr>
        <p:spPr>
          <a:xfrm>
            <a:off x="6388361" y="2788193"/>
            <a:ext cx="4926564" cy="443204"/>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Go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here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to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install</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hlinkClick r:id="rId7">
                  <a:extLst>
                    <a:ext uri="{A12FA001-AC4F-418D-AE19-62706E023703}">
                      <ahyp:hlinkClr xmlns="" xmlns:ahyp="http://schemas.microsoft.com/office/drawing/2018/hyperlinkcolor" val="tx"/>
                    </a:ext>
                  </a:extLst>
                </a:hlinkClick>
              </a:rPr>
              <a:t>Visual Studio Code</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fr-FR" sz="14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It's</a:t>
            </a:r>
            <a:r>
              <a:rPr lang="fr-FR"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free.</a:t>
            </a:r>
          </a:p>
        </p:txBody>
      </p:sp>
      <p:sp>
        <p:nvSpPr>
          <p:cNvPr id="3" name="TextBox 2">
            <a:extLst>
              <a:ext uri="{FF2B5EF4-FFF2-40B4-BE49-F238E27FC236}">
                <a16:creationId xmlns:a16="http://schemas.microsoft.com/office/drawing/2014/main" id="{E1BDD828-496C-098D-7DCB-E55B8A2AC524}"/>
              </a:ext>
            </a:extLst>
          </p:cNvPr>
          <p:cNvSpPr txBox="1"/>
          <p:nvPr/>
        </p:nvSpPr>
        <p:spPr>
          <a:xfrm>
            <a:off x="6260840" y="3623600"/>
            <a:ext cx="5534608" cy="2062103"/>
          </a:xfrm>
          <a:prstGeom prst="rect">
            <a:avLst/>
          </a:prstGeom>
          <a:noFill/>
        </p:spPr>
        <p:txBody>
          <a:bodyPr wrap="square">
            <a:spAutoFit/>
          </a:bodyPr>
          <a:lstStyle/>
          <a:p>
            <a:pPr algn="just"/>
            <a:r>
              <a:rPr lang="fr-FR" sz="1600" b="1" dirty="0"/>
              <a:t>GitHub</a:t>
            </a:r>
          </a:p>
          <a:p>
            <a:pPr algn="just"/>
            <a:r>
              <a:rPr lang="fr-FR" sz="1400" dirty="0"/>
              <a:t>"You </a:t>
            </a:r>
            <a:r>
              <a:rPr lang="fr-FR" sz="1400" dirty="0" err="1"/>
              <a:t>will</a:t>
            </a:r>
            <a:r>
              <a:rPr lang="fr-FR" sz="1400" dirty="0"/>
              <a:t> have </a:t>
            </a:r>
            <a:r>
              <a:rPr lang="fr-FR" sz="1400" dirty="0" err="1"/>
              <a:t>access</a:t>
            </a:r>
            <a:r>
              <a:rPr lang="fr-FR" sz="1400" dirty="0"/>
              <a:t> to a </a:t>
            </a:r>
            <a:r>
              <a:rPr lang="fr-FR" sz="1400" dirty="0">
                <a:solidFill>
                  <a:srgbClr val="0070C0"/>
                </a:solidFill>
                <a:hlinkClick r:id="rId8">
                  <a:extLst>
                    <a:ext uri="{A12FA001-AC4F-418D-AE19-62706E023703}">
                      <ahyp:hlinkClr xmlns="" xmlns:ahyp="http://schemas.microsoft.com/office/drawing/2018/hyperlinkcolor" val="tx"/>
                    </a:ext>
                  </a:extLst>
                </a:hlinkClick>
              </a:rPr>
              <a:t>GitHub</a:t>
            </a:r>
            <a:r>
              <a:rPr lang="fr-FR" sz="1400" dirty="0">
                <a:solidFill>
                  <a:srgbClr val="0070C0"/>
                </a:solidFill>
              </a:rPr>
              <a:t> </a:t>
            </a:r>
            <a:r>
              <a:rPr lang="fr-FR" sz="1400" dirty="0" err="1"/>
              <a:t>project</a:t>
            </a:r>
            <a:r>
              <a:rPr lang="fr-FR" sz="1400" dirty="0"/>
              <a:t> to </a:t>
            </a:r>
            <a:r>
              <a:rPr lang="fr-FR" sz="1400" dirty="0" err="1"/>
              <a:t>complete</a:t>
            </a:r>
            <a:r>
              <a:rPr lang="fr-FR" sz="1400" dirty="0"/>
              <a:t> the </a:t>
            </a:r>
            <a:r>
              <a:rPr lang="fr-FR" sz="1400" dirty="0" err="1"/>
              <a:t>exercises</a:t>
            </a:r>
            <a:r>
              <a:rPr lang="fr-FR" sz="1400" dirty="0"/>
              <a:t> for the course and </a:t>
            </a:r>
            <a:r>
              <a:rPr lang="fr-FR" sz="1400" dirty="0" err="1"/>
              <a:t>review</a:t>
            </a:r>
            <a:r>
              <a:rPr lang="fr-FR" sz="1400" dirty="0"/>
              <a:t> the solutions. </a:t>
            </a:r>
            <a:r>
              <a:rPr lang="fr-FR" sz="1400" b="1" dirty="0"/>
              <a:t>GitHub</a:t>
            </a:r>
            <a:r>
              <a:rPr lang="fr-FR" sz="1400" dirty="0"/>
              <a:t> </a:t>
            </a:r>
            <a:r>
              <a:rPr lang="fr-FR" sz="1400" dirty="0" err="1"/>
              <a:t>is</a:t>
            </a:r>
            <a:r>
              <a:rPr lang="fr-FR" sz="1400" dirty="0"/>
              <a:t> the </a:t>
            </a:r>
            <a:r>
              <a:rPr lang="fr-FR" sz="1400" dirty="0" err="1"/>
              <a:t>most</a:t>
            </a:r>
            <a:r>
              <a:rPr lang="fr-FR" sz="1400" dirty="0"/>
              <a:t> </a:t>
            </a:r>
            <a:r>
              <a:rPr lang="fr-FR" sz="1400" dirty="0" err="1"/>
              <a:t>widely</a:t>
            </a:r>
            <a:r>
              <a:rPr lang="fr-FR" sz="1400" dirty="0"/>
              <a:t> </a:t>
            </a:r>
            <a:r>
              <a:rPr lang="fr-FR" sz="1400" dirty="0" err="1"/>
              <a:t>used</a:t>
            </a:r>
            <a:r>
              <a:rPr lang="fr-FR" sz="1400" dirty="0"/>
              <a:t> platform for </a:t>
            </a:r>
            <a:r>
              <a:rPr lang="fr-FR" sz="1400" dirty="0" err="1"/>
              <a:t>hosting</a:t>
            </a:r>
            <a:r>
              <a:rPr lang="fr-FR" sz="1400" dirty="0"/>
              <a:t> and </a:t>
            </a:r>
            <a:r>
              <a:rPr lang="fr-FR" sz="1400" dirty="0" err="1"/>
              <a:t>collaborating</a:t>
            </a:r>
            <a:r>
              <a:rPr lang="fr-FR" sz="1400" dirty="0"/>
              <a:t> on code.</a:t>
            </a:r>
          </a:p>
          <a:p>
            <a:pPr algn="just"/>
            <a:endParaRPr lang="fr-FR" sz="1400" dirty="0"/>
          </a:p>
          <a:p>
            <a:pPr algn="just"/>
            <a:r>
              <a:rPr lang="fr-FR" sz="1400" dirty="0"/>
              <a:t>The </a:t>
            </a:r>
            <a:r>
              <a:rPr lang="fr-FR" sz="1400" dirty="0" err="1"/>
              <a:t>course's</a:t>
            </a:r>
            <a:r>
              <a:rPr lang="fr-FR" sz="1400" dirty="0"/>
              <a:t> GitHub </a:t>
            </a:r>
            <a:r>
              <a:rPr lang="fr-FR" sz="1400" dirty="0" err="1"/>
              <a:t>project</a:t>
            </a:r>
            <a:r>
              <a:rPr lang="fr-FR" sz="1400" dirty="0"/>
              <a:t> uses a </a:t>
            </a:r>
            <a:r>
              <a:rPr lang="fr-FR" sz="1400" dirty="0" err="1"/>
              <a:t>branch</a:t>
            </a:r>
            <a:r>
              <a:rPr lang="fr-FR" sz="1400" dirty="0"/>
              <a:t> system: </a:t>
            </a:r>
            <a:r>
              <a:rPr lang="fr-FR" sz="1400" dirty="0" err="1"/>
              <a:t>each</a:t>
            </a:r>
            <a:r>
              <a:rPr lang="fr-FR" sz="1400" dirty="0"/>
              <a:t> </a:t>
            </a:r>
            <a:r>
              <a:rPr lang="fr-FR" sz="1400" dirty="0" err="1"/>
              <a:t>exercise</a:t>
            </a:r>
            <a:r>
              <a:rPr lang="fr-FR" sz="1400" dirty="0"/>
              <a:t> and solution </a:t>
            </a:r>
            <a:r>
              <a:rPr lang="fr-FR" sz="1400" dirty="0" err="1"/>
              <a:t>is</a:t>
            </a:r>
            <a:r>
              <a:rPr lang="fr-FR" sz="1400" dirty="0"/>
              <a:t> </a:t>
            </a:r>
            <a:r>
              <a:rPr lang="fr-FR" sz="1400" dirty="0" err="1"/>
              <a:t>located</a:t>
            </a:r>
            <a:r>
              <a:rPr lang="fr-FR" sz="1400" dirty="0"/>
              <a:t> on </a:t>
            </a:r>
            <a:r>
              <a:rPr lang="fr-FR" sz="1400" dirty="0" err="1"/>
              <a:t>its</a:t>
            </a:r>
            <a:r>
              <a:rPr lang="fr-FR" sz="1400" dirty="0"/>
              <a:t> </a:t>
            </a:r>
            <a:r>
              <a:rPr lang="fr-FR" sz="1400" dirty="0" err="1"/>
              <a:t>own</a:t>
            </a:r>
            <a:r>
              <a:rPr lang="fr-FR" sz="1400" dirty="0"/>
              <a:t> </a:t>
            </a:r>
            <a:r>
              <a:rPr lang="fr-FR" sz="1400" dirty="0" err="1"/>
              <a:t>branch</a:t>
            </a:r>
            <a:r>
              <a:rPr lang="fr-FR" sz="1400" dirty="0"/>
              <a:t>. For </a:t>
            </a:r>
            <a:r>
              <a:rPr lang="fr-FR" sz="1400" dirty="0" err="1"/>
              <a:t>example</a:t>
            </a:r>
            <a:r>
              <a:rPr lang="fr-FR" sz="1400" dirty="0"/>
              <a:t>, the </a:t>
            </a:r>
            <a:r>
              <a:rPr lang="fr-FR" sz="1400" dirty="0" err="1"/>
              <a:t>exercise</a:t>
            </a:r>
            <a:r>
              <a:rPr lang="fr-FR" sz="1400" dirty="0"/>
              <a:t> for Part 1 </a:t>
            </a:r>
            <a:r>
              <a:rPr lang="fr-FR" sz="1400" dirty="0" err="1"/>
              <a:t>Chapter</a:t>
            </a:r>
            <a:r>
              <a:rPr lang="fr-FR" sz="1400" dirty="0"/>
              <a:t> 4 </a:t>
            </a:r>
            <a:r>
              <a:rPr lang="fr-FR" sz="1400" dirty="0" err="1"/>
              <a:t>is</a:t>
            </a:r>
            <a:r>
              <a:rPr lang="fr-FR" sz="1400" dirty="0"/>
              <a:t> </a:t>
            </a:r>
            <a:r>
              <a:rPr lang="fr-FR" sz="1400" dirty="0" err="1"/>
              <a:t>found</a:t>
            </a:r>
            <a:r>
              <a:rPr lang="fr-FR" sz="1400" dirty="0"/>
              <a:t> on the </a:t>
            </a:r>
            <a:r>
              <a:rPr lang="fr-FR" sz="1400" dirty="0" err="1"/>
              <a:t>branch</a:t>
            </a:r>
            <a:r>
              <a:rPr lang="fr-FR" sz="1400" dirty="0"/>
              <a:t> P1C4-exercise, and the solution </a:t>
            </a:r>
            <a:r>
              <a:rPr lang="fr-FR" sz="1400" dirty="0" err="1"/>
              <a:t>is</a:t>
            </a:r>
            <a:r>
              <a:rPr lang="fr-FR" sz="1400" dirty="0"/>
              <a:t> </a:t>
            </a:r>
            <a:r>
              <a:rPr lang="fr-FR" sz="1400" dirty="0" err="1"/>
              <a:t>found</a:t>
            </a:r>
            <a:r>
              <a:rPr lang="fr-FR" sz="1400" dirty="0"/>
              <a:t> on the </a:t>
            </a:r>
            <a:r>
              <a:rPr lang="fr-FR" sz="1400" dirty="0" err="1"/>
              <a:t>branch</a:t>
            </a:r>
            <a:r>
              <a:rPr lang="fr-FR" sz="1400" dirty="0"/>
              <a:t> P1C4-solution."</a:t>
            </a:r>
          </a:p>
        </p:txBody>
      </p:sp>
      <p:sp>
        <p:nvSpPr>
          <p:cNvPr id="4" name="TextBox 3">
            <a:extLst>
              <a:ext uri="{FF2B5EF4-FFF2-40B4-BE49-F238E27FC236}">
                <a16:creationId xmlns:a16="http://schemas.microsoft.com/office/drawing/2014/main" id="{E78792C8-8EDA-75F5-656B-6568E9C9E529}"/>
              </a:ext>
            </a:extLst>
          </p:cNvPr>
          <p:cNvSpPr txBox="1"/>
          <p:nvPr/>
        </p:nvSpPr>
        <p:spPr>
          <a:xfrm>
            <a:off x="6260840" y="756868"/>
            <a:ext cx="6097554" cy="523220"/>
          </a:xfrm>
          <a:prstGeom prst="rect">
            <a:avLst/>
          </a:prstGeom>
          <a:noFill/>
        </p:spPr>
        <p:txBody>
          <a:bodyPr wrap="square">
            <a:spAutoFit/>
          </a:bodyPr>
          <a:lstStyle/>
          <a:p>
            <a:r>
              <a:rPr lang="fr-FR" sz="1400" b="1" dirty="0"/>
              <a:t>Visual Studio Code</a:t>
            </a:r>
          </a:p>
          <a:p>
            <a:r>
              <a:rPr lang="fr-FR" sz="1400" dirty="0"/>
              <a:t>To code and </a:t>
            </a:r>
            <a:r>
              <a:rPr lang="fr-FR" sz="1400" dirty="0" err="1"/>
              <a:t>complete</a:t>
            </a:r>
            <a:r>
              <a:rPr lang="fr-FR" sz="1400" dirty="0"/>
              <a:t> the </a:t>
            </a:r>
            <a:r>
              <a:rPr lang="fr-FR" sz="1400" dirty="0" err="1"/>
              <a:t>exercises</a:t>
            </a:r>
            <a:r>
              <a:rPr lang="fr-FR" sz="1400" dirty="0"/>
              <a:t> in the course, </a:t>
            </a:r>
            <a:r>
              <a:rPr lang="fr-FR" sz="1400" dirty="0" err="1"/>
              <a:t>you</a:t>
            </a:r>
            <a:r>
              <a:rPr lang="fr-FR" sz="1400" dirty="0"/>
              <a:t> </a:t>
            </a:r>
            <a:r>
              <a:rPr lang="fr-FR" sz="1400" dirty="0" err="1"/>
              <a:t>will</a:t>
            </a:r>
            <a:r>
              <a:rPr lang="fr-FR" sz="1400" dirty="0"/>
              <a:t> </a:t>
            </a:r>
            <a:r>
              <a:rPr lang="fr-FR" sz="1400" dirty="0" err="1"/>
              <a:t>need</a:t>
            </a:r>
            <a:r>
              <a:rPr lang="fr-FR" sz="1400" dirty="0"/>
              <a:t>:</a:t>
            </a:r>
          </a:p>
        </p:txBody>
      </p:sp>
    </p:spTree>
    <p:extLst>
      <p:ext uri="{BB962C8B-B14F-4D97-AF65-F5344CB8AC3E}">
        <p14:creationId xmlns:p14="http://schemas.microsoft.com/office/powerpoint/2010/main" val="2521545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48149" y="362242"/>
            <a:ext cx="4879373" cy="1718486"/>
          </a:xfrm>
          <a:prstGeom prst="rect">
            <a:avLst/>
          </a:prstGeom>
        </p:spPr>
      </p:pic>
      <p:sp>
        <p:nvSpPr>
          <p:cNvPr id="5" name="Rectangle 4"/>
          <p:cNvSpPr/>
          <p:nvPr/>
        </p:nvSpPr>
        <p:spPr>
          <a:xfrm>
            <a:off x="208188" y="2264620"/>
            <a:ext cx="5492815" cy="646331"/>
          </a:xfrm>
          <a:prstGeom prst="rect">
            <a:avLst/>
          </a:prstGeom>
        </p:spPr>
        <p:txBody>
          <a:bodyPr wrap="square">
            <a:spAutoFit/>
          </a:bodyPr>
          <a:lstStyle/>
          <a:p>
            <a:r>
              <a:rPr lang="en-US" b="1" dirty="0"/>
              <a:t>D-Center your blocks with   width  and  margin: auto;</a:t>
            </a:r>
            <a:endParaRPr lang="fr-FR" b="1" dirty="0"/>
          </a:p>
        </p:txBody>
      </p:sp>
      <p:sp>
        <p:nvSpPr>
          <p:cNvPr id="6" name="Rectangle 5"/>
          <p:cNvSpPr/>
          <p:nvPr/>
        </p:nvSpPr>
        <p:spPr>
          <a:xfrm>
            <a:off x="426098" y="3094843"/>
            <a:ext cx="5377543" cy="1815882"/>
          </a:xfrm>
          <a:prstGeom prst="rect">
            <a:avLst/>
          </a:prstGeom>
        </p:spPr>
        <p:txBody>
          <a:bodyPr wrap="square">
            <a:spAutoFit/>
          </a:bodyPr>
          <a:lstStyle/>
          <a:p>
            <a:r>
              <a:rPr lang="en-US" sz="1400" dirty="0"/>
              <a:t>To center blocks, the following rules must be respected:</a:t>
            </a:r>
          </a:p>
          <a:p>
            <a:endParaRPr lang="en-US" sz="1400" dirty="0"/>
          </a:p>
          <a:p>
            <a:pPr marL="342900" indent="-342900">
              <a:buFont typeface="+mj-lt"/>
              <a:buAutoNum type="arabicPeriod"/>
            </a:pPr>
            <a:r>
              <a:rPr lang="en-US" sz="1400" dirty="0"/>
              <a:t>give a width to the block with the property  </a:t>
            </a:r>
            <a:r>
              <a:rPr lang="en-US" sz="1400" b="1" dirty="0"/>
              <a:t>width</a:t>
            </a:r>
            <a:r>
              <a:rPr lang="en-US" sz="1400" dirty="0"/>
              <a:t> ;</a:t>
            </a:r>
          </a:p>
          <a:p>
            <a:pPr marL="342900" indent="-342900">
              <a:buFont typeface="+mj-lt"/>
              <a:buAutoNum type="arabicPeriod"/>
            </a:pPr>
            <a:r>
              <a:rPr lang="en-US" sz="1400" dirty="0"/>
              <a:t>indicate   </a:t>
            </a:r>
            <a:r>
              <a:rPr lang="en-US" sz="1400" b="1" dirty="0"/>
              <a:t>margin: auto</a:t>
            </a:r>
            <a:r>
              <a:rPr lang="en-US" sz="1400" dirty="0"/>
              <a:t>; (the outer margins will then be automatic, and will make it possible to center the content.</a:t>
            </a:r>
          </a:p>
          <a:p>
            <a:endParaRPr lang="en-US" sz="1400" dirty="0"/>
          </a:p>
          <a:p>
            <a:r>
              <a:rPr lang="en-US" sz="1400" dirty="0"/>
              <a:t>Let's try this technique on our paragraphs, by simply adding a line to the CSS:</a:t>
            </a:r>
            <a:endParaRPr lang="fr-FR" sz="1400" dirty="0"/>
          </a:p>
        </p:txBody>
      </p:sp>
      <p:pic>
        <p:nvPicPr>
          <p:cNvPr id="7" name="Image 6"/>
          <p:cNvPicPr>
            <a:picLocks noChangeAspect="1"/>
          </p:cNvPicPr>
          <p:nvPr/>
        </p:nvPicPr>
        <p:blipFill>
          <a:blip r:embed="rId3"/>
          <a:stretch>
            <a:fillRect/>
          </a:stretch>
        </p:blipFill>
        <p:spPr>
          <a:xfrm>
            <a:off x="1195192" y="5015330"/>
            <a:ext cx="2470400" cy="1310825"/>
          </a:xfrm>
          <a:prstGeom prst="rect">
            <a:avLst/>
          </a:prstGeom>
        </p:spPr>
      </p:pic>
      <p:sp>
        <p:nvSpPr>
          <p:cNvPr id="8" name="Rectangle 7"/>
          <p:cNvSpPr/>
          <p:nvPr/>
        </p:nvSpPr>
        <p:spPr>
          <a:xfrm>
            <a:off x="5919768" y="362242"/>
            <a:ext cx="1168846" cy="307777"/>
          </a:xfrm>
          <a:prstGeom prst="rect">
            <a:avLst/>
          </a:prstGeom>
        </p:spPr>
        <p:txBody>
          <a:bodyPr wrap="none">
            <a:spAutoFit/>
          </a:bodyPr>
          <a:lstStyle/>
          <a:p>
            <a:r>
              <a:rPr lang="fr-FR" sz="1400" dirty="0"/>
              <a:t>And </a:t>
            </a:r>
            <a:r>
              <a:rPr lang="fr-FR" sz="1400" dirty="0" err="1"/>
              <a:t>we</a:t>
            </a:r>
            <a:r>
              <a:rPr lang="fr-FR" sz="1400" dirty="0"/>
              <a:t> </a:t>
            </a:r>
            <a:r>
              <a:rPr lang="fr-FR" sz="1400" dirty="0" err="1"/>
              <a:t>get</a:t>
            </a:r>
            <a:r>
              <a:rPr lang="fr-FR" sz="1400" dirty="0"/>
              <a:t>:</a:t>
            </a:r>
          </a:p>
        </p:txBody>
      </p:sp>
      <p:pic>
        <p:nvPicPr>
          <p:cNvPr id="9" name="Image 8"/>
          <p:cNvPicPr>
            <a:picLocks noChangeAspect="1"/>
          </p:cNvPicPr>
          <p:nvPr/>
        </p:nvPicPr>
        <p:blipFill>
          <a:blip r:embed="rId4"/>
          <a:stretch>
            <a:fillRect/>
          </a:stretch>
        </p:blipFill>
        <p:spPr>
          <a:xfrm>
            <a:off x="6572444" y="670019"/>
            <a:ext cx="3896503" cy="4192441"/>
          </a:xfrm>
          <a:prstGeom prst="rect">
            <a:avLst/>
          </a:prstGeom>
        </p:spPr>
      </p:pic>
      <p:sp>
        <p:nvSpPr>
          <p:cNvPr id="10" name="Rectangle 9"/>
          <p:cNvSpPr/>
          <p:nvPr/>
        </p:nvSpPr>
        <p:spPr>
          <a:xfrm>
            <a:off x="6096000" y="4854340"/>
            <a:ext cx="6096000" cy="523220"/>
          </a:xfrm>
          <a:prstGeom prst="rect">
            <a:avLst/>
          </a:prstGeom>
        </p:spPr>
        <p:txBody>
          <a:bodyPr>
            <a:spAutoFit/>
          </a:bodyPr>
          <a:lstStyle/>
          <a:p>
            <a:r>
              <a:rPr lang="en-US" sz="1400" dirty="0"/>
              <a:t>However, it is not possible to vertically center a block with this technique. Only horizontal centering is allowed.</a:t>
            </a:r>
            <a:endParaRPr lang="fr-FR" sz="1400" dirty="0"/>
          </a:p>
        </p:txBody>
      </p:sp>
      <p:sp>
        <p:nvSpPr>
          <p:cNvPr id="11" name="Rectangle 10"/>
          <p:cNvSpPr/>
          <p:nvPr/>
        </p:nvSpPr>
        <p:spPr>
          <a:xfrm>
            <a:off x="6270170" y="5541125"/>
            <a:ext cx="5745597" cy="523220"/>
          </a:xfrm>
          <a:prstGeom prst="rect">
            <a:avLst/>
          </a:prstGeom>
        </p:spPr>
        <p:txBody>
          <a:bodyPr wrap="square">
            <a:spAutoFit/>
          </a:bodyPr>
          <a:lstStyle/>
          <a:p>
            <a:r>
              <a:rPr lang="en-US" sz="1400" dirty="0"/>
              <a:t>I now invite you to test what you have just discovered with the </a:t>
            </a:r>
            <a:r>
              <a:rPr lang="en-US" sz="1400" dirty="0" err="1">
                <a:hlinkClick r:id="rId5"/>
              </a:rPr>
              <a:t>CodePen</a:t>
            </a:r>
            <a:r>
              <a:rPr lang="en-US" sz="1400" dirty="0">
                <a:hlinkClick r:id="rId5"/>
              </a:rPr>
              <a:t> P3C2 </a:t>
            </a:r>
            <a:r>
              <a:rPr lang="en-US" sz="1400" dirty="0"/>
              <a:t>.</a:t>
            </a:r>
            <a:endParaRPr lang="fr-FR" sz="1400" dirty="0"/>
          </a:p>
        </p:txBody>
      </p:sp>
    </p:spTree>
    <p:extLst>
      <p:ext uri="{BB962C8B-B14F-4D97-AF65-F5344CB8AC3E}">
        <p14:creationId xmlns:p14="http://schemas.microsoft.com/office/powerpoint/2010/main" val="35722295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56223"/>
            <a:ext cx="5357446" cy="738664"/>
          </a:xfrm>
          <a:prstGeom prst="rect">
            <a:avLst/>
          </a:prstGeom>
        </p:spPr>
        <p:txBody>
          <a:bodyPr wrap="square">
            <a:spAutoFit/>
          </a:bodyPr>
          <a:lstStyle/>
          <a:p>
            <a:pPr algn="just"/>
            <a:r>
              <a:rPr lang="en-US" sz="1400" dirty="0"/>
              <a:t>You will now be able to try your hand at Robbie Lens' site, and put into practice what you have just learned! In the starting branch of the exercise, you will find a piece of CSS that says:</a:t>
            </a:r>
            <a:endParaRPr lang="fr-FR" sz="1400" dirty="0"/>
          </a:p>
        </p:txBody>
      </p:sp>
      <p:pic>
        <p:nvPicPr>
          <p:cNvPr id="5" name="Image 4"/>
          <p:cNvPicPr>
            <a:picLocks noChangeAspect="1"/>
          </p:cNvPicPr>
          <p:nvPr/>
        </p:nvPicPr>
        <p:blipFill>
          <a:blip r:embed="rId2"/>
          <a:stretch>
            <a:fillRect/>
          </a:stretch>
        </p:blipFill>
        <p:spPr>
          <a:xfrm>
            <a:off x="447675" y="1236701"/>
            <a:ext cx="1979002" cy="735558"/>
          </a:xfrm>
          <a:prstGeom prst="rect">
            <a:avLst/>
          </a:prstGeom>
        </p:spPr>
      </p:pic>
      <p:sp>
        <p:nvSpPr>
          <p:cNvPr id="6" name="Rectangle 5"/>
          <p:cNvSpPr/>
          <p:nvPr/>
        </p:nvSpPr>
        <p:spPr>
          <a:xfrm>
            <a:off x="304800" y="2117993"/>
            <a:ext cx="5357446" cy="3108543"/>
          </a:xfrm>
          <a:prstGeom prst="rect">
            <a:avLst/>
          </a:prstGeom>
        </p:spPr>
        <p:txBody>
          <a:bodyPr wrap="square">
            <a:spAutoFit/>
          </a:bodyPr>
          <a:lstStyle/>
          <a:p>
            <a:pPr algn="just"/>
            <a:r>
              <a:rPr lang="en-US" sz="1400" dirty="0"/>
              <a:t>This is used to reset browsers default margins.</a:t>
            </a:r>
          </a:p>
          <a:p>
            <a:pPr algn="just"/>
            <a:endParaRPr lang="en-US" sz="1400" dirty="0"/>
          </a:p>
          <a:p>
            <a:pPr algn="just"/>
            <a:r>
              <a:rPr lang="en-US" sz="1400" dirty="0"/>
              <a:t>From there you will:</a:t>
            </a:r>
          </a:p>
          <a:p>
            <a:pPr algn="just"/>
            <a:endParaRPr lang="en-US" sz="1400" dirty="0"/>
          </a:p>
          <a:p>
            <a:pPr marL="285750" indent="-285750" algn="just">
              <a:buFont typeface="Arial" panose="020B0604020202020204" pitchFamily="34" charset="0"/>
              <a:buChar char="•"/>
            </a:pPr>
            <a:r>
              <a:rPr lang="en-US" sz="1400" dirty="0"/>
              <a:t>add </a:t>
            </a:r>
            <a:r>
              <a:rPr lang="en-US" sz="1400" b="1" dirty="0"/>
              <a:t>padding</a:t>
            </a:r>
            <a:r>
              <a:rPr lang="en-US" sz="1400" dirty="0"/>
              <a:t> or </a:t>
            </a:r>
            <a:r>
              <a:rPr lang="en-US" sz="1400" b="1" dirty="0"/>
              <a:t>header</a:t>
            </a:r>
            <a:r>
              <a:rPr lang="en-US" sz="1400" dirty="0"/>
              <a:t>  and au   footer  de   </a:t>
            </a:r>
            <a:r>
              <a:rPr lang="en-US" sz="1400" b="1" dirty="0"/>
              <a:t>20px</a:t>
            </a:r>
            <a:r>
              <a:rPr lang="en-US" sz="1400" dirty="0"/>
              <a:t>  at top and bottom, and de   50px  at left and right;</a:t>
            </a:r>
          </a:p>
          <a:p>
            <a:pPr marL="285750" indent="-285750" algn="just">
              <a:buFont typeface="Arial" panose="020B0604020202020204" pitchFamily="34" charset="0"/>
              <a:buChar char="•"/>
            </a:pPr>
            <a:r>
              <a:rPr lang="en-US" sz="1400" dirty="0"/>
              <a:t>add a section around the content of the home page;</a:t>
            </a:r>
          </a:p>
          <a:p>
            <a:pPr marL="285750" indent="-285750" algn="just">
              <a:buFont typeface="Arial" panose="020B0604020202020204" pitchFamily="34" charset="0"/>
              <a:buChar char="•"/>
            </a:pPr>
            <a:r>
              <a:rPr lang="en-US" sz="1400" dirty="0"/>
              <a:t>add a section around the content of the page   About  ;</a:t>
            </a:r>
          </a:p>
          <a:p>
            <a:pPr marL="285750" indent="-285750" algn="just">
              <a:buFont typeface="Arial" panose="020B0604020202020204" pitchFamily="34" charset="0"/>
              <a:buChar char="•"/>
            </a:pPr>
            <a:r>
              <a:rPr lang="en-US" sz="1400" dirty="0"/>
              <a:t>give your sections (for future sections to come) a  </a:t>
            </a:r>
            <a:r>
              <a:rPr lang="en-US" sz="1400" b="1" dirty="0"/>
              <a:t>padding</a:t>
            </a:r>
            <a:r>
              <a:rPr lang="en-US" sz="1400" dirty="0"/>
              <a:t> of  </a:t>
            </a:r>
            <a:r>
              <a:rPr lang="en-US" sz="1400" b="1" dirty="0"/>
              <a:t>80px</a:t>
            </a:r>
            <a:r>
              <a:rPr lang="en-US" sz="1400" dirty="0"/>
              <a:t> ;</a:t>
            </a:r>
          </a:p>
          <a:p>
            <a:pPr marL="285750" indent="-285750" algn="just">
              <a:buFont typeface="Arial" panose="020B0604020202020204" pitchFamily="34" charset="0"/>
              <a:buChar char="•"/>
            </a:pPr>
            <a:r>
              <a:rPr lang="en-US" sz="1400" dirty="0"/>
              <a:t>create    a   </a:t>
            </a:r>
            <a:r>
              <a:rPr lang="en-US" sz="1400" b="1" dirty="0"/>
              <a:t>padding</a:t>
            </a:r>
            <a:r>
              <a:rPr lang="en-US" sz="1400" dirty="0"/>
              <a:t> for ;</a:t>
            </a:r>
            <a:r>
              <a:rPr lang="en-US" sz="1400" b="1" dirty="0"/>
              <a:t>50pxcarre-content</a:t>
            </a:r>
          </a:p>
          <a:p>
            <a:pPr marL="285750" indent="-285750" algn="just">
              <a:buFont typeface="Arial" panose="020B0604020202020204" pitchFamily="34" charset="0"/>
              <a:buChar char="•"/>
            </a:pPr>
            <a:r>
              <a:rPr lang="en-US" sz="1400" dirty="0"/>
              <a:t>center the content of the page </a:t>
            </a:r>
            <a:r>
              <a:rPr lang="en-US" sz="1400" b="1" dirty="0"/>
              <a:t>About</a:t>
            </a:r>
            <a:r>
              <a:rPr lang="en-US" sz="1400" dirty="0"/>
              <a:t>  ;</a:t>
            </a:r>
          </a:p>
          <a:p>
            <a:pPr marL="285750" indent="-285750" algn="just">
              <a:buFont typeface="Arial" panose="020B0604020202020204" pitchFamily="34" charset="0"/>
              <a:buChar char="•"/>
            </a:pPr>
            <a:r>
              <a:rPr lang="en-US" sz="1400" dirty="0"/>
              <a:t>ventilate the content of the page  </a:t>
            </a:r>
            <a:r>
              <a:rPr lang="en-US" sz="1400" b="1" dirty="0"/>
              <a:t>About</a:t>
            </a:r>
            <a:r>
              <a:rPr lang="en-US" sz="1400" dirty="0"/>
              <a:t>  : put some margin above the "Services" subtitle and the list of skills. </a:t>
            </a:r>
            <a:endParaRPr lang="fr-FR" sz="1400" dirty="0"/>
          </a:p>
        </p:txBody>
      </p:sp>
      <p:sp>
        <p:nvSpPr>
          <p:cNvPr id="7" name="Rectangle 6"/>
          <p:cNvSpPr/>
          <p:nvPr/>
        </p:nvSpPr>
        <p:spPr>
          <a:xfrm>
            <a:off x="248749" y="5296874"/>
            <a:ext cx="5501420" cy="738664"/>
          </a:xfrm>
          <a:prstGeom prst="rect">
            <a:avLst/>
          </a:prstGeom>
        </p:spPr>
        <p:txBody>
          <a:bodyPr wrap="square">
            <a:spAutoFit/>
          </a:bodyPr>
          <a:lstStyle/>
          <a:p>
            <a:pPr algn="just"/>
            <a:r>
              <a:rPr lang="en-US" sz="1400" dirty="0"/>
              <a:t>You will find on GitHub the code base necessary to carry out the exercise on the </a:t>
            </a:r>
            <a:r>
              <a:rPr lang="en-US" sz="1400" dirty="0">
                <a:hlinkClick r:id="rId3"/>
              </a:rPr>
              <a:t>P3C2-exercise branch </a:t>
            </a:r>
            <a:r>
              <a:rPr lang="en-US" sz="1400" dirty="0"/>
              <a:t>. Here is the solution on  the </a:t>
            </a:r>
            <a:r>
              <a:rPr lang="en-US" sz="1400" dirty="0">
                <a:hlinkClick r:id="rId4"/>
              </a:rPr>
              <a:t>P3C2-solution branch </a:t>
            </a:r>
            <a:r>
              <a:rPr lang="en-US" sz="1400" dirty="0"/>
              <a:t>to check if you were right.</a:t>
            </a:r>
            <a:endParaRPr lang="fr-FR" sz="1400" dirty="0"/>
          </a:p>
        </p:txBody>
      </p:sp>
      <p:sp>
        <p:nvSpPr>
          <p:cNvPr id="8" name="Rectangle 7"/>
          <p:cNvSpPr/>
          <p:nvPr/>
        </p:nvSpPr>
        <p:spPr>
          <a:xfrm>
            <a:off x="6128238" y="356223"/>
            <a:ext cx="5665656" cy="2893100"/>
          </a:xfrm>
          <a:prstGeom prst="rect">
            <a:avLst/>
          </a:prstGeom>
        </p:spPr>
        <p:txBody>
          <a:bodyPr wrap="square">
            <a:spAutoFit/>
          </a:bodyPr>
          <a:lstStyle/>
          <a:p>
            <a:pPr marL="285750" indent="-285750" algn="just">
              <a:buFont typeface="Arial" panose="020B0604020202020204" pitchFamily="34" charset="0"/>
              <a:buChar char="•"/>
            </a:pPr>
            <a:r>
              <a:rPr lang="en-US" sz="1400" dirty="0"/>
              <a:t>There are two main types of tags in HTML:</a:t>
            </a:r>
          </a:p>
          <a:p>
            <a:pPr marL="742950" lvl="1" indent="-285750" algn="just">
              <a:buFont typeface="Courier New" panose="02070309020205020404" pitchFamily="49" charset="0"/>
              <a:buChar char="o"/>
            </a:pPr>
            <a:r>
              <a:rPr lang="en-US" sz="1400" dirty="0"/>
              <a:t>type tags   block  such as   </a:t>
            </a:r>
            <a:r>
              <a:rPr lang="en-US" sz="1400" b="1" dirty="0"/>
              <a:t>&lt;p&gt;</a:t>
            </a:r>
            <a:r>
              <a:rPr lang="en-US" sz="1400" dirty="0"/>
              <a:t>  or   </a:t>
            </a:r>
            <a:r>
              <a:rPr lang="en-US" sz="1400" b="1" dirty="0"/>
              <a:t>&lt;h1&gt; </a:t>
            </a:r>
            <a:r>
              <a:rPr lang="en-US" sz="1400" dirty="0"/>
              <a:t>create a line break and by default occupy the entire available width. They follow each other from top to bottom;</a:t>
            </a:r>
          </a:p>
          <a:p>
            <a:pPr marL="742950" lvl="1" indent="-285750" algn="just">
              <a:buFont typeface="Courier New" panose="02070309020205020404" pitchFamily="49" charset="0"/>
              <a:buChar char="o"/>
            </a:pPr>
            <a:r>
              <a:rPr lang="en-US" sz="1400" dirty="0"/>
              <a:t>tags of type   </a:t>
            </a:r>
            <a:r>
              <a:rPr lang="en-US" sz="1400" b="1" dirty="0"/>
              <a:t>inline </a:t>
            </a:r>
            <a:r>
              <a:rPr lang="en-US" sz="1400" dirty="0"/>
              <a:t> like   </a:t>
            </a:r>
            <a:r>
              <a:rPr lang="en-US" sz="1400" b="1" dirty="0"/>
              <a:t>&lt;a&gt;  </a:t>
            </a:r>
            <a:r>
              <a:rPr lang="en-US" sz="1400" dirty="0"/>
              <a:t>or   </a:t>
            </a:r>
            <a:r>
              <a:rPr lang="en-US" sz="1400" b="1" dirty="0"/>
              <a:t>&lt;strong&gt;  </a:t>
            </a:r>
            <a:r>
              <a:rPr lang="en-US" sz="1400" dirty="0"/>
              <a:t>delimit text in the middle of a line. They follow each other from left to right.</a:t>
            </a:r>
          </a:p>
          <a:p>
            <a:pPr marL="285750" indent="-285750" algn="just">
              <a:buFont typeface="Arial" panose="020B0604020202020204" pitchFamily="34" charset="0"/>
              <a:buChar char="•"/>
            </a:pPr>
            <a:r>
              <a:rPr lang="en-US" sz="1400" dirty="0"/>
              <a:t>You can change the size of a type tag  </a:t>
            </a:r>
            <a:r>
              <a:rPr lang="en-US" sz="1400" b="1" dirty="0"/>
              <a:t>block </a:t>
            </a:r>
            <a:r>
              <a:rPr lang="en-US" sz="1400" dirty="0"/>
              <a:t> with the CSS properties  </a:t>
            </a:r>
            <a:r>
              <a:rPr lang="en-US" sz="1400" b="1" dirty="0"/>
              <a:t> width </a:t>
            </a:r>
            <a:r>
              <a:rPr lang="en-US" sz="1400" dirty="0"/>
              <a:t>(width) and   </a:t>
            </a:r>
            <a:r>
              <a:rPr lang="en-US" sz="1400" b="1" dirty="0"/>
              <a:t>height  </a:t>
            </a:r>
            <a:r>
              <a:rPr lang="en-US" sz="1400" dirty="0"/>
              <a:t>(height).</a:t>
            </a:r>
          </a:p>
          <a:p>
            <a:pPr marL="285750" indent="-285750" algn="just">
              <a:buFont typeface="Arial" panose="020B0604020202020204" pitchFamily="34" charset="0"/>
              <a:buChar char="•"/>
            </a:pPr>
            <a:r>
              <a:rPr lang="en-US" sz="1400" dirty="0"/>
              <a:t>Page elements each have  </a:t>
            </a:r>
            <a:r>
              <a:rPr lang="en-US" sz="1400" b="1" dirty="0"/>
              <a:t>padding</a:t>
            </a:r>
            <a:r>
              <a:rPr lang="en-US" sz="1400" dirty="0"/>
              <a:t> (inner margins) and  </a:t>
            </a:r>
            <a:r>
              <a:rPr lang="en-US" sz="1400" b="1" dirty="0"/>
              <a:t>margin</a:t>
            </a:r>
            <a:r>
              <a:rPr lang="en-US" sz="1400" dirty="0"/>
              <a:t>  (outer margins).</a:t>
            </a:r>
          </a:p>
          <a:p>
            <a:pPr marL="285750" indent="-285750" algn="just">
              <a:buFont typeface="Arial" panose="020B0604020202020204" pitchFamily="34" charset="0"/>
              <a:buChar char="•"/>
            </a:pPr>
            <a:r>
              <a:rPr lang="en-US" sz="1400" dirty="0"/>
              <a:t>You can center the content of a block whose width is defined by  </a:t>
            </a:r>
            <a:r>
              <a:rPr lang="en-US" sz="1400" b="1" dirty="0"/>
              <a:t>width</a:t>
            </a:r>
            <a:r>
              <a:rPr lang="en-US" sz="1400" dirty="0"/>
              <a:t> with </a:t>
            </a:r>
            <a:r>
              <a:rPr lang="en-US" sz="1400" b="1" dirty="0"/>
              <a:t>margin: auto</a:t>
            </a:r>
            <a:r>
              <a:rPr lang="en-US" sz="1400" dirty="0"/>
              <a:t>;</a:t>
            </a:r>
            <a:endParaRPr lang="fr-FR" sz="1400" dirty="0"/>
          </a:p>
        </p:txBody>
      </p:sp>
    </p:spTree>
    <p:extLst>
      <p:ext uri="{BB962C8B-B14F-4D97-AF65-F5344CB8AC3E}">
        <p14:creationId xmlns:p14="http://schemas.microsoft.com/office/powerpoint/2010/main" val="206301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653" y="260502"/>
            <a:ext cx="5314596" cy="461665"/>
          </a:xfrm>
          <a:prstGeom prst="rect">
            <a:avLst/>
          </a:prstGeom>
        </p:spPr>
        <p:txBody>
          <a:bodyPr wrap="none">
            <a:spAutoFit/>
          </a:bodyPr>
          <a:lstStyle/>
          <a:p>
            <a:r>
              <a:rPr lang="en-US" sz="2400" b="1" dirty="0" smtClean="0"/>
              <a:t>III-Make </a:t>
            </a:r>
            <a:r>
              <a:rPr lang="en-US" sz="2400" b="1" dirty="0"/>
              <a:t>your layout with Flexbox</a:t>
            </a:r>
            <a:endParaRPr lang="fr-FR" sz="2400" b="1" dirty="0"/>
          </a:p>
        </p:txBody>
      </p:sp>
      <p:sp>
        <p:nvSpPr>
          <p:cNvPr id="5" name="Rectangle 4"/>
          <p:cNvSpPr/>
          <p:nvPr/>
        </p:nvSpPr>
        <p:spPr>
          <a:xfrm>
            <a:off x="236654" y="722167"/>
            <a:ext cx="5495654" cy="4801314"/>
          </a:xfrm>
          <a:prstGeom prst="rect">
            <a:avLst/>
          </a:prstGeom>
        </p:spPr>
        <p:txBody>
          <a:bodyPr wrap="square">
            <a:spAutoFit/>
          </a:bodyPr>
          <a:lstStyle/>
          <a:p>
            <a:r>
              <a:rPr lang="en-US" b="1" dirty="0" smtClean="0"/>
              <a:t>A-Understand </a:t>
            </a:r>
            <a:r>
              <a:rPr lang="en-US" b="1" dirty="0"/>
              <a:t>the logic: a container, elements.</a:t>
            </a:r>
          </a:p>
          <a:p>
            <a:pPr algn="just"/>
            <a:endParaRPr lang="en-US" sz="1600" dirty="0"/>
          </a:p>
          <a:p>
            <a:pPr algn="just"/>
            <a:r>
              <a:rPr lang="en-US" sz="1600" dirty="0"/>
              <a:t>To create a layout using Flexbox, you need to:</a:t>
            </a:r>
          </a:p>
          <a:p>
            <a:pPr algn="just"/>
            <a:endParaRPr lang="en-US" sz="1600" dirty="0"/>
          </a:p>
          <a:p>
            <a:pPr algn="just"/>
            <a:r>
              <a:rPr lang="en-US" sz="1600" dirty="0"/>
              <a:t>Define a container.</a:t>
            </a:r>
          </a:p>
          <a:p>
            <a:pPr algn="just"/>
            <a:r>
              <a:rPr lang="en-US" sz="1600" dirty="0"/>
              <a:t>Place multiple elements inside it.</a:t>
            </a:r>
          </a:p>
          <a:p>
            <a:pPr algn="just"/>
            <a:r>
              <a:rPr lang="en-US" sz="1600" dirty="0"/>
              <a:t>Imagine a box where you store various objects. That's the basic principle!</a:t>
            </a:r>
          </a:p>
          <a:p>
            <a:pPr algn="just"/>
            <a:endParaRPr lang="en-US" sz="1600" dirty="0"/>
          </a:p>
          <a:p>
            <a:pPr algn="just"/>
            <a:r>
              <a:rPr lang="en-US" sz="1600" dirty="0"/>
              <a:t>On a single web page, you can have multiple containers (or boxes, if you prefer). You can create as many as you need to achieve the desired layout.</a:t>
            </a:r>
          </a:p>
          <a:p>
            <a:pPr algn="just"/>
            <a:endParaRPr lang="en-US" sz="1600" dirty="0"/>
          </a:p>
          <a:p>
            <a:pPr algn="just"/>
            <a:r>
              <a:rPr lang="en-US" sz="1600" dirty="0"/>
              <a:t>Let's begin by examining how a box (or rather, a container) functions.</a:t>
            </a:r>
          </a:p>
          <a:p>
            <a:pPr algn="just"/>
            <a:endParaRPr lang="en-US" sz="1600" dirty="0"/>
          </a:p>
          <a:p>
            <a:pPr algn="just"/>
            <a:r>
              <a:rPr lang="en-US" sz="1600" dirty="0"/>
              <a:t>A container is an HTML tag that can contain other tags, such as text or images. The most well-known containers are the </a:t>
            </a:r>
            <a:r>
              <a:rPr lang="en-US" sz="1600" b="1" dirty="0"/>
              <a:t>&lt;div&gt; </a:t>
            </a:r>
            <a:r>
              <a:rPr lang="en-US" sz="1600" dirty="0"/>
              <a:t>and </a:t>
            </a:r>
            <a:r>
              <a:rPr lang="en-US" sz="1600" b="1" dirty="0"/>
              <a:t>&lt;span&gt; </a:t>
            </a:r>
            <a:r>
              <a:rPr lang="en-US" sz="1600" dirty="0"/>
              <a:t>tags.</a:t>
            </a:r>
            <a:endParaRPr lang="fr-FR" sz="1600" dirty="0"/>
          </a:p>
        </p:txBody>
      </p:sp>
      <p:pic>
        <p:nvPicPr>
          <p:cNvPr id="6" name="Image 5"/>
          <p:cNvPicPr>
            <a:picLocks noChangeAspect="1"/>
          </p:cNvPicPr>
          <p:nvPr/>
        </p:nvPicPr>
        <p:blipFill>
          <a:blip r:embed="rId2"/>
          <a:stretch>
            <a:fillRect/>
          </a:stretch>
        </p:blipFill>
        <p:spPr>
          <a:xfrm>
            <a:off x="236653" y="5523481"/>
            <a:ext cx="5495654" cy="748982"/>
          </a:xfrm>
          <a:prstGeom prst="rect">
            <a:avLst/>
          </a:prstGeom>
        </p:spPr>
      </p:pic>
      <p:pic>
        <p:nvPicPr>
          <p:cNvPr id="7" name="Image 6"/>
          <p:cNvPicPr>
            <a:picLocks noChangeAspect="1"/>
          </p:cNvPicPr>
          <p:nvPr/>
        </p:nvPicPr>
        <p:blipFill>
          <a:blip r:embed="rId3"/>
          <a:stretch>
            <a:fillRect/>
          </a:stretch>
        </p:blipFill>
        <p:spPr>
          <a:xfrm>
            <a:off x="6656420" y="703888"/>
            <a:ext cx="4975160" cy="1260674"/>
          </a:xfrm>
          <a:prstGeom prst="rect">
            <a:avLst/>
          </a:prstGeom>
        </p:spPr>
      </p:pic>
      <p:sp>
        <p:nvSpPr>
          <p:cNvPr id="8" name="Rectangle 7"/>
          <p:cNvSpPr/>
          <p:nvPr/>
        </p:nvSpPr>
        <p:spPr>
          <a:xfrm>
            <a:off x="6195911" y="2105785"/>
            <a:ext cx="5586631" cy="1169551"/>
          </a:xfrm>
          <a:prstGeom prst="rect">
            <a:avLst/>
          </a:prstGeom>
        </p:spPr>
        <p:txBody>
          <a:bodyPr wrap="square">
            <a:spAutoFit/>
          </a:bodyPr>
          <a:lstStyle/>
          <a:p>
            <a:r>
              <a:rPr lang="en-US" sz="1400" dirty="0"/>
              <a:t>But if I do that, by default, my elements will be placed one below the other, right? They are blocks, after all!</a:t>
            </a:r>
          </a:p>
          <a:p>
            <a:endParaRPr lang="en-US" sz="1400" dirty="0"/>
          </a:p>
          <a:p>
            <a:r>
              <a:rPr lang="en-US" sz="1400" dirty="0"/>
              <a:t>Yes, absolutely, this is the normal behavior we are used to. Let's now discover the interest of </a:t>
            </a:r>
            <a:r>
              <a:rPr lang="en-US" sz="1400" b="1" dirty="0"/>
              <a:t>Flexbox</a:t>
            </a:r>
            <a:r>
              <a:rPr lang="en-US" sz="1400" dirty="0"/>
              <a:t> !</a:t>
            </a:r>
            <a:endParaRPr lang="fr-FR" sz="1400" dirty="0"/>
          </a:p>
        </p:txBody>
      </p:sp>
      <p:sp>
        <p:nvSpPr>
          <p:cNvPr id="9" name="Rectangle 8"/>
          <p:cNvSpPr/>
          <p:nvPr/>
        </p:nvSpPr>
        <p:spPr>
          <a:xfrm>
            <a:off x="6096000" y="3363769"/>
            <a:ext cx="6096000" cy="954107"/>
          </a:xfrm>
          <a:prstGeom prst="rect">
            <a:avLst/>
          </a:prstGeom>
        </p:spPr>
        <p:txBody>
          <a:bodyPr>
            <a:spAutoFit/>
          </a:bodyPr>
          <a:lstStyle/>
          <a:p>
            <a:pPr algn="just"/>
            <a:r>
              <a:rPr lang="en-US" b="1" dirty="0" smtClean="0"/>
              <a:t>B-Align </a:t>
            </a:r>
            <a:r>
              <a:rPr lang="en-US" b="1" dirty="0"/>
              <a:t>elements of a container with  </a:t>
            </a:r>
            <a:r>
              <a:rPr lang="en-US" b="1" i="1" dirty="0"/>
              <a:t>display: flex; </a:t>
            </a:r>
            <a:endParaRPr lang="en-US" b="1" i="1" dirty="0" smtClean="0"/>
          </a:p>
          <a:p>
            <a:pPr algn="just"/>
            <a:endParaRPr lang="en-US" sz="1000" b="1" i="1" dirty="0"/>
          </a:p>
          <a:p>
            <a:pPr algn="just"/>
            <a:r>
              <a:rPr lang="en-US" sz="1400" dirty="0"/>
              <a:t>All it takes is one CSS property, and everything changes! This property is  flex  and we apply it to the container:</a:t>
            </a:r>
            <a:endParaRPr lang="fr-FR" sz="1400" dirty="0"/>
          </a:p>
        </p:txBody>
      </p:sp>
      <p:pic>
        <p:nvPicPr>
          <p:cNvPr id="10" name="Image 9"/>
          <p:cNvPicPr>
            <a:picLocks noChangeAspect="1"/>
          </p:cNvPicPr>
          <p:nvPr/>
        </p:nvPicPr>
        <p:blipFill>
          <a:blip r:embed="rId4"/>
          <a:stretch>
            <a:fillRect/>
          </a:stretch>
        </p:blipFill>
        <p:spPr>
          <a:xfrm>
            <a:off x="7090839" y="4600322"/>
            <a:ext cx="3346448" cy="923159"/>
          </a:xfrm>
          <a:prstGeom prst="rect">
            <a:avLst/>
          </a:prstGeom>
        </p:spPr>
      </p:pic>
      <p:sp>
        <p:nvSpPr>
          <p:cNvPr id="11" name="Rectangle 10"/>
          <p:cNvSpPr/>
          <p:nvPr/>
        </p:nvSpPr>
        <p:spPr>
          <a:xfrm>
            <a:off x="6195911" y="5657309"/>
            <a:ext cx="6096000" cy="307777"/>
          </a:xfrm>
          <a:prstGeom prst="rect">
            <a:avLst/>
          </a:prstGeom>
        </p:spPr>
        <p:txBody>
          <a:bodyPr>
            <a:spAutoFit/>
          </a:bodyPr>
          <a:lstStyle/>
          <a:p>
            <a:r>
              <a:rPr lang="en-US" sz="1400" dirty="0"/>
              <a:t>then the blocks are placed side by side by default. Magic !</a:t>
            </a:r>
            <a:endParaRPr lang="fr-FR" sz="1400" dirty="0"/>
          </a:p>
        </p:txBody>
      </p:sp>
    </p:spTree>
    <p:extLst>
      <p:ext uri="{BB962C8B-B14F-4D97-AF65-F5344CB8AC3E}">
        <p14:creationId xmlns:p14="http://schemas.microsoft.com/office/powerpoint/2010/main" val="41713339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9077" y="758326"/>
            <a:ext cx="4854361" cy="480102"/>
          </a:xfrm>
          <a:prstGeom prst="rect">
            <a:avLst/>
          </a:prstGeom>
        </p:spPr>
      </p:pic>
      <p:sp>
        <p:nvSpPr>
          <p:cNvPr id="5" name="Rectangle 4"/>
          <p:cNvSpPr/>
          <p:nvPr/>
        </p:nvSpPr>
        <p:spPr>
          <a:xfrm>
            <a:off x="235809" y="1421752"/>
            <a:ext cx="5298717" cy="646331"/>
          </a:xfrm>
          <a:prstGeom prst="rect">
            <a:avLst/>
          </a:prstGeom>
        </p:spPr>
        <p:txBody>
          <a:bodyPr wrap="square">
            <a:spAutoFit/>
          </a:bodyPr>
          <a:lstStyle/>
          <a:p>
            <a:r>
              <a:rPr lang="en-US" b="1" dirty="0" smtClean="0"/>
              <a:t>C- Give </a:t>
            </a:r>
            <a:r>
              <a:rPr lang="en-US" b="1" dirty="0"/>
              <a:t>them direction with </a:t>
            </a:r>
            <a:r>
              <a:rPr lang="en-US" b="1" dirty="0" smtClean="0"/>
              <a:t>ownership </a:t>
            </a:r>
            <a:r>
              <a:rPr lang="en-US" b="1" i="1" dirty="0"/>
              <a:t>flex-direction</a:t>
            </a:r>
            <a:endParaRPr lang="fr-FR" b="1" i="1" dirty="0"/>
          </a:p>
        </p:txBody>
      </p:sp>
      <p:sp>
        <p:nvSpPr>
          <p:cNvPr id="6" name="Rectangle 5"/>
          <p:cNvSpPr/>
          <p:nvPr/>
        </p:nvSpPr>
        <p:spPr>
          <a:xfrm>
            <a:off x="241710" y="2230774"/>
            <a:ext cx="5427054" cy="2462213"/>
          </a:xfrm>
          <a:prstGeom prst="rect">
            <a:avLst/>
          </a:prstGeom>
        </p:spPr>
        <p:txBody>
          <a:bodyPr wrap="square">
            <a:spAutoFit/>
          </a:bodyPr>
          <a:lstStyle/>
          <a:p>
            <a:pPr algn="just"/>
            <a:r>
              <a:rPr lang="en-US" sz="1400" dirty="0"/>
              <a:t>Flexbox allows you to arrange these elements in the direction you want. With  flex-direction, you can position them vertically or reverse them. This CSS property can take the following values:</a:t>
            </a:r>
          </a:p>
          <a:p>
            <a:pPr algn="just"/>
            <a:endParaRPr lang="en-US" sz="1400" dirty="0"/>
          </a:p>
          <a:p>
            <a:pPr marL="285750" indent="-285750" algn="just">
              <a:buFont typeface="Arial" panose="020B0604020202020204" pitchFamily="34" charset="0"/>
              <a:buChar char="•"/>
            </a:pPr>
            <a:r>
              <a:rPr lang="en-US" sz="1400" b="1" i="1" dirty="0"/>
              <a:t>row</a:t>
            </a:r>
            <a:r>
              <a:rPr lang="en-US" sz="1400" dirty="0"/>
              <a:t>  : organized on a line (by default</a:t>
            </a:r>
            <a:r>
              <a:rPr lang="en-US" sz="1400" dirty="0" smtClean="0"/>
              <a:t>);</a:t>
            </a:r>
            <a:endParaRPr lang="en-US" sz="1400" dirty="0"/>
          </a:p>
          <a:p>
            <a:pPr marL="285750" indent="-285750" algn="just">
              <a:buFont typeface="Arial" panose="020B0604020202020204" pitchFamily="34" charset="0"/>
              <a:buChar char="•"/>
            </a:pPr>
            <a:r>
              <a:rPr lang="en-US" sz="1400" b="1" i="1" dirty="0"/>
              <a:t>column</a:t>
            </a:r>
            <a:r>
              <a:rPr lang="en-US" sz="1400" dirty="0"/>
              <a:t>  : arranged in a column</a:t>
            </a:r>
            <a:r>
              <a:rPr lang="en-US" sz="1400" dirty="0" smtClean="0"/>
              <a:t>;</a:t>
            </a:r>
            <a:endParaRPr lang="en-US" sz="1400" dirty="0"/>
          </a:p>
          <a:p>
            <a:pPr marL="285750" indent="-285750" algn="just">
              <a:buFont typeface="Arial" panose="020B0604020202020204" pitchFamily="34" charset="0"/>
              <a:buChar char="•"/>
            </a:pPr>
            <a:r>
              <a:rPr lang="en-US" sz="1400" b="1" i="1" dirty="0" smtClean="0"/>
              <a:t>row-reverse</a:t>
            </a:r>
            <a:r>
              <a:rPr lang="en-US" sz="1400" dirty="0" smtClean="0"/>
              <a:t> : </a:t>
            </a:r>
            <a:r>
              <a:rPr lang="en-US" sz="1400" dirty="0"/>
              <a:t>arranged on a line, but in reverse order</a:t>
            </a:r>
            <a:r>
              <a:rPr lang="en-US" sz="1400" dirty="0" smtClean="0"/>
              <a:t>;</a:t>
            </a:r>
            <a:endParaRPr lang="en-US" sz="1400" dirty="0"/>
          </a:p>
          <a:p>
            <a:pPr marL="285750" indent="-285750" algn="just">
              <a:buFont typeface="Arial" panose="020B0604020202020204" pitchFamily="34" charset="0"/>
              <a:buChar char="•"/>
            </a:pPr>
            <a:r>
              <a:rPr lang="en-US" sz="1400" b="1" i="1" dirty="0" smtClean="0"/>
              <a:t>column-reverse </a:t>
            </a:r>
            <a:r>
              <a:rPr lang="en-US" sz="1400" dirty="0" smtClean="0"/>
              <a:t>: </a:t>
            </a:r>
            <a:r>
              <a:rPr lang="en-US" sz="1400" dirty="0"/>
              <a:t>arranged in a column, but in reverse order.</a:t>
            </a:r>
          </a:p>
          <a:p>
            <a:pPr algn="just"/>
            <a:endParaRPr lang="en-US" sz="1400" dirty="0"/>
          </a:p>
          <a:p>
            <a:pPr algn="just"/>
            <a:r>
              <a:rPr lang="en-US" sz="1400" dirty="0"/>
              <a:t>Here we simply do:</a:t>
            </a:r>
            <a:endParaRPr lang="fr-FR" sz="1400" dirty="0"/>
          </a:p>
        </p:txBody>
      </p:sp>
      <p:pic>
        <p:nvPicPr>
          <p:cNvPr id="7" name="Image 6"/>
          <p:cNvPicPr>
            <a:picLocks noChangeAspect="1"/>
          </p:cNvPicPr>
          <p:nvPr/>
        </p:nvPicPr>
        <p:blipFill>
          <a:blip r:embed="rId3"/>
          <a:stretch>
            <a:fillRect/>
          </a:stretch>
        </p:blipFill>
        <p:spPr>
          <a:xfrm>
            <a:off x="878531" y="4855678"/>
            <a:ext cx="3575455" cy="1224280"/>
          </a:xfrm>
          <a:prstGeom prst="rect">
            <a:avLst/>
          </a:prstGeom>
        </p:spPr>
      </p:pic>
      <p:sp>
        <p:nvSpPr>
          <p:cNvPr id="8" name="Rectangle 7"/>
          <p:cNvSpPr/>
          <p:nvPr/>
        </p:nvSpPr>
        <p:spPr>
          <a:xfrm>
            <a:off x="6157672" y="659823"/>
            <a:ext cx="1358449" cy="338554"/>
          </a:xfrm>
          <a:prstGeom prst="rect">
            <a:avLst/>
          </a:prstGeom>
        </p:spPr>
        <p:txBody>
          <a:bodyPr wrap="none">
            <a:spAutoFit/>
          </a:bodyPr>
          <a:lstStyle/>
          <a:p>
            <a:r>
              <a:rPr lang="fr-FR" sz="1600" dirty="0" err="1"/>
              <a:t>Which</a:t>
            </a:r>
            <a:r>
              <a:rPr lang="fr-FR" sz="1600" dirty="0"/>
              <a:t> </a:t>
            </a:r>
            <a:r>
              <a:rPr lang="fr-FR" sz="1600" dirty="0" err="1"/>
              <a:t>give</a:t>
            </a:r>
            <a:r>
              <a:rPr lang="fr-FR" sz="1600" dirty="0"/>
              <a:t> :</a:t>
            </a:r>
          </a:p>
        </p:txBody>
      </p:sp>
      <p:pic>
        <p:nvPicPr>
          <p:cNvPr id="9" name="Image 8"/>
          <p:cNvPicPr>
            <a:picLocks noChangeAspect="1"/>
          </p:cNvPicPr>
          <p:nvPr/>
        </p:nvPicPr>
        <p:blipFill>
          <a:blip r:embed="rId4"/>
          <a:stretch>
            <a:fillRect/>
          </a:stretch>
        </p:blipFill>
        <p:spPr>
          <a:xfrm>
            <a:off x="8648987" y="1080549"/>
            <a:ext cx="572930" cy="2947482"/>
          </a:xfrm>
          <a:prstGeom prst="rect">
            <a:avLst/>
          </a:prstGeom>
        </p:spPr>
      </p:pic>
      <p:sp>
        <p:nvSpPr>
          <p:cNvPr id="10" name="Rectangle 9"/>
          <p:cNvSpPr/>
          <p:nvPr/>
        </p:nvSpPr>
        <p:spPr>
          <a:xfrm>
            <a:off x="6836897" y="4067578"/>
            <a:ext cx="4197111" cy="307777"/>
          </a:xfrm>
          <a:prstGeom prst="rect">
            <a:avLst/>
          </a:prstGeom>
        </p:spPr>
        <p:txBody>
          <a:bodyPr wrap="none">
            <a:spAutoFit/>
          </a:bodyPr>
          <a:lstStyle/>
          <a:p>
            <a:r>
              <a:rPr lang="en-US" sz="1400" b="1" dirty="0"/>
              <a:t>Container elements are arranged in a column</a:t>
            </a:r>
            <a:endParaRPr lang="fr-FR" sz="1400" b="1" dirty="0"/>
          </a:p>
        </p:txBody>
      </p:sp>
      <p:pic>
        <p:nvPicPr>
          <p:cNvPr id="11" name="Image 10"/>
          <p:cNvPicPr>
            <a:picLocks noChangeAspect="1"/>
          </p:cNvPicPr>
          <p:nvPr/>
        </p:nvPicPr>
        <p:blipFill>
          <a:blip r:embed="rId5"/>
          <a:stretch>
            <a:fillRect/>
          </a:stretch>
        </p:blipFill>
        <p:spPr>
          <a:xfrm>
            <a:off x="6206682" y="4375355"/>
            <a:ext cx="5365244" cy="694648"/>
          </a:xfrm>
          <a:prstGeom prst="rect">
            <a:avLst/>
          </a:prstGeom>
        </p:spPr>
      </p:pic>
      <p:sp>
        <p:nvSpPr>
          <p:cNvPr id="12" name="Rectangle 11"/>
          <p:cNvSpPr/>
          <p:nvPr/>
        </p:nvSpPr>
        <p:spPr>
          <a:xfrm>
            <a:off x="6225325" y="5070003"/>
            <a:ext cx="5420254" cy="1169551"/>
          </a:xfrm>
          <a:prstGeom prst="rect">
            <a:avLst/>
          </a:prstGeom>
        </p:spPr>
        <p:txBody>
          <a:bodyPr wrap="square">
            <a:spAutoFit/>
          </a:bodyPr>
          <a:lstStyle/>
          <a:p>
            <a:pPr algn="just"/>
            <a:r>
              <a:rPr lang="en-US" sz="1400" dirty="0"/>
              <a:t>It's true. But now that our elements are flex , they have a whole bunch of other useful properties that we'll see right after, we'll come back to them.</a:t>
            </a:r>
          </a:p>
          <a:p>
            <a:pPr algn="just"/>
            <a:endParaRPr lang="en-US" sz="1400" dirty="0"/>
          </a:p>
          <a:p>
            <a:pPr algn="just"/>
            <a:r>
              <a:rPr lang="en-US" sz="1400" dirty="0"/>
              <a:t>Also try testing the reverse order, to see:</a:t>
            </a:r>
            <a:endParaRPr lang="fr-FR" sz="1400" dirty="0"/>
          </a:p>
        </p:txBody>
      </p:sp>
    </p:spTree>
    <p:extLst>
      <p:ext uri="{BB962C8B-B14F-4D97-AF65-F5344CB8AC3E}">
        <p14:creationId xmlns:p14="http://schemas.microsoft.com/office/powerpoint/2010/main" val="993183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65501" y="728948"/>
            <a:ext cx="4075564" cy="1024520"/>
          </a:xfrm>
          <a:prstGeom prst="rect">
            <a:avLst/>
          </a:prstGeom>
        </p:spPr>
      </p:pic>
      <p:sp>
        <p:nvSpPr>
          <p:cNvPr id="5" name="Rectangle 4"/>
          <p:cNvSpPr/>
          <p:nvPr/>
        </p:nvSpPr>
        <p:spPr>
          <a:xfrm>
            <a:off x="416927" y="2061245"/>
            <a:ext cx="2441181" cy="338554"/>
          </a:xfrm>
          <a:prstGeom prst="rect">
            <a:avLst/>
          </a:prstGeom>
        </p:spPr>
        <p:txBody>
          <a:bodyPr wrap="none">
            <a:spAutoFit/>
          </a:bodyPr>
          <a:lstStyle/>
          <a:p>
            <a:r>
              <a:rPr lang="en-US" sz="1600" dirty="0"/>
              <a:t>And this is what it gives:</a:t>
            </a:r>
            <a:endParaRPr lang="fr-FR" sz="1600" dirty="0"/>
          </a:p>
        </p:txBody>
      </p:sp>
      <p:pic>
        <p:nvPicPr>
          <p:cNvPr id="6" name="Image 5"/>
          <p:cNvPicPr>
            <a:picLocks noChangeAspect="1"/>
          </p:cNvPicPr>
          <p:nvPr/>
        </p:nvPicPr>
        <p:blipFill>
          <a:blip r:embed="rId3"/>
          <a:stretch>
            <a:fillRect/>
          </a:stretch>
        </p:blipFill>
        <p:spPr>
          <a:xfrm>
            <a:off x="1976244" y="2538299"/>
            <a:ext cx="655377" cy="3276884"/>
          </a:xfrm>
          <a:prstGeom prst="rect">
            <a:avLst/>
          </a:prstGeom>
        </p:spPr>
      </p:pic>
      <p:sp>
        <p:nvSpPr>
          <p:cNvPr id="7" name="Rectangle 6"/>
          <p:cNvSpPr/>
          <p:nvPr/>
        </p:nvSpPr>
        <p:spPr>
          <a:xfrm>
            <a:off x="333651" y="5815183"/>
            <a:ext cx="4339265" cy="307777"/>
          </a:xfrm>
          <a:prstGeom prst="rect">
            <a:avLst/>
          </a:prstGeom>
        </p:spPr>
        <p:txBody>
          <a:bodyPr wrap="none">
            <a:spAutoFit/>
          </a:bodyPr>
          <a:lstStyle/>
          <a:p>
            <a:r>
              <a:rPr lang="en-US" sz="1400" b="1" dirty="0"/>
              <a:t>The elements are in column... in reverse order!</a:t>
            </a:r>
            <a:endParaRPr lang="fr-FR" sz="1400" b="1" dirty="0"/>
          </a:p>
        </p:txBody>
      </p:sp>
      <p:sp>
        <p:nvSpPr>
          <p:cNvPr id="8" name="Rectangle 7"/>
          <p:cNvSpPr/>
          <p:nvPr/>
        </p:nvSpPr>
        <p:spPr>
          <a:xfrm>
            <a:off x="5516990" y="589808"/>
            <a:ext cx="5871410" cy="738664"/>
          </a:xfrm>
          <a:prstGeom prst="rect">
            <a:avLst/>
          </a:prstGeom>
        </p:spPr>
        <p:txBody>
          <a:bodyPr wrap="square">
            <a:spAutoFit/>
          </a:bodyPr>
          <a:lstStyle/>
          <a:p>
            <a:pPr algn="just"/>
            <a:r>
              <a:rPr lang="en-US" sz="1400" dirty="0"/>
              <a:t>Take a good look at the difference: the blocks are now in reverse order! I didn't change the HTML code at all, which remains the same from the beginning.</a:t>
            </a:r>
            <a:endParaRPr lang="fr-FR" sz="1400" dirty="0"/>
          </a:p>
        </p:txBody>
      </p:sp>
      <p:sp>
        <p:nvSpPr>
          <p:cNvPr id="9" name="Rectangle 8"/>
          <p:cNvSpPr/>
          <p:nvPr/>
        </p:nvSpPr>
        <p:spPr>
          <a:xfrm>
            <a:off x="5516990" y="1605510"/>
            <a:ext cx="6326668" cy="400110"/>
          </a:xfrm>
          <a:prstGeom prst="rect">
            <a:avLst/>
          </a:prstGeom>
        </p:spPr>
        <p:txBody>
          <a:bodyPr wrap="none">
            <a:spAutoFit/>
          </a:bodyPr>
          <a:lstStyle/>
          <a:p>
            <a:r>
              <a:rPr lang="en-US" sz="2000" b="1" dirty="0" smtClean="0"/>
              <a:t>D-Go </a:t>
            </a:r>
            <a:r>
              <a:rPr lang="en-US" sz="2000" b="1" dirty="0"/>
              <a:t>back to the line with the property  </a:t>
            </a:r>
            <a:r>
              <a:rPr lang="en-US" sz="2000" b="1" i="1" dirty="0"/>
              <a:t>flex-wrap</a:t>
            </a:r>
            <a:endParaRPr lang="fr-FR" sz="2000" b="1" i="1" dirty="0"/>
          </a:p>
        </p:txBody>
      </p:sp>
      <p:sp>
        <p:nvSpPr>
          <p:cNvPr id="10" name="Rectangle 9"/>
          <p:cNvSpPr/>
          <p:nvPr/>
        </p:nvSpPr>
        <p:spPr>
          <a:xfrm>
            <a:off x="5520029" y="2103884"/>
            <a:ext cx="6096000" cy="2677656"/>
          </a:xfrm>
          <a:prstGeom prst="rect">
            <a:avLst/>
          </a:prstGeom>
        </p:spPr>
        <p:txBody>
          <a:bodyPr>
            <a:spAutoFit/>
          </a:bodyPr>
          <a:lstStyle/>
          <a:p>
            <a:pPr algn="just"/>
            <a:r>
              <a:rPr lang="en-US" sz="1400" dirty="0"/>
              <a:t>By default, the blocks attempt to remain on the same line even if there is not enough space, sometimes resulting in layout anomalies such as elements protruding from their container. If desired, you can make the blocks move to a new line when there is no more available space by using the flex-wrap property.</a:t>
            </a:r>
          </a:p>
          <a:p>
            <a:pPr algn="just"/>
            <a:endParaRPr lang="en-US" sz="1400" dirty="0"/>
          </a:p>
          <a:p>
            <a:pPr algn="just"/>
            <a:r>
              <a:rPr lang="en-US" sz="1400" dirty="0"/>
              <a:t>Here are the various values for flex-wrap:</a:t>
            </a:r>
          </a:p>
          <a:p>
            <a:pPr algn="just"/>
            <a:endParaRPr lang="en-US" sz="1400" dirty="0"/>
          </a:p>
          <a:p>
            <a:pPr marL="285750" indent="-285750" algn="just">
              <a:buFont typeface="Arial" panose="020B0604020202020204" pitchFamily="34" charset="0"/>
              <a:buChar char="•"/>
            </a:pPr>
            <a:r>
              <a:rPr lang="en-US" sz="1400" b="1" i="1" dirty="0" err="1"/>
              <a:t>nowrap</a:t>
            </a:r>
            <a:r>
              <a:rPr lang="en-US" sz="1400" dirty="0"/>
              <a:t>: No new line (default behavior).</a:t>
            </a:r>
          </a:p>
          <a:p>
            <a:pPr marL="285750" indent="-285750" algn="just">
              <a:buFont typeface="Arial" panose="020B0604020202020204" pitchFamily="34" charset="0"/>
              <a:buChar char="•"/>
            </a:pPr>
            <a:r>
              <a:rPr lang="en-US" sz="1400" b="1" i="1" dirty="0"/>
              <a:t>wrap</a:t>
            </a:r>
            <a:r>
              <a:rPr lang="en-US" sz="1400" dirty="0"/>
              <a:t>: Elements move to a new line when there is no more space.</a:t>
            </a:r>
          </a:p>
          <a:p>
            <a:pPr marL="285750" indent="-285750" algn="just">
              <a:buFont typeface="Arial" panose="020B0604020202020204" pitchFamily="34" charset="0"/>
              <a:buChar char="•"/>
            </a:pPr>
            <a:r>
              <a:rPr lang="en-US" sz="1400" b="1" i="1" dirty="0"/>
              <a:t>wrap-reverse</a:t>
            </a:r>
            <a:r>
              <a:rPr lang="en-US" sz="1400" dirty="0"/>
              <a:t>: Elements move to a new line in the opposite direction when there is no more space.</a:t>
            </a:r>
            <a:endParaRPr lang="fr-FR" sz="1400" dirty="0"/>
          </a:p>
        </p:txBody>
      </p:sp>
      <p:pic>
        <p:nvPicPr>
          <p:cNvPr id="12" name="Image 11"/>
          <p:cNvPicPr>
            <a:picLocks noChangeAspect="1"/>
          </p:cNvPicPr>
          <p:nvPr/>
        </p:nvPicPr>
        <p:blipFill>
          <a:blip r:embed="rId4"/>
          <a:stretch>
            <a:fillRect/>
          </a:stretch>
        </p:blipFill>
        <p:spPr>
          <a:xfrm>
            <a:off x="7040596" y="4879804"/>
            <a:ext cx="2859272" cy="1530229"/>
          </a:xfrm>
          <a:prstGeom prst="rect">
            <a:avLst/>
          </a:prstGeom>
        </p:spPr>
      </p:pic>
    </p:spTree>
    <p:extLst>
      <p:ext uri="{BB962C8B-B14F-4D97-AF65-F5344CB8AC3E}">
        <p14:creationId xmlns:p14="http://schemas.microsoft.com/office/powerpoint/2010/main" val="19328527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528935"/>
            <a:ext cx="5054978" cy="738664"/>
          </a:xfrm>
          <a:prstGeom prst="rect">
            <a:avLst/>
          </a:prstGeom>
        </p:spPr>
        <p:txBody>
          <a:bodyPr wrap="square">
            <a:spAutoFit/>
          </a:bodyPr>
          <a:lstStyle/>
          <a:p>
            <a:pPr algn="just"/>
            <a:r>
              <a:rPr lang="en-US" sz="1400" dirty="0"/>
              <a:t>In the following illustrations, you can see the different behaviors of our blocks depending on the value we assign to   flex-wrap  : </a:t>
            </a:r>
            <a:endParaRPr lang="fr-FR" sz="1400" dirty="0"/>
          </a:p>
        </p:txBody>
      </p:sp>
      <p:pic>
        <p:nvPicPr>
          <p:cNvPr id="6" name="Image 5"/>
          <p:cNvPicPr>
            <a:picLocks noChangeAspect="1"/>
          </p:cNvPicPr>
          <p:nvPr/>
        </p:nvPicPr>
        <p:blipFill>
          <a:blip r:embed="rId2"/>
          <a:stretch>
            <a:fillRect/>
          </a:stretch>
        </p:blipFill>
        <p:spPr>
          <a:xfrm>
            <a:off x="385010" y="1267599"/>
            <a:ext cx="4974767" cy="1012024"/>
          </a:xfrm>
          <a:prstGeom prst="rect">
            <a:avLst/>
          </a:prstGeom>
        </p:spPr>
      </p:pic>
      <p:pic>
        <p:nvPicPr>
          <p:cNvPr id="7" name="Image 6"/>
          <p:cNvPicPr>
            <a:picLocks noChangeAspect="1"/>
          </p:cNvPicPr>
          <p:nvPr/>
        </p:nvPicPr>
        <p:blipFill>
          <a:blip r:embed="rId3"/>
          <a:stretch>
            <a:fillRect/>
          </a:stretch>
        </p:blipFill>
        <p:spPr>
          <a:xfrm>
            <a:off x="385011" y="2482656"/>
            <a:ext cx="4458086" cy="1379340"/>
          </a:xfrm>
          <a:prstGeom prst="rect">
            <a:avLst/>
          </a:prstGeom>
        </p:spPr>
      </p:pic>
      <p:pic>
        <p:nvPicPr>
          <p:cNvPr id="8" name="Image 7"/>
          <p:cNvPicPr>
            <a:picLocks noChangeAspect="1"/>
          </p:cNvPicPr>
          <p:nvPr/>
        </p:nvPicPr>
        <p:blipFill>
          <a:blip r:embed="rId4"/>
          <a:stretch>
            <a:fillRect/>
          </a:stretch>
        </p:blipFill>
        <p:spPr>
          <a:xfrm>
            <a:off x="278557" y="4032574"/>
            <a:ext cx="5187674" cy="627470"/>
          </a:xfrm>
          <a:prstGeom prst="rect">
            <a:avLst/>
          </a:prstGeom>
        </p:spPr>
      </p:pic>
      <p:pic>
        <p:nvPicPr>
          <p:cNvPr id="9" name="Image 8"/>
          <p:cNvPicPr>
            <a:picLocks noChangeAspect="1"/>
          </p:cNvPicPr>
          <p:nvPr/>
        </p:nvPicPr>
        <p:blipFill>
          <a:blip r:embed="rId5"/>
          <a:stretch>
            <a:fillRect/>
          </a:stretch>
        </p:blipFill>
        <p:spPr>
          <a:xfrm>
            <a:off x="385011" y="4830623"/>
            <a:ext cx="4496190" cy="1318374"/>
          </a:xfrm>
          <a:prstGeom prst="rect">
            <a:avLst/>
          </a:prstGeom>
        </p:spPr>
      </p:pic>
      <p:sp>
        <p:nvSpPr>
          <p:cNvPr id="10" name="Rectangle 9"/>
          <p:cNvSpPr/>
          <p:nvPr/>
        </p:nvSpPr>
        <p:spPr>
          <a:xfrm>
            <a:off x="5623855" y="544886"/>
            <a:ext cx="6568145" cy="400110"/>
          </a:xfrm>
          <a:prstGeom prst="rect">
            <a:avLst/>
          </a:prstGeom>
        </p:spPr>
        <p:txBody>
          <a:bodyPr wrap="none">
            <a:spAutoFit/>
          </a:bodyPr>
          <a:lstStyle/>
          <a:p>
            <a:r>
              <a:rPr lang="en-US" sz="2000" b="1" dirty="0" smtClean="0"/>
              <a:t>E-Align </a:t>
            </a:r>
            <a:r>
              <a:rPr lang="en-US" sz="2000" b="1" dirty="0"/>
              <a:t>elements on a primary and secondary axis</a:t>
            </a:r>
            <a:endParaRPr lang="fr-FR" sz="2000" b="1" dirty="0"/>
          </a:p>
        </p:txBody>
      </p:sp>
      <p:sp>
        <p:nvSpPr>
          <p:cNvPr id="11" name="Rectangle 10"/>
          <p:cNvSpPr/>
          <p:nvPr/>
        </p:nvSpPr>
        <p:spPr>
          <a:xfrm>
            <a:off x="5706863" y="944996"/>
            <a:ext cx="6096000" cy="3293209"/>
          </a:xfrm>
          <a:prstGeom prst="rect">
            <a:avLst/>
          </a:prstGeom>
        </p:spPr>
        <p:txBody>
          <a:bodyPr>
            <a:spAutoFit/>
          </a:bodyPr>
          <a:lstStyle/>
          <a:p>
            <a:r>
              <a:rPr lang="en-US" sz="1600" dirty="0"/>
              <a:t>Items are arranged horizontally by default. But they can be arranged vertically. Depending on the choice you make, this will define what is called the main axis . There is also a secondary axis:</a:t>
            </a:r>
          </a:p>
          <a:p>
            <a:endParaRPr lang="en-US" sz="1600" dirty="0"/>
          </a:p>
          <a:p>
            <a:pPr marL="285750" indent="-285750">
              <a:buFont typeface="Arial" panose="020B0604020202020204" pitchFamily="34" charset="0"/>
              <a:buChar char="•"/>
            </a:pPr>
            <a:r>
              <a:rPr lang="en-US" sz="1600" dirty="0"/>
              <a:t>if your elements are organized horizontally, the secondary axis is the vertical axis</a:t>
            </a:r>
            <a:r>
              <a:rPr lang="en-US" sz="1600" dirty="0" smtClean="0"/>
              <a:t>;</a:t>
            </a:r>
            <a:endParaRPr lang="en-US" sz="1600" dirty="0"/>
          </a:p>
          <a:p>
            <a:pPr marL="285750" indent="-285750">
              <a:buFont typeface="Arial" panose="020B0604020202020204" pitchFamily="34" charset="0"/>
              <a:buChar char="•"/>
            </a:pPr>
            <a:r>
              <a:rPr lang="en-US" sz="1600" dirty="0"/>
              <a:t>if your items are arranged vertically, the secondary axis is the horizontal axis.</a:t>
            </a:r>
          </a:p>
          <a:p>
            <a:endParaRPr lang="en-US" sz="1600" dirty="0"/>
          </a:p>
          <a:p>
            <a:pPr algn="just"/>
            <a:r>
              <a:rPr lang="en-US" sz="1600" dirty="0"/>
              <a:t>Why am I telling you this ? Because we are going to discover how to align our elements on the main axis and on the secondary axis.</a:t>
            </a:r>
            <a:endParaRPr lang="fr-FR" sz="1600" dirty="0"/>
          </a:p>
        </p:txBody>
      </p:sp>
      <p:sp>
        <p:nvSpPr>
          <p:cNvPr id="12" name="Rectangle 11"/>
          <p:cNvSpPr/>
          <p:nvPr/>
        </p:nvSpPr>
        <p:spPr>
          <a:xfrm>
            <a:off x="5706863" y="4321490"/>
            <a:ext cx="5119928" cy="338554"/>
          </a:xfrm>
          <a:prstGeom prst="rect">
            <a:avLst/>
          </a:prstGeom>
        </p:spPr>
        <p:txBody>
          <a:bodyPr wrap="none">
            <a:spAutoFit/>
          </a:bodyPr>
          <a:lstStyle/>
          <a:p>
            <a:r>
              <a:rPr lang="en-US" sz="1600" b="1" dirty="0"/>
              <a:t>Align on major axis with property  </a:t>
            </a:r>
            <a:r>
              <a:rPr lang="en-US" sz="1600" b="1" i="1" dirty="0"/>
              <a:t>justify-content</a:t>
            </a:r>
            <a:endParaRPr lang="fr-FR" sz="1600" b="1" i="1" dirty="0"/>
          </a:p>
        </p:txBody>
      </p:sp>
      <p:pic>
        <p:nvPicPr>
          <p:cNvPr id="13" name="Image 12"/>
          <p:cNvPicPr>
            <a:picLocks noChangeAspect="1"/>
          </p:cNvPicPr>
          <p:nvPr/>
        </p:nvPicPr>
        <p:blipFill>
          <a:blip r:embed="rId6"/>
          <a:stretch>
            <a:fillRect/>
          </a:stretch>
        </p:blipFill>
        <p:spPr>
          <a:xfrm>
            <a:off x="5706863" y="4886583"/>
            <a:ext cx="6262016" cy="784114"/>
          </a:xfrm>
          <a:prstGeom prst="rect">
            <a:avLst/>
          </a:prstGeom>
        </p:spPr>
      </p:pic>
    </p:spTree>
    <p:extLst>
      <p:ext uri="{BB962C8B-B14F-4D97-AF65-F5344CB8AC3E}">
        <p14:creationId xmlns:p14="http://schemas.microsoft.com/office/powerpoint/2010/main" val="3191008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969" y="533725"/>
            <a:ext cx="5470358" cy="2677656"/>
          </a:xfrm>
          <a:prstGeom prst="rect">
            <a:avLst/>
          </a:prstGeom>
        </p:spPr>
        <p:txBody>
          <a:bodyPr wrap="square">
            <a:spAutoFit/>
          </a:bodyPr>
          <a:lstStyle/>
          <a:p>
            <a:r>
              <a:rPr lang="en-US" sz="1400" dirty="0"/>
              <a:t>To modify their alignment, we will utilize justify-content, which can be assigned the following values: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i="1" dirty="0"/>
              <a:t>flex-start</a:t>
            </a:r>
            <a:r>
              <a:rPr lang="en-US" sz="1400" dirty="0"/>
              <a:t>: aligns elements at the beginning (default);</a:t>
            </a:r>
          </a:p>
          <a:p>
            <a:pPr marL="285750" indent="-285750">
              <a:buFont typeface="Arial" panose="020B0604020202020204" pitchFamily="34" charset="0"/>
              <a:buChar char="•"/>
            </a:pPr>
            <a:r>
              <a:rPr lang="en-US" sz="1400" b="1" i="1" dirty="0"/>
              <a:t>flex-end</a:t>
            </a:r>
            <a:r>
              <a:rPr lang="en-US" sz="1400" dirty="0"/>
              <a:t>: aligns elements at the end;</a:t>
            </a:r>
          </a:p>
          <a:p>
            <a:pPr marL="285750" indent="-285750">
              <a:buFont typeface="Arial" panose="020B0604020202020204" pitchFamily="34" charset="0"/>
              <a:buChar char="•"/>
            </a:pPr>
            <a:r>
              <a:rPr lang="en-US" sz="1400" b="1" i="1" dirty="0" smtClean="0"/>
              <a:t>center</a:t>
            </a:r>
            <a:r>
              <a:rPr lang="en-US" sz="1400" dirty="0"/>
              <a:t>: centrally aligns elements;</a:t>
            </a:r>
          </a:p>
          <a:p>
            <a:pPr marL="285750" indent="-285750">
              <a:buFont typeface="Arial" panose="020B0604020202020204" pitchFamily="34" charset="0"/>
              <a:buChar char="•"/>
            </a:pPr>
            <a:r>
              <a:rPr lang="en-US" sz="1400" b="1" i="1" dirty="0" smtClean="0"/>
              <a:t>space-between</a:t>
            </a:r>
            <a:r>
              <a:rPr lang="en-US" sz="1400" dirty="0" smtClean="0"/>
              <a:t>: </a:t>
            </a:r>
            <a:r>
              <a:rPr lang="en-US" sz="1400" dirty="0"/>
              <a:t>evenly distributes elements along the axis (there is space between them);</a:t>
            </a:r>
          </a:p>
          <a:p>
            <a:pPr marL="285750" indent="-285750">
              <a:buFont typeface="Arial" panose="020B0604020202020204" pitchFamily="34" charset="0"/>
              <a:buChar char="•"/>
            </a:pPr>
            <a:r>
              <a:rPr lang="en-US" sz="1400" b="1" i="1" dirty="0"/>
              <a:t>space-around</a:t>
            </a:r>
            <a:r>
              <a:rPr lang="en-US" sz="1400" dirty="0"/>
              <a:t>: evenly distributes elements along the axis, while also leaving space at the ends.</a:t>
            </a:r>
          </a:p>
          <a:p>
            <a:pPr marL="285750" indent="-285750">
              <a:buFont typeface="Arial" panose="020B0604020202020204" pitchFamily="34" charset="0"/>
              <a:buChar char="•"/>
            </a:pPr>
            <a:endParaRPr lang="en-US" sz="1400" dirty="0"/>
          </a:p>
          <a:p>
            <a:r>
              <a:rPr lang="en-US" sz="1400" dirty="0"/>
              <a:t>We then write:</a:t>
            </a:r>
            <a:endParaRPr lang="fr-FR" sz="1400" dirty="0"/>
          </a:p>
        </p:txBody>
      </p:sp>
      <p:pic>
        <p:nvPicPr>
          <p:cNvPr id="5" name="Image 4"/>
          <p:cNvPicPr>
            <a:picLocks noChangeAspect="1"/>
          </p:cNvPicPr>
          <p:nvPr/>
        </p:nvPicPr>
        <p:blipFill>
          <a:blip r:embed="rId2"/>
          <a:stretch>
            <a:fillRect/>
          </a:stretch>
        </p:blipFill>
        <p:spPr>
          <a:xfrm>
            <a:off x="368969" y="3393533"/>
            <a:ext cx="4821004" cy="1876216"/>
          </a:xfrm>
          <a:prstGeom prst="rect">
            <a:avLst/>
          </a:prstGeom>
        </p:spPr>
      </p:pic>
      <p:sp>
        <p:nvSpPr>
          <p:cNvPr id="6" name="Rectangle 5"/>
          <p:cNvSpPr/>
          <p:nvPr/>
        </p:nvSpPr>
        <p:spPr>
          <a:xfrm>
            <a:off x="368969" y="5452066"/>
            <a:ext cx="5133473" cy="523220"/>
          </a:xfrm>
          <a:prstGeom prst="rect">
            <a:avLst/>
          </a:prstGeom>
        </p:spPr>
        <p:txBody>
          <a:bodyPr wrap="square">
            <a:spAutoFit/>
          </a:bodyPr>
          <a:lstStyle/>
          <a:p>
            <a:r>
              <a:rPr lang="en-US" sz="1400" dirty="0"/>
              <a:t>The best is still to test all possible values ​​to see what happens, don't you think?</a:t>
            </a:r>
            <a:endParaRPr lang="fr-FR" sz="1400" dirty="0"/>
          </a:p>
        </p:txBody>
      </p:sp>
      <p:sp>
        <p:nvSpPr>
          <p:cNvPr id="7" name="Rectangle 6"/>
          <p:cNvSpPr/>
          <p:nvPr/>
        </p:nvSpPr>
        <p:spPr>
          <a:xfrm>
            <a:off x="6208296" y="533725"/>
            <a:ext cx="5486399" cy="584775"/>
          </a:xfrm>
          <a:prstGeom prst="rect">
            <a:avLst/>
          </a:prstGeom>
        </p:spPr>
        <p:txBody>
          <a:bodyPr wrap="square">
            <a:spAutoFit/>
          </a:bodyPr>
          <a:lstStyle/>
          <a:p>
            <a:r>
              <a:rPr lang="en-US" sz="1600" dirty="0"/>
              <a:t>Manipulate all possible values ​​of   </a:t>
            </a:r>
            <a:r>
              <a:rPr lang="en-US" sz="1600" b="1" i="1" dirty="0"/>
              <a:t>justify-content</a:t>
            </a:r>
            <a:r>
              <a:rPr lang="en-US" sz="1600" dirty="0"/>
              <a:t>  in the  </a:t>
            </a:r>
            <a:r>
              <a:rPr lang="en-US" sz="1600" dirty="0" err="1">
                <a:hlinkClick r:id="rId3"/>
              </a:rPr>
              <a:t>CodePen</a:t>
            </a:r>
            <a:r>
              <a:rPr lang="en-US" sz="1600" dirty="0">
                <a:hlinkClick r:id="rId3"/>
              </a:rPr>
              <a:t> </a:t>
            </a:r>
            <a:r>
              <a:rPr lang="en-US" sz="1600" dirty="0" smtClean="0">
                <a:hlinkClick r:id="rId3"/>
              </a:rPr>
              <a:t>P3C3</a:t>
            </a:r>
            <a:r>
              <a:rPr lang="en-US" sz="1600" dirty="0" smtClean="0"/>
              <a:t>.</a:t>
            </a:r>
            <a:endParaRPr lang="fr-FR" sz="1600" dirty="0"/>
          </a:p>
        </p:txBody>
      </p:sp>
      <p:sp>
        <p:nvSpPr>
          <p:cNvPr id="8" name="Rectangle 7"/>
          <p:cNvSpPr/>
          <p:nvPr/>
        </p:nvSpPr>
        <p:spPr>
          <a:xfrm>
            <a:off x="6208295" y="1328354"/>
            <a:ext cx="5727031" cy="1600438"/>
          </a:xfrm>
          <a:prstGeom prst="rect">
            <a:avLst/>
          </a:prstGeom>
        </p:spPr>
        <p:txBody>
          <a:bodyPr wrap="square">
            <a:spAutoFit/>
          </a:bodyPr>
          <a:lstStyle/>
          <a:p>
            <a:pPr algn="just"/>
            <a:r>
              <a:rPr lang="en-US" sz="1400" dirty="0"/>
              <a:t>See how the elements line up differently in different cases? With a simple property, we can intelligently arrange our elements as we want!</a:t>
            </a:r>
          </a:p>
          <a:p>
            <a:pPr algn="just"/>
            <a:endParaRPr lang="en-US" sz="1400" dirty="0"/>
          </a:p>
          <a:p>
            <a:pPr algn="just"/>
            <a:r>
              <a:rPr lang="en-US" sz="1400" dirty="0"/>
              <a:t>Now here's the thing to understand</a:t>
            </a:r>
            <a:r>
              <a:rPr lang="en-US" sz="1400" b="1" dirty="0"/>
              <a:t>: it also works if your elements are in a vertical direction </a:t>
            </a:r>
            <a:r>
              <a:rPr lang="en-US" sz="1400" dirty="0"/>
              <a:t>. In this case, the vertical axis becomes the main axis, and justify-content also applies:</a:t>
            </a:r>
            <a:endParaRPr lang="fr-FR" sz="1400" dirty="0"/>
          </a:p>
        </p:txBody>
      </p:sp>
      <p:pic>
        <p:nvPicPr>
          <p:cNvPr id="9" name="Image 8"/>
          <p:cNvPicPr>
            <a:picLocks noChangeAspect="1"/>
          </p:cNvPicPr>
          <p:nvPr/>
        </p:nvPicPr>
        <p:blipFill>
          <a:blip r:embed="rId4"/>
          <a:stretch>
            <a:fillRect/>
          </a:stretch>
        </p:blipFill>
        <p:spPr>
          <a:xfrm>
            <a:off x="6208295" y="3138646"/>
            <a:ext cx="5727031" cy="1851755"/>
          </a:xfrm>
          <a:prstGeom prst="rect">
            <a:avLst/>
          </a:prstGeom>
        </p:spPr>
      </p:pic>
      <p:sp>
        <p:nvSpPr>
          <p:cNvPr id="10" name="Rectangle 9"/>
          <p:cNvSpPr/>
          <p:nvPr/>
        </p:nvSpPr>
        <p:spPr>
          <a:xfrm>
            <a:off x="6208295" y="5269749"/>
            <a:ext cx="5670533" cy="523220"/>
          </a:xfrm>
          <a:prstGeom prst="rect">
            <a:avLst/>
          </a:prstGeom>
        </p:spPr>
        <p:txBody>
          <a:bodyPr wrap="square">
            <a:spAutoFit/>
          </a:bodyPr>
          <a:lstStyle/>
          <a:p>
            <a:r>
              <a:rPr lang="en-US" sz="1400" dirty="0"/>
              <a:t>With a vertical direction (“column”), centering works the same way, but this time in height.</a:t>
            </a:r>
            <a:endParaRPr lang="fr-FR" sz="1400" dirty="0"/>
          </a:p>
        </p:txBody>
      </p:sp>
    </p:spTree>
    <p:extLst>
      <p:ext uri="{BB962C8B-B14F-4D97-AF65-F5344CB8AC3E}">
        <p14:creationId xmlns:p14="http://schemas.microsoft.com/office/powerpoint/2010/main" val="2468524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884" y="351983"/>
            <a:ext cx="5710990" cy="523220"/>
          </a:xfrm>
          <a:prstGeom prst="rect">
            <a:avLst/>
          </a:prstGeom>
        </p:spPr>
        <p:txBody>
          <a:bodyPr wrap="square">
            <a:spAutoFit/>
          </a:bodyPr>
          <a:lstStyle/>
          <a:p>
            <a:r>
              <a:rPr lang="en-US" sz="1400" dirty="0"/>
              <a:t>Add   flex-direction: column;  in the  </a:t>
            </a:r>
            <a:r>
              <a:rPr lang="en-US" sz="1400" dirty="0" err="1">
                <a:hlinkClick r:id="rId2"/>
              </a:rPr>
              <a:t>CodePen</a:t>
            </a:r>
            <a:r>
              <a:rPr lang="en-US" sz="1400" dirty="0">
                <a:hlinkClick r:id="rId2"/>
              </a:rPr>
              <a:t> P3C3 </a:t>
            </a:r>
            <a:r>
              <a:rPr lang="en-US" sz="1400" dirty="0"/>
              <a:t>, you will see the difference!</a:t>
            </a:r>
            <a:endParaRPr lang="fr-FR" sz="1400" dirty="0"/>
          </a:p>
        </p:txBody>
      </p:sp>
      <p:pic>
        <p:nvPicPr>
          <p:cNvPr id="5" name="Image 4"/>
          <p:cNvPicPr>
            <a:picLocks noChangeAspect="1"/>
          </p:cNvPicPr>
          <p:nvPr/>
        </p:nvPicPr>
        <p:blipFill>
          <a:blip r:embed="rId3"/>
          <a:stretch>
            <a:fillRect/>
          </a:stretch>
        </p:blipFill>
        <p:spPr>
          <a:xfrm>
            <a:off x="1037025" y="4975393"/>
            <a:ext cx="3374555" cy="1294350"/>
          </a:xfrm>
          <a:prstGeom prst="rect">
            <a:avLst/>
          </a:prstGeom>
        </p:spPr>
      </p:pic>
      <p:sp>
        <p:nvSpPr>
          <p:cNvPr id="6" name="Rectangle 5"/>
          <p:cNvSpPr/>
          <p:nvPr/>
        </p:nvSpPr>
        <p:spPr>
          <a:xfrm>
            <a:off x="336884" y="1005075"/>
            <a:ext cx="5534527" cy="3970318"/>
          </a:xfrm>
          <a:prstGeom prst="rect">
            <a:avLst/>
          </a:prstGeom>
        </p:spPr>
        <p:txBody>
          <a:bodyPr wrap="square">
            <a:spAutoFit/>
          </a:bodyPr>
          <a:lstStyle/>
          <a:p>
            <a:pPr algn="just"/>
            <a:r>
              <a:rPr lang="en-US" sz="1400" dirty="0"/>
              <a:t>Align on the secondary axis with align-items.</a:t>
            </a:r>
          </a:p>
          <a:p>
            <a:pPr algn="just"/>
            <a:r>
              <a:rPr lang="en-US" sz="1400" dirty="0"/>
              <a:t>If our elements are placed in a horizontal direction (line), the secondary axis is... vertical. And conversely: if our elements are in a vertical direction (column), the secondary axis is horizontal.</a:t>
            </a:r>
          </a:p>
          <a:p>
            <a:pPr algn="just"/>
            <a:endParaRPr lang="en-US" sz="1400" dirty="0"/>
          </a:p>
          <a:p>
            <a:pPr algn="just"/>
            <a:r>
              <a:rPr lang="en-US" sz="1400" dirty="0"/>
              <a:t>The property align-items allows you to change their alignment on the secondary axis, using the following values:</a:t>
            </a:r>
          </a:p>
          <a:p>
            <a:pPr algn="just"/>
            <a:endParaRPr lang="en-US" sz="1400" dirty="0"/>
          </a:p>
          <a:p>
            <a:pPr marL="285750" indent="-285750" algn="just">
              <a:buFont typeface="Arial" panose="020B0604020202020204" pitchFamily="34" charset="0"/>
              <a:buChar char="•"/>
            </a:pPr>
            <a:r>
              <a:rPr lang="en-US" sz="1400" b="1" dirty="0"/>
              <a:t>stretch</a:t>
            </a:r>
            <a:r>
              <a:rPr lang="en-US" sz="1400" dirty="0"/>
              <a:t>: the elements are stretched along the entire axis (default value).</a:t>
            </a:r>
          </a:p>
          <a:p>
            <a:pPr marL="285750" indent="-285750" algn="just">
              <a:buFont typeface="Arial" panose="020B0604020202020204" pitchFamily="34" charset="0"/>
              <a:buChar char="•"/>
            </a:pPr>
            <a:r>
              <a:rPr lang="en-US" sz="1400" b="1" dirty="0"/>
              <a:t>flex-start</a:t>
            </a:r>
            <a:r>
              <a:rPr lang="en-US" sz="1400" dirty="0"/>
              <a:t>: aligned at the beginning.</a:t>
            </a:r>
          </a:p>
          <a:p>
            <a:pPr marL="285750" indent="-285750" algn="just">
              <a:buFont typeface="Arial" panose="020B0604020202020204" pitchFamily="34" charset="0"/>
              <a:buChar char="•"/>
            </a:pPr>
            <a:r>
              <a:rPr lang="en-US" sz="1400" b="1" dirty="0"/>
              <a:t>flex-end</a:t>
            </a:r>
            <a:r>
              <a:rPr lang="en-US" sz="1400" dirty="0"/>
              <a:t>: aligned at the end.</a:t>
            </a:r>
          </a:p>
          <a:p>
            <a:pPr marL="285750" indent="-285750" algn="just">
              <a:buFont typeface="Arial" panose="020B0604020202020204" pitchFamily="34" charset="0"/>
              <a:buChar char="•"/>
            </a:pPr>
            <a:r>
              <a:rPr lang="en-US" sz="1400" b="1" dirty="0"/>
              <a:t>center</a:t>
            </a:r>
            <a:r>
              <a:rPr lang="en-US" sz="1400" dirty="0"/>
              <a:t>: center-aligned.</a:t>
            </a:r>
          </a:p>
          <a:p>
            <a:pPr marL="285750" indent="-285750" algn="just">
              <a:buFont typeface="Arial" panose="020B0604020202020204" pitchFamily="34" charset="0"/>
              <a:buChar char="•"/>
            </a:pPr>
            <a:r>
              <a:rPr lang="en-US" sz="1400" b="1" dirty="0"/>
              <a:t>baseline</a:t>
            </a:r>
            <a:r>
              <a:rPr lang="en-US" sz="1400" dirty="0"/>
              <a:t>: aligned with the baseline (similar to flex-start</a:t>
            </a:r>
            <a:r>
              <a:rPr lang="en-US" sz="1400" dirty="0" smtClean="0"/>
              <a:t>).</a:t>
            </a:r>
          </a:p>
          <a:p>
            <a:pPr algn="just"/>
            <a:endParaRPr lang="en-US" sz="1400" dirty="0"/>
          </a:p>
          <a:p>
            <a:pPr algn="just"/>
            <a:r>
              <a:rPr lang="en-US" sz="1400" dirty="0" smtClean="0"/>
              <a:t>For </a:t>
            </a:r>
            <a:r>
              <a:rPr lang="en-US" sz="1400" dirty="0"/>
              <a:t>these examples, we'll assume that our elements are in a horizontal direction (but feel free to experiment in the vertical direction as well!).</a:t>
            </a:r>
            <a:endParaRPr lang="fr-FR" sz="1400" dirty="0"/>
          </a:p>
        </p:txBody>
      </p:sp>
      <p:sp>
        <p:nvSpPr>
          <p:cNvPr id="7" name="Rectangle 6"/>
          <p:cNvSpPr/>
          <p:nvPr/>
        </p:nvSpPr>
        <p:spPr>
          <a:xfrm>
            <a:off x="6176211" y="351983"/>
            <a:ext cx="5759115" cy="523220"/>
          </a:xfrm>
          <a:prstGeom prst="rect">
            <a:avLst/>
          </a:prstGeom>
        </p:spPr>
        <p:txBody>
          <a:bodyPr wrap="square">
            <a:spAutoFit/>
          </a:bodyPr>
          <a:lstStyle/>
          <a:p>
            <a:r>
              <a:rPr lang="en-US" sz="1400" dirty="0"/>
              <a:t>Add  </a:t>
            </a:r>
            <a:r>
              <a:rPr lang="en-US" sz="1400" b="1" i="1" dirty="0"/>
              <a:t>align-items: center</a:t>
            </a:r>
            <a:r>
              <a:rPr lang="en-US" sz="1400" dirty="0"/>
              <a:t>;  in the  </a:t>
            </a:r>
            <a:r>
              <a:rPr lang="en-US" sz="1400" dirty="0" err="1">
                <a:hlinkClick r:id="rId2"/>
              </a:rPr>
              <a:t>CodePen</a:t>
            </a:r>
            <a:r>
              <a:rPr lang="en-US" sz="1400" dirty="0">
                <a:hlinkClick r:id="rId2"/>
              </a:rPr>
              <a:t> P3C3 </a:t>
            </a:r>
            <a:r>
              <a:rPr lang="en-US" sz="1400" dirty="0"/>
              <a:t>, you will see the result!</a:t>
            </a:r>
            <a:endParaRPr lang="fr-FR" sz="1400" dirty="0"/>
          </a:p>
        </p:txBody>
      </p:sp>
      <p:sp>
        <p:nvSpPr>
          <p:cNvPr id="8" name="Rectangle 7"/>
          <p:cNvSpPr/>
          <p:nvPr/>
        </p:nvSpPr>
        <p:spPr>
          <a:xfrm>
            <a:off x="6176211" y="1005075"/>
            <a:ext cx="5767136" cy="954107"/>
          </a:xfrm>
          <a:prstGeom prst="rect">
            <a:avLst/>
          </a:prstGeom>
        </p:spPr>
        <p:txBody>
          <a:bodyPr wrap="square">
            <a:spAutoFit/>
          </a:bodyPr>
          <a:lstStyle/>
          <a:p>
            <a:pPr algn="just"/>
            <a:r>
              <a:rPr lang="en-US" sz="1400" dirty="0"/>
              <a:t>The web developer's holy grail, vertical and horizontal centering can be achieved even more easily. Tell yourself your container is a Flexbox, and set automatic margins on the elements inside. That's all ! Try :</a:t>
            </a:r>
            <a:endParaRPr lang="fr-FR" sz="1400" dirty="0"/>
          </a:p>
        </p:txBody>
      </p:sp>
      <p:pic>
        <p:nvPicPr>
          <p:cNvPr id="9" name="Image 8"/>
          <p:cNvPicPr>
            <a:picLocks noChangeAspect="1"/>
          </p:cNvPicPr>
          <p:nvPr/>
        </p:nvPicPr>
        <p:blipFill>
          <a:blip r:embed="rId4"/>
          <a:stretch>
            <a:fillRect/>
          </a:stretch>
        </p:blipFill>
        <p:spPr>
          <a:xfrm>
            <a:off x="7114000" y="2089054"/>
            <a:ext cx="2463137" cy="1702629"/>
          </a:xfrm>
          <a:prstGeom prst="rect">
            <a:avLst/>
          </a:prstGeom>
        </p:spPr>
      </p:pic>
      <p:sp>
        <p:nvSpPr>
          <p:cNvPr id="10" name="Rectangle 9"/>
          <p:cNvSpPr/>
          <p:nvPr/>
        </p:nvSpPr>
        <p:spPr>
          <a:xfrm>
            <a:off x="6208295" y="3921555"/>
            <a:ext cx="5720027" cy="707886"/>
          </a:xfrm>
          <a:prstGeom prst="rect">
            <a:avLst/>
          </a:prstGeom>
        </p:spPr>
        <p:txBody>
          <a:bodyPr wrap="none">
            <a:spAutoFit/>
          </a:bodyPr>
          <a:lstStyle/>
          <a:p>
            <a:r>
              <a:rPr lang="en-US" sz="2000" b="1" dirty="0" smtClean="0"/>
              <a:t>F-Distribute </a:t>
            </a:r>
            <a:r>
              <a:rPr lang="en-US" sz="2000" b="1" dirty="0"/>
              <a:t>the blocks in several rows with </a:t>
            </a:r>
            <a:endParaRPr lang="en-US" sz="2000" b="1" dirty="0" smtClean="0"/>
          </a:p>
          <a:p>
            <a:r>
              <a:rPr lang="en-US" sz="2000" b="1" i="1" dirty="0" smtClean="0"/>
              <a:t>align-content</a:t>
            </a:r>
            <a:endParaRPr lang="fr-FR" sz="2000" b="1" i="1" dirty="0"/>
          </a:p>
        </p:txBody>
      </p:sp>
      <p:sp>
        <p:nvSpPr>
          <p:cNvPr id="11" name="Rectangle 10"/>
          <p:cNvSpPr/>
          <p:nvPr/>
        </p:nvSpPr>
        <p:spPr>
          <a:xfrm>
            <a:off x="6208295" y="4629441"/>
            <a:ext cx="5589657" cy="1600438"/>
          </a:xfrm>
          <a:prstGeom prst="rect">
            <a:avLst/>
          </a:prstGeom>
        </p:spPr>
        <p:txBody>
          <a:bodyPr wrap="square">
            <a:spAutoFit/>
          </a:bodyPr>
          <a:lstStyle/>
          <a:p>
            <a:pPr algn="just"/>
            <a:r>
              <a:rPr lang="en-US" sz="1400" dirty="0"/>
              <a:t>If you have several lines in your Flexbox, you can choose how these will be distributed with  </a:t>
            </a:r>
            <a:r>
              <a:rPr lang="en-US" sz="1400" b="1" i="1" dirty="0"/>
              <a:t>align-content</a:t>
            </a:r>
            <a:r>
              <a:rPr lang="en-US" sz="1400" dirty="0"/>
              <a:t>.</a:t>
            </a:r>
          </a:p>
          <a:p>
            <a:pPr algn="just"/>
            <a:endParaRPr lang="en-US" sz="1400" dirty="0"/>
          </a:p>
          <a:p>
            <a:pPr algn="just"/>
            <a:r>
              <a:rPr lang="en-US" sz="1400" dirty="0"/>
              <a:t>This property has no effect if there is only one row in the Flexbox.</a:t>
            </a:r>
          </a:p>
          <a:p>
            <a:pPr algn="just"/>
            <a:endParaRPr lang="en-US" sz="1400" dirty="0"/>
          </a:p>
          <a:p>
            <a:pPr algn="just"/>
            <a:r>
              <a:rPr lang="en-US" sz="1400" dirty="0"/>
              <a:t>So let's take a case where we have several rows. I allow elements to wrap with </a:t>
            </a:r>
            <a:r>
              <a:rPr lang="en-US" sz="1400" b="1" i="1" dirty="0"/>
              <a:t>flex-wrap</a:t>
            </a:r>
            <a:r>
              <a:rPr lang="en-US" sz="1400" dirty="0"/>
              <a:t>.</a:t>
            </a:r>
            <a:endParaRPr lang="fr-FR" sz="1400" dirty="0"/>
          </a:p>
        </p:txBody>
      </p:sp>
    </p:spTree>
    <p:extLst>
      <p:ext uri="{BB962C8B-B14F-4D97-AF65-F5344CB8AC3E}">
        <p14:creationId xmlns:p14="http://schemas.microsoft.com/office/powerpoint/2010/main" val="644089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969" y="681297"/>
            <a:ext cx="5470357" cy="3108543"/>
          </a:xfrm>
          <a:prstGeom prst="rect">
            <a:avLst/>
          </a:prstGeom>
        </p:spPr>
        <p:txBody>
          <a:bodyPr wrap="square">
            <a:spAutoFit/>
          </a:bodyPr>
          <a:lstStyle/>
          <a:p>
            <a:r>
              <a:rPr lang="en-US" sz="1400" dirty="0"/>
              <a:t>Let's see how the lines are distributed differently with the new property  align-content  that I wanted to introduce to you. It can take these values:</a:t>
            </a:r>
          </a:p>
          <a:p>
            <a:endParaRPr lang="en-US" sz="1400" dirty="0"/>
          </a:p>
          <a:p>
            <a:r>
              <a:rPr lang="en-US" sz="1400" dirty="0"/>
              <a:t>stretch  (default): elements stretch to fill the entire space;</a:t>
            </a:r>
          </a:p>
          <a:p>
            <a:endParaRPr lang="en-US" sz="1400" dirty="0"/>
          </a:p>
          <a:p>
            <a:pPr marL="285750" indent="-285750">
              <a:buFont typeface="Arial" panose="020B0604020202020204" pitchFamily="34" charset="0"/>
              <a:buChar char="•"/>
            </a:pPr>
            <a:r>
              <a:rPr lang="en-US" sz="1400" b="1" i="1" dirty="0"/>
              <a:t>flex-start</a:t>
            </a:r>
            <a:r>
              <a:rPr lang="en-US" sz="1400" dirty="0"/>
              <a:t>  : the elements are placed at the beginning</a:t>
            </a:r>
            <a:r>
              <a:rPr lang="en-US" sz="1400" dirty="0" smtClean="0"/>
              <a:t>;</a:t>
            </a:r>
            <a:endParaRPr lang="en-US" sz="1400" dirty="0"/>
          </a:p>
          <a:p>
            <a:pPr marL="285750" indent="-285750">
              <a:buFont typeface="Arial" panose="020B0604020202020204" pitchFamily="34" charset="0"/>
              <a:buChar char="•"/>
            </a:pPr>
            <a:r>
              <a:rPr lang="en-US" sz="1400" b="1" i="1" dirty="0"/>
              <a:t>flex-end</a:t>
            </a:r>
            <a:r>
              <a:rPr lang="en-US" sz="1400" dirty="0"/>
              <a:t>  : the elements are placed at the end</a:t>
            </a:r>
            <a:r>
              <a:rPr lang="en-US" sz="1400" dirty="0" smtClean="0"/>
              <a:t>;</a:t>
            </a:r>
            <a:endParaRPr lang="en-US" sz="1400" dirty="0"/>
          </a:p>
          <a:p>
            <a:pPr marL="285750" indent="-285750">
              <a:buFont typeface="Arial" panose="020B0604020202020204" pitchFamily="34" charset="0"/>
              <a:buChar char="•"/>
            </a:pPr>
            <a:r>
              <a:rPr lang="en-US" sz="1400" b="1" i="1" dirty="0"/>
              <a:t>center</a:t>
            </a:r>
            <a:r>
              <a:rPr lang="en-US" sz="1400" dirty="0"/>
              <a:t>  : the elements are placed in the center</a:t>
            </a:r>
            <a:r>
              <a:rPr lang="en-US" sz="1400" dirty="0" smtClean="0"/>
              <a:t>;</a:t>
            </a:r>
            <a:endParaRPr lang="en-US" sz="1400" dirty="0"/>
          </a:p>
          <a:p>
            <a:pPr marL="285750" indent="-285750">
              <a:buFont typeface="Arial" panose="020B0604020202020204" pitchFamily="34" charset="0"/>
              <a:buChar char="•"/>
            </a:pPr>
            <a:r>
              <a:rPr lang="en-US" sz="1400" b="1" i="1" dirty="0"/>
              <a:t>space-between</a:t>
            </a:r>
            <a:r>
              <a:rPr lang="en-US" sz="1400" dirty="0"/>
              <a:t>  : items are separated with space between them;</a:t>
            </a:r>
          </a:p>
          <a:p>
            <a:endParaRPr lang="en-US" sz="1400" dirty="0"/>
          </a:p>
          <a:p>
            <a:r>
              <a:rPr lang="en-US" sz="1400" dirty="0"/>
              <a:t>space-around  : ditto, but there is also a space at the beginning and at the end.</a:t>
            </a:r>
            <a:endParaRPr lang="fr-FR" sz="1400" dirty="0"/>
          </a:p>
        </p:txBody>
      </p:sp>
      <p:sp>
        <p:nvSpPr>
          <p:cNvPr id="5" name="Rectangle 4"/>
          <p:cNvSpPr/>
          <p:nvPr/>
        </p:nvSpPr>
        <p:spPr>
          <a:xfrm>
            <a:off x="368969" y="4087596"/>
            <a:ext cx="5325978" cy="1600438"/>
          </a:xfrm>
          <a:prstGeom prst="rect">
            <a:avLst/>
          </a:prstGeom>
        </p:spPr>
        <p:txBody>
          <a:bodyPr wrap="square">
            <a:spAutoFit/>
          </a:bodyPr>
          <a:lstStyle/>
          <a:p>
            <a:pPr algn="just"/>
            <a:r>
              <a:rPr lang="en-US" sz="1400" dirty="0"/>
              <a:t>Have fun with the </a:t>
            </a:r>
            <a:r>
              <a:rPr lang="en-US" sz="1400" dirty="0" err="1">
                <a:hlinkClick r:id="rId2"/>
              </a:rPr>
              <a:t>CodePen</a:t>
            </a:r>
            <a:r>
              <a:rPr lang="en-US" sz="1400" dirty="0">
                <a:hlinkClick r:id="rId2"/>
              </a:rPr>
              <a:t> P3C3  </a:t>
            </a:r>
            <a:r>
              <a:rPr lang="en-US" sz="1400" dirty="0"/>
              <a:t>to test it all out by changing the property   </a:t>
            </a:r>
            <a:r>
              <a:rPr lang="en-US" sz="1400" b="1" i="1" dirty="0"/>
              <a:t>justify-content</a:t>
            </a:r>
            <a:r>
              <a:rPr lang="en-US" sz="1400" dirty="0"/>
              <a:t>  to   </a:t>
            </a:r>
            <a:r>
              <a:rPr lang="en-US" sz="1400" b="1" i="1" dirty="0"/>
              <a:t>align-content</a:t>
            </a:r>
            <a:r>
              <a:rPr lang="en-US" sz="1400" dirty="0"/>
              <a:t>  !</a:t>
            </a:r>
          </a:p>
          <a:p>
            <a:pPr algn="just"/>
            <a:endParaRPr lang="en-US" sz="1400" dirty="0"/>
          </a:p>
          <a:p>
            <a:pPr algn="just"/>
            <a:r>
              <a:rPr lang="en-US" sz="1400" dirty="0"/>
              <a:t>And if you want to practice to make sure you've mastered the properties of Flexbox well, I recommend </a:t>
            </a:r>
            <a:r>
              <a:rPr lang="en-US" sz="1400" dirty="0">
                <a:hlinkClick r:id="rId3"/>
              </a:rPr>
              <a:t> the game Flexbox </a:t>
            </a:r>
            <a:r>
              <a:rPr lang="en-US" sz="1400" dirty="0" err="1">
                <a:hlinkClick r:id="rId3"/>
              </a:rPr>
              <a:t>Froggy</a:t>
            </a:r>
            <a:r>
              <a:rPr lang="en-US" sz="1400" dirty="0">
                <a:hlinkClick r:id="rId3"/>
              </a:rPr>
              <a:t> </a:t>
            </a:r>
            <a:r>
              <a:rPr lang="en-US" sz="1400" dirty="0"/>
              <a:t>. With the different properties, you will have to replace the frogs on the water lilies. </a:t>
            </a:r>
            <a:endParaRPr lang="fr-FR" sz="1400" dirty="0"/>
          </a:p>
        </p:txBody>
      </p:sp>
      <p:sp>
        <p:nvSpPr>
          <p:cNvPr id="6" name="Rectangle 5"/>
          <p:cNvSpPr/>
          <p:nvPr/>
        </p:nvSpPr>
        <p:spPr>
          <a:xfrm>
            <a:off x="5967663" y="465853"/>
            <a:ext cx="5743074" cy="3539430"/>
          </a:xfrm>
          <a:prstGeom prst="rect">
            <a:avLst/>
          </a:prstGeom>
        </p:spPr>
        <p:txBody>
          <a:bodyPr wrap="square">
            <a:spAutoFit/>
          </a:bodyPr>
          <a:lstStyle/>
          <a:p>
            <a:pPr algn="just"/>
            <a:r>
              <a:rPr lang="en-US" sz="1400" dirty="0"/>
              <a:t>Now that you've mastered the properties of Flexbox, let's take the opportunity to format Robbie Lens' portfolio pages!</a:t>
            </a:r>
          </a:p>
          <a:p>
            <a:pPr algn="just"/>
            <a:endParaRPr lang="en-US" sz="1400" dirty="0"/>
          </a:p>
          <a:p>
            <a:pPr algn="just"/>
            <a:r>
              <a:rPr lang="en-US" sz="1400" dirty="0"/>
              <a:t>From now on, the layout becomes more elaborate: you can therefore, if you want, </a:t>
            </a:r>
            <a:r>
              <a:rPr lang="en-US" sz="1400" dirty="0" smtClean="0"/>
              <a:t>refer </a:t>
            </a:r>
            <a:r>
              <a:rPr lang="en-US" sz="1400" dirty="0"/>
              <a:t>to</a:t>
            </a:r>
            <a:r>
              <a:rPr lang="en-US" sz="1400" b="1" dirty="0"/>
              <a:t> </a:t>
            </a:r>
            <a:r>
              <a:rPr lang="en-US" sz="1400" b="1" dirty="0">
                <a:hlinkClick r:id="rId4"/>
              </a:rPr>
              <a:t>the model (the model) of the Robbie Lens </a:t>
            </a:r>
            <a:r>
              <a:rPr lang="en-US" sz="1400" b="1" dirty="0" smtClean="0">
                <a:hlinkClick r:id="rId4"/>
              </a:rPr>
              <a:t>site</a:t>
            </a:r>
            <a:r>
              <a:rPr lang="en-US" sz="1400" dirty="0" smtClean="0">
                <a:hlinkClick r:id="rId4"/>
              </a:rPr>
              <a:t>.</a:t>
            </a:r>
            <a:endParaRPr lang="en-US" sz="1400" dirty="0"/>
          </a:p>
          <a:p>
            <a:pPr algn="just"/>
            <a:endParaRPr lang="en-US" sz="1400" dirty="0"/>
          </a:p>
          <a:p>
            <a:pPr algn="just"/>
            <a:r>
              <a:rPr lang="en-US" sz="1400" dirty="0"/>
              <a:t>To access it, you need to create an account on </a:t>
            </a:r>
            <a:r>
              <a:rPr lang="en-US" sz="1400" b="1" dirty="0" err="1"/>
              <a:t>Figma</a:t>
            </a:r>
            <a:r>
              <a:rPr lang="en-US" sz="1400" dirty="0"/>
              <a:t>, it's free.</a:t>
            </a:r>
          </a:p>
          <a:p>
            <a:pPr algn="just"/>
            <a:endParaRPr lang="en-US" sz="1400" dirty="0"/>
          </a:p>
          <a:p>
            <a:pPr algn="just"/>
            <a:r>
              <a:rPr lang="en-US" sz="1400" dirty="0"/>
              <a:t>Changes have been made to the code file so that you have more elements:</a:t>
            </a:r>
          </a:p>
          <a:p>
            <a:pPr algn="just"/>
            <a:endParaRPr lang="en-US" sz="1400" dirty="0"/>
          </a:p>
          <a:p>
            <a:pPr marL="285750" indent="-285750" algn="just">
              <a:buFont typeface="Arial" panose="020B0604020202020204" pitchFamily="34" charset="0"/>
              <a:buChar char="•"/>
            </a:pPr>
            <a:r>
              <a:rPr lang="en-US" sz="1400" dirty="0"/>
              <a:t>images have been added to the "images" folder</a:t>
            </a:r>
            <a:r>
              <a:rPr lang="en-US" sz="1400" dirty="0" smtClean="0"/>
              <a:t>;</a:t>
            </a:r>
            <a:endParaRPr lang="en-US" sz="1400" dirty="0"/>
          </a:p>
          <a:p>
            <a:pPr marL="285750" indent="-285750" algn="just">
              <a:buFont typeface="Arial" panose="020B0604020202020204" pitchFamily="34" charset="0"/>
              <a:buChar char="•"/>
            </a:pPr>
            <a:r>
              <a:rPr lang="en-US" sz="1400" dirty="0"/>
              <a:t>sections have been added to the home page</a:t>
            </a:r>
            <a:r>
              <a:rPr lang="en-US" sz="1400" dirty="0" smtClean="0"/>
              <a:t>;</a:t>
            </a:r>
            <a:endParaRPr lang="en-US" sz="1400" dirty="0"/>
          </a:p>
          <a:p>
            <a:pPr marL="285750" indent="-285750" algn="just">
              <a:buFont typeface="Arial" panose="020B0604020202020204" pitchFamily="34" charset="0"/>
              <a:buChar char="•"/>
            </a:pPr>
            <a:r>
              <a:rPr lang="en-US" sz="1400" dirty="0"/>
              <a:t>the style of the footer has been changed to have the logo on the top left of the page, and the navigation links on the right.</a:t>
            </a:r>
            <a:endParaRPr lang="fr-FR" sz="1400" dirty="0"/>
          </a:p>
        </p:txBody>
      </p:sp>
      <p:sp>
        <p:nvSpPr>
          <p:cNvPr id="7" name="Rectangle 6"/>
          <p:cNvSpPr/>
          <p:nvPr/>
        </p:nvSpPr>
        <p:spPr>
          <a:xfrm>
            <a:off x="5967663" y="4005283"/>
            <a:ext cx="5871411" cy="2462213"/>
          </a:xfrm>
          <a:prstGeom prst="rect">
            <a:avLst/>
          </a:prstGeom>
        </p:spPr>
        <p:txBody>
          <a:bodyPr wrap="square">
            <a:spAutoFit/>
          </a:bodyPr>
          <a:lstStyle/>
          <a:p>
            <a:r>
              <a:rPr lang="en-US" sz="1400" dirty="0"/>
              <a:t>Go get the model that you will find in the </a:t>
            </a:r>
            <a:r>
              <a:rPr lang="en-US" sz="1400" dirty="0">
                <a:hlinkClick r:id="rId5"/>
              </a:rPr>
              <a:t>P3C3-exercise</a:t>
            </a:r>
            <a:r>
              <a:rPr lang="en-US" sz="1400" dirty="0"/>
              <a:t> branch .</a:t>
            </a:r>
          </a:p>
          <a:p>
            <a:endParaRPr lang="en-US" sz="1400" dirty="0"/>
          </a:p>
          <a:p>
            <a:r>
              <a:rPr lang="en-US" sz="1400" dirty="0"/>
              <a:t>From this codebase, you will:</a:t>
            </a:r>
          </a:p>
          <a:p>
            <a:endParaRPr lang="en-US" sz="1400" dirty="0"/>
          </a:p>
          <a:p>
            <a:pPr marL="285750" indent="-285750">
              <a:buFont typeface="Arial" panose="020B0604020202020204" pitchFamily="34" charset="0"/>
              <a:buChar char="•"/>
            </a:pPr>
            <a:r>
              <a:rPr lang="en-US" sz="1400" dirty="0" smtClean="0"/>
              <a:t>use </a:t>
            </a:r>
            <a:r>
              <a:rPr lang="en-US" sz="1400" b="1" i="1" dirty="0"/>
              <a:t>flex</a:t>
            </a:r>
            <a:r>
              <a:rPr lang="en-US" sz="1400" dirty="0"/>
              <a:t> </a:t>
            </a:r>
            <a:r>
              <a:rPr lang="en-US" sz="1400" dirty="0" smtClean="0"/>
              <a:t>to </a:t>
            </a:r>
            <a:r>
              <a:rPr lang="en-US" sz="1400" dirty="0"/>
              <a:t>have the logo at the top left of the page, and the navigation links at the right in the header</a:t>
            </a:r>
            <a:r>
              <a:rPr lang="en-US" sz="1400" dirty="0" smtClean="0"/>
              <a:t>;</a:t>
            </a:r>
            <a:endParaRPr lang="en-US" sz="1400" dirty="0"/>
          </a:p>
          <a:p>
            <a:pPr marL="285750" indent="-285750">
              <a:buFont typeface="Arial" panose="020B0604020202020204" pitchFamily="34" charset="0"/>
              <a:buChar char="•"/>
            </a:pPr>
            <a:r>
              <a:rPr lang="en-US" sz="1400" dirty="0"/>
              <a:t>rearrange the elements to have the title of the homepage, the paragraph, and the link having the class "CTA" on the left, and the photo on the right</a:t>
            </a:r>
            <a:r>
              <a:rPr lang="en-US" sz="1400" dirty="0" smtClean="0"/>
              <a:t>;</a:t>
            </a:r>
            <a:endParaRPr lang="en-US" sz="1400" dirty="0"/>
          </a:p>
          <a:p>
            <a:pPr marL="285750" indent="-285750">
              <a:buFont typeface="Arial" panose="020B0604020202020204" pitchFamily="34" charset="0"/>
              <a:buChar char="•"/>
            </a:pPr>
            <a:r>
              <a:rPr lang="en-US" sz="1400" dirty="0"/>
              <a:t>import the images into the home page, and create an image grid with two rows of 3 images each.</a:t>
            </a:r>
            <a:endParaRPr lang="fr-FR" sz="1400" dirty="0"/>
          </a:p>
        </p:txBody>
      </p:sp>
    </p:spTree>
    <p:extLst>
      <p:ext uri="{BB962C8B-B14F-4D97-AF65-F5344CB8AC3E}">
        <p14:creationId xmlns:p14="http://schemas.microsoft.com/office/powerpoint/2010/main" val="2373799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201" y="445907"/>
            <a:ext cx="5374105" cy="954107"/>
          </a:xfrm>
          <a:prstGeom prst="rect">
            <a:avLst/>
          </a:prstGeom>
        </p:spPr>
        <p:txBody>
          <a:bodyPr wrap="square">
            <a:spAutoFit/>
          </a:bodyPr>
          <a:lstStyle/>
          <a:p>
            <a:pPr algn="just"/>
            <a:r>
              <a:rPr lang="en-US" sz="1400" dirty="0"/>
              <a:t>You will find in the code base, to start the exercise, exercises which will help you to set up your code. And once you're done, you can compare what you did with the solution on  the </a:t>
            </a:r>
            <a:r>
              <a:rPr lang="en-US" sz="1400" dirty="0">
                <a:hlinkClick r:id="rId2"/>
              </a:rPr>
              <a:t>P3C3-solution </a:t>
            </a:r>
            <a:r>
              <a:rPr lang="en-US" sz="1400" dirty="0"/>
              <a:t>branch.</a:t>
            </a:r>
            <a:endParaRPr lang="fr-FR" sz="1400" dirty="0"/>
          </a:p>
        </p:txBody>
      </p:sp>
      <p:sp>
        <p:nvSpPr>
          <p:cNvPr id="5" name="Rectangle 4"/>
          <p:cNvSpPr/>
          <p:nvPr/>
        </p:nvSpPr>
        <p:spPr>
          <a:xfrm>
            <a:off x="400201" y="1502036"/>
            <a:ext cx="5325979" cy="3108543"/>
          </a:xfrm>
          <a:prstGeom prst="rect">
            <a:avLst/>
          </a:prstGeom>
        </p:spPr>
        <p:txBody>
          <a:bodyPr wrap="square">
            <a:spAutoFit/>
          </a:bodyPr>
          <a:lstStyle/>
          <a:p>
            <a:pPr marL="285750" indent="-285750" algn="just">
              <a:buFont typeface="Arial" panose="020B0604020202020204" pitchFamily="34" charset="0"/>
              <a:buChar char="•"/>
            </a:pPr>
            <a:r>
              <a:rPr lang="en-US" sz="1400" dirty="0"/>
              <a:t>The principle of Flexbox is to have a container with several elements inside. With   </a:t>
            </a:r>
            <a:r>
              <a:rPr lang="en-US" sz="1400" b="1" i="1" dirty="0"/>
              <a:t>display: flex;  </a:t>
            </a:r>
            <a:r>
              <a:rPr lang="en-US" sz="1400" dirty="0"/>
              <a:t>on the container, the </a:t>
            </a:r>
            <a:r>
              <a:rPr lang="en-US" sz="1400" dirty="0" smtClean="0"/>
              <a:t>elements inside </a:t>
            </a:r>
            <a:r>
              <a:rPr lang="en-US" sz="1400" dirty="0"/>
              <a:t>are arranged in Flexbox mode (horizontally, by default</a:t>
            </a:r>
            <a:r>
              <a:rPr lang="en-US" sz="1400" dirty="0" smtClean="0"/>
              <a:t>).</a:t>
            </a:r>
            <a:endParaRPr lang="en-US" sz="1400" dirty="0"/>
          </a:p>
          <a:p>
            <a:pPr marL="285750" indent="-285750" algn="just">
              <a:buFont typeface="Arial" panose="020B0604020202020204" pitchFamily="34" charset="0"/>
              <a:buChar char="•"/>
            </a:pPr>
            <a:r>
              <a:rPr lang="en-US" sz="1400" dirty="0"/>
              <a:t>Flexbox can handle all directions. With   </a:t>
            </a:r>
            <a:r>
              <a:rPr lang="en-US" sz="1400" b="1" i="1" dirty="0"/>
              <a:t>flex-direction</a:t>
            </a:r>
            <a:r>
              <a:rPr lang="en-US" sz="1400" dirty="0"/>
              <a:t> , you can indicate whether the elements are arranged horizontally (by default) or vertically. This defines what is called the main axis </a:t>
            </a:r>
            <a:r>
              <a:rPr lang="en-US" sz="1400" dirty="0" smtClean="0"/>
              <a:t>.</a:t>
            </a:r>
            <a:endParaRPr lang="en-US" sz="1400" dirty="0"/>
          </a:p>
          <a:p>
            <a:pPr marL="285750" indent="-285750" algn="just">
              <a:buFont typeface="Arial" panose="020B0604020202020204" pitchFamily="34" charset="0"/>
              <a:buChar char="•"/>
            </a:pPr>
            <a:r>
              <a:rPr lang="en-US" sz="1400" dirty="0"/>
              <a:t>Elements are aligned on the main axis with   </a:t>
            </a:r>
            <a:r>
              <a:rPr lang="en-US" sz="1400" b="1" i="1" dirty="0"/>
              <a:t>justify-content</a:t>
            </a:r>
            <a:r>
              <a:rPr lang="en-US" sz="1400" dirty="0"/>
              <a:t>  and on </a:t>
            </a:r>
            <a:r>
              <a:rPr lang="en-US" sz="1400" dirty="0" smtClean="0"/>
              <a:t>the secondary </a:t>
            </a:r>
            <a:r>
              <a:rPr lang="en-US" sz="1400" dirty="0"/>
              <a:t>axis with   </a:t>
            </a:r>
            <a:r>
              <a:rPr lang="en-US" sz="1400" b="1" i="1" dirty="0"/>
              <a:t>align-items</a:t>
            </a:r>
            <a:r>
              <a:rPr lang="en-US" sz="1400" dirty="0"/>
              <a:t> </a:t>
            </a:r>
            <a:r>
              <a:rPr lang="en-US" sz="1400" dirty="0" smtClean="0"/>
              <a:t>.</a:t>
            </a:r>
            <a:endParaRPr lang="en-US" sz="1400" dirty="0"/>
          </a:p>
          <a:p>
            <a:pPr marL="285750" indent="-285750" algn="just">
              <a:buFont typeface="Arial" panose="020B0604020202020204" pitchFamily="34" charset="0"/>
              <a:buChar char="•"/>
            </a:pPr>
            <a:r>
              <a:rPr lang="en-US" sz="1400" dirty="0"/>
              <a:t>With   </a:t>
            </a:r>
            <a:r>
              <a:rPr lang="en-US" sz="1400" b="1" i="1" dirty="0"/>
              <a:t>flex-wrap</a:t>
            </a:r>
            <a:r>
              <a:rPr lang="en-US" sz="1400" dirty="0"/>
              <a:t>, we can allow elements to wrap if they have no more space</a:t>
            </a:r>
            <a:r>
              <a:rPr lang="en-US" sz="1400" dirty="0" smtClean="0"/>
              <a:t>.</a:t>
            </a:r>
            <a:endParaRPr lang="en-US" sz="1400" dirty="0"/>
          </a:p>
          <a:p>
            <a:pPr marL="285750" indent="-285750" algn="just">
              <a:buFont typeface="Arial" panose="020B0604020202020204" pitchFamily="34" charset="0"/>
              <a:buChar char="•"/>
            </a:pPr>
            <a:r>
              <a:rPr lang="en-US" sz="1400" dirty="0"/>
              <a:t>If there are several lines, you can indicate how the lines should be divided between them with   </a:t>
            </a:r>
            <a:r>
              <a:rPr lang="en-US" sz="1400" b="1" i="1" dirty="0"/>
              <a:t>align-content</a:t>
            </a:r>
            <a:r>
              <a:rPr lang="en-US" sz="1400" dirty="0"/>
              <a:t>.</a:t>
            </a:r>
            <a:endParaRPr lang="fr-FR" sz="1400" dirty="0"/>
          </a:p>
        </p:txBody>
      </p:sp>
      <p:sp>
        <p:nvSpPr>
          <p:cNvPr id="6" name="Rectangle 5"/>
          <p:cNvSpPr/>
          <p:nvPr/>
        </p:nvSpPr>
        <p:spPr>
          <a:xfrm>
            <a:off x="817296" y="4804260"/>
            <a:ext cx="4243406" cy="400110"/>
          </a:xfrm>
          <a:prstGeom prst="rect">
            <a:avLst/>
          </a:prstGeom>
        </p:spPr>
        <p:txBody>
          <a:bodyPr wrap="none">
            <a:spAutoFit/>
          </a:bodyPr>
          <a:lstStyle/>
          <a:p>
            <a:r>
              <a:rPr lang="en-US" sz="2000" b="1" dirty="0" smtClean="0"/>
              <a:t>IV-Learn </a:t>
            </a:r>
            <a:r>
              <a:rPr lang="en-US" sz="2000" b="1" dirty="0"/>
              <a:t>the basics of CSS Grids</a:t>
            </a:r>
            <a:endParaRPr lang="fr-FR" sz="2000" b="1" dirty="0"/>
          </a:p>
        </p:txBody>
      </p:sp>
      <p:sp>
        <p:nvSpPr>
          <p:cNvPr id="7" name="Rectangle 6"/>
          <p:cNvSpPr/>
          <p:nvPr/>
        </p:nvSpPr>
        <p:spPr>
          <a:xfrm>
            <a:off x="6150969" y="407240"/>
            <a:ext cx="5986062" cy="369332"/>
          </a:xfrm>
          <a:prstGeom prst="rect">
            <a:avLst/>
          </a:prstGeom>
        </p:spPr>
        <p:txBody>
          <a:bodyPr wrap="none">
            <a:spAutoFit/>
          </a:bodyPr>
          <a:lstStyle/>
          <a:p>
            <a:r>
              <a:rPr lang="en-US" b="1" dirty="0" smtClean="0"/>
              <a:t>A-Define </a:t>
            </a:r>
            <a:r>
              <a:rPr lang="en-US" b="1" dirty="0"/>
              <a:t>a grid with the CSS property </a:t>
            </a:r>
            <a:r>
              <a:rPr lang="en-US" b="1" i="1" dirty="0"/>
              <a:t>display: grid;</a:t>
            </a:r>
            <a:endParaRPr lang="fr-FR" b="1" i="1" dirty="0"/>
          </a:p>
        </p:txBody>
      </p:sp>
      <p:sp>
        <p:nvSpPr>
          <p:cNvPr id="8" name="Rectangle 7"/>
          <p:cNvSpPr/>
          <p:nvPr/>
        </p:nvSpPr>
        <p:spPr>
          <a:xfrm>
            <a:off x="6164586" y="783442"/>
            <a:ext cx="5800399" cy="954107"/>
          </a:xfrm>
          <a:prstGeom prst="rect">
            <a:avLst/>
          </a:prstGeom>
        </p:spPr>
        <p:txBody>
          <a:bodyPr wrap="square">
            <a:spAutoFit/>
          </a:bodyPr>
          <a:lstStyle/>
          <a:p>
            <a:pPr algn="just"/>
            <a:r>
              <a:rPr lang="en-US" sz="1400" dirty="0"/>
              <a:t>In the same way as for Flexbox, when you use CSS Grids, you can imagine a container, a kind of "cardboard" in which you will put the elements of your grid. Except, this time, you're going to need to declare the property  </a:t>
            </a:r>
            <a:r>
              <a:rPr lang="en-US" sz="1400" b="1" i="1" dirty="0"/>
              <a:t>display: grid</a:t>
            </a:r>
            <a:r>
              <a:rPr lang="en-US" sz="1400" dirty="0"/>
              <a:t>; :</a:t>
            </a:r>
            <a:endParaRPr lang="fr-FR" sz="1400" dirty="0"/>
          </a:p>
        </p:txBody>
      </p:sp>
      <p:pic>
        <p:nvPicPr>
          <p:cNvPr id="9" name="Image 8"/>
          <p:cNvPicPr>
            <a:picLocks noChangeAspect="1"/>
          </p:cNvPicPr>
          <p:nvPr/>
        </p:nvPicPr>
        <p:blipFill>
          <a:blip r:embed="rId3"/>
          <a:stretch>
            <a:fillRect/>
          </a:stretch>
        </p:blipFill>
        <p:spPr>
          <a:xfrm>
            <a:off x="7012917" y="1851425"/>
            <a:ext cx="3377356" cy="890732"/>
          </a:xfrm>
          <a:prstGeom prst="rect">
            <a:avLst/>
          </a:prstGeom>
        </p:spPr>
      </p:pic>
      <p:sp>
        <p:nvSpPr>
          <p:cNvPr id="10" name="Rectangle 9"/>
          <p:cNvSpPr/>
          <p:nvPr/>
        </p:nvSpPr>
        <p:spPr>
          <a:xfrm>
            <a:off x="6232358" y="2742157"/>
            <a:ext cx="5823284" cy="2062103"/>
          </a:xfrm>
          <a:prstGeom prst="rect">
            <a:avLst/>
          </a:prstGeom>
        </p:spPr>
        <p:txBody>
          <a:bodyPr wrap="square">
            <a:spAutoFit/>
          </a:bodyPr>
          <a:lstStyle/>
          <a:p>
            <a:pPr algn="just"/>
            <a:r>
              <a:rPr lang="en-US" sz="1600" dirty="0"/>
              <a:t>Then, you have to specify a few additional elements if you want it to work. To do this, we have to ask ourselves how to represent our elements. When you create a table, you think about the columns and rows that will need to be created. Well, it's the same here!</a:t>
            </a:r>
          </a:p>
          <a:p>
            <a:pPr algn="just"/>
            <a:endParaRPr lang="en-US" sz="1600" dirty="0"/>
          </a:p>
          <a:p>
            <a:pPr algn="just"/>
            <a:r>
              <a:rPr lang="en-US" sz="1600" dirty="0"/>
              <a:t>We will define the columns and the rows with two properties:</a:t>
            </a:r>
            <a:endParaRPr lang="fr-FR" sz="1600" dirty="0"/>
          </a:p>
        </p:txBody>
      </p:sp>
      <p:pic>
        <p:nvPicPr>
          <p:cNvPr id="11" name="Image 10"/>
          <p:cNvPicPr>
            <a:picLocks noChangeAspect="1"/>
          </p:cNvPicPr>
          <p:nvPr/>
        </p:nvPicPr>
        <p:blipFill>
          <a:blip r:embed="rId4"/>
          <a:stretch>
            <a:fillRect/>
          </a:stretch>
        </p:blipFill>
        <p:spPr>
          <a:xfrm>
            <a:off x="6240609" y="4888263"/>
            <a:ext cx="5724376" cy="1160090"/>
          </a:xfrm>
          <a:prstGeom prst="rect">
            <a:avLst/>
          </a:prstGeom>
        </p:spPr>
      </p:pic>
    </p:spTree>
    <p:extLst>
      <p:ext uri="{BB962C8B-B14F-4D97-AF65-F5344CB8AC3E}">
        <p14:creationId xmlns:p14="http://schemas.microsoft.com/office/powerpoint/2010/main" val="303778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496957-78DE-3896-21BC-D04FCF73BFFA}"/>
              </a:ext>
            </a:extLst>
          </p:cNvPr>
          <p:cNvPicPr>
            <a:picLocks noChangeAspect="1"/>
          </p:cNvPicPr>
          <p:nvPr/>
        </p:nvPicPr>
        <p:blipFill>
          <a:blip r:embed="rId2"/>
          <a:stretch>
            <a:fillRect/>
          </a:stretch>
        </p:blipFill>
        <p:spPr>
          <a:xfrm>
            <a:off x="321905" y="843824"/>
            <a:ext cx="5094514" cy="1900267"/>
          </a:xfrm>
          <a:prstGeom prst="rect">
            <a:avLst/>
          </a:prstGeom>
        </p:spPr>
      </p:pic>
      <p:sp>
        <p:nvSpPr>
          <p:cNvPr id="7" name="TextBox 6">
            <a:extLst>
              <a:ext uri="{FF2B5EF4-FFF2-40B4-BE49-F238E27FC236}">
                <a16:creationId xmlns:a16="http://schemas.microsoft.com/office/drawing/2014/main" id="{6D436E76-85E3-3A32-99F8-268E3683A701}"/>
              </a:ext>
            </a:extLst>
          </p:cNvPr>
          <p:cNvSpPr txBox="1"/>
          <p:nvPr/>
        </p:nvSpPr>
        <p:spPr>
          <a:xfrm>
            <a:off x="228600" y="3302378"/>
            <a:ext cx="5486400" cy="1415772"/>
          </a:xfrm>
          <a:prstGeom prst="rect">
            <a:avLst/>
          </a:prstGeom>
          <a:noFill/>
        </p:spPr>
        <p:txBody>
          <a:bodyPr wrap="square">
            <a:spAutoFit/>
          </a:bodyPr>
          <a:lstStyle/>
          <a:p>
            <a:endParaRPr lang="fr-FR" sz="1400" dirty="0"/>
          </a:p>
          <a:p>
            <a:r>
              <a:rPr lang="fr-FR" sz="1600" b="1" dirty="0" err="1"/>
              <a:t>CodePen</a:t>
            </a:r>
            <a:endParaRPr lang="fr-FR" sz="1600" b="1" dirty="0"/>
          </a:p>
          <a:p>
            <a:r>
              <a:rPr lang="fr-FR" sz="1400" dirty="0" err="1"/>
              <a:t>Furthermore</a:t>
            </a:r>
            <a:r>
              <a:rPr lang="fr-FR" sz="1400" dirty="0"/>
              <a:t>, </a:t>
            </a:r>
            <a:r>
              <a:rPr lang="fr-FR" sz="1400" dirty="0" err="1"/>
              <a:t>you</a:t>
            </a:r>
            <a:r>
              <a:rPr lang="fr-FR" sz="1400" dirty="0"/>
              <a:t> </a:t>
            </a:r>
            <a:r>
              <a:rPr lang="fr-FR" sz="1400" dirty="0" err="1"/>
              <a:t>will</a:t>
            </a:r>
            <a:r>
              <a:rPr lang="fr-FR" sz="1400" dirty="0"/>
              <a:t> </a:t>
            </a:r>
            <a:r>
              <a:rPr lang="fr-FR" sz="1400" dirty="0" err="1"/>
              <a:t>also</a:t>
            </a:r>
            <a:r>
              <a:rPr lang="fr-FR" sz="1400" dirty="0"/>
              <a:t> </a:t>
            </a:r>
            <a:r>
              <a:rPr lang="fr-FR" sz="1400" dirty="0" err="1"/>
              <a:t>discover</a:t>
            </a:r>
            <a:r>
              <a:rPr lang="fr-FR" sz="1400" dirty="0"/>
              <a:t> a </a:t>
            </a:r>
            <a:r>
              <a:rPr lang="fr-FR" sz="1400" dirty="0" err="1"/>
              <a:t>tool</a:t>
            </a:r>
            <a:r>
              <a:rPr lang="fr-FR" sz="1400" dirty="0"/>
              <a:t> </a:t>
            </a:r>
            <a:r>
              <a:rPr lang="fr-FR" sz="1400" dirty="0" err="1"/>
              <a:t>that</a:t>
            </a:r>
            <a:r>
              <a:rPr lang="fr-FR" sz="1400" dirty="0"/>
              <a:t> </a:t>
            </a:r>
            <a:r>
              <a:rPr lang="fr-FR" sz="1400" dirty="0" err="1"/>
              <a:t>will</a:t>
            </a:r>
            <a:r>
              <a:rPr lang="fr-FR" sz="1400" dirty="0"/>
              <a:t> </a:t>
            </a:r>
            <a:r>
              <a:rPr lang="fr-FR" sz="1400" dirty="0" err="1"/>
              <a:t>allow</a:t>
            </a:r>
            <a:r>
              <a:rPr lang="fr-FR" sz="1400" dirty="0"/>
              <a:t> </a:t>
            </a:r>
            <a:r>
              <a:rPr lang="fr-FR" sz="1400" dirty="0" err="1"/>
              <a:t>you</a:t>
            </a:r>
            <a:r>
              <a:rPr lang="fr-FR" sz="1400" dirty="0"/>
              <a:t> to tinker </a:t>
            </a:r>
            <a:r>
              <a:rPr lang="fr-FR" sz="1400" dirty="0" err="1"/>
              <a:t>with</a:t>
            </a:r>
            <a:r>
              <a:rPr lang="fr-FR" sz="1400" dirty="0"/>
              <a:t> code to </a:t>
            </a:r>
            <a:r>
              <a:rPr lang="fr-FR" sz="1400" dirty="0" err="1"/>
              <a:t>see</a:t>
            </a:r>
            <a:r>
              <a:rPr lang="fr-FR" sz="1400" dirty="0"/>
              <a:t> </a:t>
            </a:r>
            <a:r>
              <a:rPr lang="fr-FR" sz="1400" dirty="0" err="1"/>
              <a:t>what</a:t>
            </a:r>
            <a:r>
              <a:rPr lang="fr-FR" sz="1400" dirty="0"/>
              <a:t> </a:t>
            </a:r>
            <a:r>
              <a:rPr lang="fr-FR" sz="1400" dirty="0" err="1"/>
              <a:t>it</a:t>
            </a:r>
            <a:r>
              <a:rPr lang="fr-FR" sz="1400" dirty="0"/>
              <a:t> </a:t>
            </a:r>
            <a:r>
              <a:rPr lang="fr-FR" sz="1400" dirty="0" err="1"/>
              <a:t>does</a:t>
            </a:r>
            <a:r>
              <a:rPr lang="fr-FR" sz="1400" dirty="0"/>
              <a:t>! </a:t>
            </a:r>
            <a:r>
              <a:rPr lang="fr-FR" sz="1400" dirty="0" err="1"/>
              <a:t>It's</a:t>
            </a:r>
            <a:r>
              <a:rPr lang="fr-FR" sz="1400" dirty="0"/>
              <a:t> </a:t>
            </a:r>
            <a:r>
              <a:rPr lang="fr-FR" sz="1400" dirty="0" err="1"/>
              <a:t>called</a:t>
            </a:r>
            <a:r>
              <a:rPr lang="fr-FR" sz="1400" dirty="0"/>
              <a:t> </a:t>
            </a:r>
            <a:r>
              <a:rPr lang="fr-FR" sz="1400" b="1" dirty="0" err="1"/>
              <a:t>CodePen</a:t>
            </a:r>
            <a:r>
              <a:rPr lang="fr-FR" sz="1400" b="1" dirty="0"/>
              <a:t> </a:t>
            </a:r>
            <a:r>
              <a:rPr lang="fr-FR" sz="1400" dirty="0"/>
              <a:t>: </a:t>
            </a:r>
            <a:r>
              <a:rPr lang="fr-FR" sz="1400" dirty="0" err="1"/>
              <a:t>it's</a:t>
            </a:r>
            <a:r>
              <a:rPr lang="fr-FR" sz="1400" dirty="0"/>
              <a:t> a </a:t>
            </a:r>
            <a:r>
              <a:rPr lang="fr-FR" sz="1400" dirty="0" err="1"/>
              <a:t>kind</a:t>
            </a:r>
            <a:r>
              <a:rPr lang="fr-FR" sz="1400" dirty="0"/>
              <a:t> of </a:t>
            </a:r>
            <a:r>
              <a:rPr lang="fr-FR" sz="1400" dirty="0" err="1"/>
              <a:t>sandbox</a:t>
            </a:r>
            <a:r>
              <a:rPr lang="fr-FR" sz="1400" dirty="0"/>
              <a:t> </a:t>
            </a:r>
            <a:r>
              <a:rPr lang="fr-FR" sz="1400" dirty="0" err="1"/>
              <a:t>where</a:t>
            </a:r>
            <a:r>
              <a:rPr lang="fr-FR" sz="1400" dirty="0"/>
              <a:t> </a:t>
            </a:r>
            <a:r>
              <a:rPr lang="fr-FR" sz="1400" dirty="0" err="1"/>
              <a:t>you</a:t>
            </a:r>
            <a:r>
              <a:rPr lang="fr-FR" sz="1400" dirty="0"/>
              <a:t> can </a:t>
            </a:r>
            <a:r>
              <a:rPr lang="fr-FR" sz="1400" dirty="0" err="1"/>
              <a:t>write</a:t>
            </a:r>
            <a:r>
              <a:rPr lang="fr-FR" sz="1400" dirty="0"/>
              <a:t> code and </a:t>
            </a:r>
            <a:r>
              <a:rPr lang="fr-FR" sz="1400" dirty="0" err="1"/>
              <a:t>see</a:t>
            </a:r>
            <a:r>
              <a:rPr lang="fr-FR" sz="1400" dirty="0"/>
              <a:t> the </a:t>
            </a:r>
            <a:r>
              <a:rPr lang="fr-FR" sz="1400" dirty="0" err="1"/>
              <a:t>result</a:t>
            </a:r>
            <a:r>
              <a:rPr lang="fr-FR" sz="1400" dirty="0"/>
              <a:t> </a:t>
            </a:r>
            <a:r>
              <a:rPr lang="fr-FR" sz="1400" dirty="0" err="1"/>
              <a:t>displayed</a:t>
            </a:r>
            <a:r>
              <a:rPr lang="fr-FR" sz="1400" dirty="0"/>
              <a:t> live. </a:t>
            </a:r>
            <a:r>
              <a:rPr lang="fr-FR" sz="1400" dirty="0" err="1"/>
              <a:t>It's</a:t>
            </a:r>
            <a:r>
              <a:rPr lang="fr-FR" sz="1400" dirty="0"/>
              <a:t> </a:t>
            </a:r>
            <a:r>
              <a:rPr lang="fr-FR" sz="1400" dirty="0" err="1"/>
              <a:t>ideal</a:t>
            </a:r>
            <a:r>
              <a:rPr lang="fr-FR" sz="1400" dirty="0"/>
              <a:t> for efficient </a:t>
            </a:r>
            <a:r>
              <a:rPr lang="fr-FR" sz="1400" dirty="0" err="1"/>
              <a:t>learning</a:t>
            </a:r>
            <a:r>
              <a:rPr lang="fr-FR" sz="1400" dirty="0"/>
              <a:t>.</a:t>
            </a:r>
          </a:p>
        </p:txBody>
      </p:sp>
      <p:sp>
        <p:nvSpPr>
          <p:cNvPr id="8" name="Rectangle: Rounded Corners 7">
            <a:extLst>
              <a:ext uri="{FF2B5EF4-FFF2-40B4-BE49-F238E27FC236}">
                <a16:creationId xmlns:a16="http://schemas.microsoft.com/office/drawing/2014/main" id="{61EA2629-9A77-4B7D-001E-013F3B36650E}"/>
              </a:ext>
            </a:extLst>
          </p:cNvPr>
          <p:cNvSpPr/>
          <p:nvPr/>
        </p:nvSpPr>
        <p:spPr>
          <a:xfrm>
            <a:off x="382555" y="3034452"/>
            <a:ext cx="4926564" cy="443204"/>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You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don't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need</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have a </a:t>
            </a:r>
            <a:r>
              <a:rPr kumimoji="0" lang="fr-FR" sz="1200" b="1" i="0" u="none" strike="noStrike" kern="1200" cap="none" spc="0" normalizeH="0" baseline="0" noProof="0" dirty="0">
                <a:ln>
                  <a:noFill/>
                </a:ln>
                <a:solidFill>
                  <a:prstClr val="black"/>
                </a:solidFill>
                <a:effectLst/>
                <a:uLnTx/>
                <a:uFillTx/>
                <a:latin typeface="Rockwell" panose="02060603020205020403"/>
                <a:ea typeface="+mn-ea"/>
                <a:cs typeface="+mn-cs"/>
              </a:rPr>
              <a:t>GitHub</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account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be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able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access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course's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code files.</a:t>
            </a:r>
          </a:p>
        </p:txBody>
      </p:sp>
      <p:sp>
        <p:nvSpPr>
          <p:cNvPr id="9" name="Rectangle: Rounded Corners 8">
            <a:extLst>
              <a:ext uri="{FF2B5EF4-FFF2-40B4-BE49-F238E27FC236}">
                <a16:creationId xmlns:a16="http://schemas.microsoft.com/office/drawing/2014/main" id="{B224E38E-C4B8-9F91-FE4F-99475A48B4F2}"/>
              </a:ext>
            </a:extLst>
          </p:cNvPr>
          <p:cNvSpPr/>
          <p:nvPr/>
        </p:nvSpPr>
        <p:spPr>
          <a:xfrm>
            <a:off x="321905" y="4810799"/>
            <a:ext cx="4926564" cy="443204"/>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You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don't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need</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have a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CodePen</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account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be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able to use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it</a:t>
            </a:r>
            <a:endParaRPr kumimoji="0" lang="fr-FR" sz="11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11" name="Picture 10">
            <a:extLst>
              <a:ext uri="{FF2B5EF4-FFF2-40B4-BE49-F238E27FC236}">
                <a16:creationId xmlns:a16="http://schemas.microsoft.com/office/drawing/2014/main" id="{46C7F1F4-D2C7-F43D-BFAB-210165CAE51A}"/>
              </a:ext>
            </a:extLst>
          </p:cNvPr>
          <p:cNvPicPr>
            <a:picLocks noChangeAspect="1"/>
          </p:cNvPicPr>
          <p:nvPr/>
        </p:nvPicPr>
        <p:blipFill>
          <a:blip r:embed="rId3"/>
          <a:stretch>
            <a:fillRect/>
          </a:stretch>
        </p:blipFill>
        <p:spPr>
          <a:xfrm>
            <a:off x="5952930" y="1539905"/>
            <a:ext cx="5733117" cy="4050000"/>
          </a:xfrm>
          <a:prstGeom prst="rect">
            <a:avLst/>
          </a:prstGeom>
        </p:spPr>
      </p:pic>
      <p:sp>
        <p:nvSpPr>
          <p:cNvPr id="3" name="TextBox 2">
            <a:extLst>
              <a:ext uri="{FF2B5EF4-FFF2-40B4-BE49-F238E27FC236}">
                <a16:creationId xmlns:a16="http://schemas.microsoft.com/office/drawing/2014/main" id="{C0E4A1F2-8880-957F-98C8-3503FFE81C98}"/>
              </a:ext>
            </a:extLst>
          </p:cNvPr>
          <p:cNvSpPr txBox="1"/>
          <p:nvPr/>
        </p:nvSpPr>
        <p:spPr>
          <a:xfrm>
            <a:off x="5774095" y="960318"/>
            <a:ext cx="6096000" cy="307777"/>
          </a:xfrm>
          <a:prstGeom prst="rect">
            <a:avLst/>
          </a:prstGeom>
          <a:noFill/>
        </p:spPr>
        <p:txBody>
          <a:bodyPr wrap="square">
            <a:spAutoFit/>
          </a:bodyPr>
          <a:lstStyle/>
          <a:p>
            <a:r>
              <a:rPr lang="fr-FR" sz="1400" dirty="0"/>
              <a:t>You can </a:t>
            </a:r>
            <a:r>
              <a:rPr lang="fr-FR" sz="1400" dirty="0" err="1"/>
              <a:t>already</a:t>
            </a:r>
            <a:r>
              <a:rPr lang="fr-FR" sz="1400" dirty="0"/>
              <a:t> </a:t>
            </a:r>
            <a:r>
              <a:rPr lang="fr-FR" sz="1400" dirty="0" err="1"/>
              <a:t>consult</a:t>
            </a:r>
            <a:r>
              <a:rPr lang="fr-FR" sz="1400" dirty="0"/>
              <a:t> the essential </a:t>
            </a:r>
            <a:r>
              <a:rPr lang="fr-FR" sz="1400" dirty="0" err="1"/>
              <a:t>summary</a:t>
            </a:r>
            <a:r>
              <a:rPr lang="fr-FR" sz="1400" dirty="0"/>
              <a:t> of the course</a:t>
            </a:r>
          </a:p>
        </p:txBody>
      </p:sp>
    </p:spTree>
    <p:extLst>
      <p:ext uri="{BB962C8B-B14F-4D97-AF65-F5344CB8AC3E}">
        <p14:creationId xmlns:p14="http://schemas.microsoft.com/office/powerpoint/2010/main" val="583614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21" y="278142"/>
            <a:ext cx="6031832" cy="800219"/>
          </a:xfrm>
          <a:prstGeom prst="rect">
            <a:avLst/>
          </a:prstGeom>
        </p:spPr>
        <p:txBody>
          <a:bodyPr wrap="square">
            <a:spAutoFit/>
          </a:bodyPr>
          <a:lstStyle/>
          <a:p>
            <a:r>
              <a:rPr lang="en-US" sz="1400" b="1" dirty="0"/>
              <a:t>Define your columns with CSS property  </a:t>
            </a:r>
            <a:r>
              <a:rPr lang="en-US" sz="1400" b="1" i="1" dirty="0"/>
              <a:t>grid-template-columns</a:t>
            </a:r>
          </a:p>
          <a:p>
            <a:r>
              <a:rPr lang="en-US" sz="1600" dirty="0"/>
              <a:t>We already have 9 elements declared on the HTML side as follows:</a:t>
            </a:r>
            <a:endParaRPr lang="fr-FR" sz="1600" dirty="0"/>
          </a:p>
        </p:txBody>
      </p:sp>
      <p:pic>
        <p:nvPicPr>
          <p:cNvPr id="5" name="Image 4"/>
          <p:cNvPicPr>
            <a:picLocks noChangeAspect="1"/>
          </p:cNvPicPr>
          <p:nvPr/>
        </p:nvPicPr>
        <p:blipFill>
          <a:blip r:embed="rId2"/>
          <a:stretch>
            <a:fillRect/>
          </a:stretch>
        </p:blipFill>
        <p:spPr>
          <a:xfrm>
            <a:off x="342718" y="1078361"/>
            <a:ext cx="5408497" cy="2625579"/>
          </a:xfrm>
          <a:prstGeom prst="rect">
            <a:avLst/>
          </a:prstGeom>
        </p:spPr>
      </p:pic>
      <p:sp>
        <p:nvSpPr>
          <p:cNvPr id="6" name="Rectangle 5"/>
          <p:cNvSpPr/>
          <p:nvPr/>
        </p:nvSpPr>
        <p:spPr>
          <a:xfrm>
            <a:off x="342718" y="3897777"/>
            <a:ext cx="5408497" cy="738664"/>
          </a:xfrm>
          <a:prstGeom prst="rect">
            <a:avLst/>
          </a:prstGeom>
        </p:spPr>
        <p:txBody>
          <a:bodyPr wrap="square">
            <a:spAutoFit/>
          </a:bodyPr>
          <a:lstStyle/>
          <a:p>
            <a:pPr algn="just"/>
            <a:r>
              <a:rPr lang="en-US" sz="1400" dirty="0"/>
              <a:t>The CSS </a:t>
            </a:r>
            <a:r>
              <a:rPr lang="en-US" sz="1400" dirty="0" smtClean="0"/>
              <a:t>class </a:t>
            </a:r>
            <a:r>
              <a:rPr lang="en-US" sz="1400" b="1" dirty="0"/>
              <a:t>.box </a:t>
            </a:r>
            <a:r>
              <a:rPr lang="en-US" sz="1400" dirty="0"/>
              <a:t>allows you to add a little style to the elements. For the content to be more harmonious, we will give each element a height of   </a:t>
            </a:r>
            <a:r>
              <a:rPr lang="en-US" sz="1400" b="1" dirty="0"/>
              <a:t>150px</a:t>
            </a:r>
            <a:r>
              <a:rPr lang="en-US" sz="1400" dirty="0"/>
              <a:t> :</a:t>
            </a:r>
            <a:endParaRPr lang="fr-FR" sz="1400" dirty="0"/>
          </a:p>
        </p:txBody>
      </p:sp>
      <p:pic>
        <p:nvPicPr>
          <p:cNvPr id="7" name="Image 6"/>
          <p:cNvPicPr>
            <a:picLocks noChangeAspect="1"/>
          </p:cNvPicPr>
          <p:nvPr/>
        </p:nvPicPr>
        <p:blipFill>
          <a:blip r:embed="rId3"/>
          <a:stretch>
            <a:fillRect/>
          </a:stretch>
        </p:blipFill>
        <p:spPr>
          <a:xfrm>
            <a:off x="919345" y="4830278"/>
            <a:ext cx="3098724" cy="1073217"/>
          </a:xfrm>
          <a:prstGeom prst="rect">
            <a:avLst/>
          </a:prstGeom>
        </p:spPr>
      </p:pic>
      <p:sp>
        <p:nvSpPr>
          <p:cNvPr id="8" name="Rectangle 7"/>
          <p:cNvSpPr/>
          <p:nvPr/>
        </p:nvSpPr>
        <p:spPr>
          <a:xfrm>
            <a:off x="6192253" y="278142"/>
            <a:ext cx="6096000" cy="523220"/>
          </a:xfrm>
          <a:prstGeom prst="rect">
            <a:avLst/>
          </a:prstGeom>
        </p:spPr>
        <p:txBody>
          <a:bodyPr>
            <a:spAutoFit/>
          </a:bodyPr>
          <a:lstStyle/>
          <a:p>
            <a:r>
              <a:rPr lang="en-US" sz="1400" dirty="0"/>
              <a:t>Further down in the CSS file, let's create 3 columns, each one </a:t>
            </a:r>
            <a:r>
              <a:rPr lang="en-US" sz="1400" b="1" i="1" dirty="0" smtClean="0"/>
              <a:t>200px</a:t>
            </a:r>
            <a:r>
              <a:rPr lang="en-US" sz="1400" dirty="0" smtClean="0"/>
              <a:t>  </a:t>
            </a:r>
            <a:r>
              <a:rPr lang="en-US" sz="1400" dirty="0"/>
              <a:t>wide, using the property  </a:t>
            </a:r>
            <a:r>
              <a:rPr lang="en-US" sz="1400" b="1" i="1" dirty="0"/>
              <a:t>grid-template-columns</a:t>
            </a:r>
            <a:r>
              <a:rPr lang="en-US" sz="1400" dirty="0"/>
              <a:t>:</a:t>
            </a:r>
            <a:endParaRPr lang="fr-FR" sz="1400" dirty="0"/>
          </a:p>
        </p:txBody>
      </p:sp>
      <p:pic>
        <p:nvPicPr>
          <p:cNvPr id="9" name="Image 8"/>
          <p:cNvPicPr>
            <a:picLocks noChangeAspect="1"/>
          </p:cNvPicPr>
          <p:nvPr/>
        </p:nvPicPr>
        <p:blipFill>
          <a:blip r:embed="rId4"/>
          <a:stretch>
            <a:fillRect/>
          </a:stretch>
        </p:blipFill>
        <p:spPr>
          <a:xfrm>
            <a:off x="6486845" y="865531"/>
            <a:ext cx="4770719" cy="1144972"/>
          </a:xfrm>
          <a:prstGeom prst="rect">
            <a:avLst/>
          </a:prstGeom>
        </p:spPr>
      </p:pic>
      <p:sp>
        <p:nvSpPr>
          <p:cNvPr id="10" name="Rectangle 9"/>
          <p:cNvSpPr/>
          <p:nvPr/>
        </p:nvSpPr>
        <p:spPr>
          <a:xfrm>
            <a:off x="6192253" y="2118737"/>
            <a:ext cx="1308756" cy="338554"/>
          </a:xfrm>
          <a:prstGeom prst="rect">
            <a:avLst/>
          </a:prstGeom>
        </p:spPr>
        <p:txBody>
          <a:bodyPr wrap="none">
            <a:spAutoFit/>
          </a:bodyPr>
          <a:lstStyle/>
          <a:p>
            <a:r>
              <a:rPr lang="fr-FR" sz="1600" dirty="0"/>
              <a:t>And </a:t>
            </a:r>
            <a:r>
              <a:rPr lang="fr-FR" sz="1600" dirty="0" err="1"/>
              <a:t>we</a:t>
            </a:r>
            <a:r>
              <a:rPr lang="fr-FR" sz="1600" dirty="0"/>
              <a:t> </a:t>
            </a:r>
            <a:r>
              <a:rPr lang="fr-FR" sz="1600" dirty="0" err="1"/>
              <a:t>get</a:t>
            </a:r>
            <a:r>
              <a:rPr lang="fr-FR" sz="1600" dirty="0"/>
              <a:t>:</a:t>
            </a:r>
          </a:p>
        </p:txBody>
      </p:sp>
      <p:pic>
        <p:nvPicPr>
          <p:cNvPr id="11" name="Image 10"/>
          <p:cNvPicPr>
            <a:picLocks noChangeAspect="1"/>
          </p:cNvPicPr>
          <p:nvPr/>
        </p:nvPicPr>
        <p:blipFill>
          <a:blip r:embed="rId5"/>
          <a:stretch>
            <a:fillRect/>
          </a:stretch>
        </p:blipFill>
        <p:spPr>
          <a:xfrm>
            <a:off x="6610544" y="2458895"/>
            <a:ext cx="4778154" cy="3787468"/>
          </a:xfrm>
          <a:prstGeom prst="rect">
            <a:avLst/>
          </a:prstGeom>
        </p:spPr>
      </p:pic>
    </p:spTree>
    <p:extLst>
      <p:ext uri="{BB962C8B-B14F-4D97-AF65-F5344CB8AC3E}">
        <p14:creationId xmlns:p14="http://schemas.microsoft.com/office/powerpoint/2010/main" val="2424890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052" y="808809"/>
            <a:ext cx="5502442" cy="2246769"/>
          </a:xfrm>
          <a:prstGeom prst="rect">
            <a:avLst/>
          </a:prstGeom>
        </p:spPr>
        <p:txBody>
          <a:bodyPr wrap="square">
            <a:spAutoFit/>
          </a:bodyPr>
          <a:lstStyle/>
          <a:p>
            <a:pPr algn="just"/>
            <a:endParaRPr lang="en-US" sz="1400" dirty="0"/>
          </a:p>
          <a:p>
            <a:pPr algn="just"/>
            <a:r>
              <a:rPr lang="en-US" sz="1400" dirty="0"/>
              <a:t>Magic, isn't it?</a:t>
            </a:r>
          </a:p>
          <a:p>
            <a:pPr algn="just"/>
            <a:endParaRPr lang="en-US" sz="1400" dirty="0"/>
          </a:p>
          <a:p>
            <a:pPr algn="just"/>
            <a:r>
              <a:rPr lang="en-US" sz="1400" dirty="0"/>
              <a:t>We didn't even have to say "I want 3 columns": the number of columns was simply deduced by the browser, from the moment we specified 3 distinct widths. If you define 10 widths, you will have 10 columns.</a:t>
            </a:r>
          </a:p>
          <a:p>
            <a:pPr algn="just"/>
            <a:endParaRPr lang="en-US" sz="1400" dirty="0"/>
          </a:p>
          <a:p>
            <a:pPr algn="just"/>
            <a:r>
              <a:rPr lang="en-US" sz="1400" dirty="0"/>
              <a:t>And you can adjust the width for each of your columns as desired. For instance, we could write:</a:t>
            </a:r>
            <a:endParaRPr lang="fr-FR" sz="1400" dirty="0"/>
          </a:p>
        </p:txBody>
      </p:sp>
      <p:pic>
        <p:nvPicPr>
          <p:cNvPr id="5" name="Image 4"/>
          <p:cNvPicPr>
            <a:picLocks noChangeAspect="1"/>
          </p:cNvPicPr>
          <p:nvPr/>
        </p:nvPicPr>
        <p:blipFill>
          <a:blip r:embed="rId2"/>
          <a:stretch>
            <a:fillRect/>
          </a:stretch>
        </p:blipFill>
        <p:spPr>
          <a:xfrm>
            <a:off x="534371" y="3339186"/>
            <a:ext cx="4962498" cy="1225749"/>
          </a:xfrm>
          <a:prstGeom prst="rect">
            <a:avLst/>
          </a:prstGeom>
        </p:spPr>
      </p:pic>
      <p:sp>
        <p:nvSpPr>
          <p:cNvPr id="6" name="Rectangle 5"/>
          <p:cNvSpPr/>
          <p:nvPr/>
        </p:nvSpPr>
        <p:spPr>
          <a:xfrm>
            <a:off x="534371" y="4848544"/>
            <a:ext cx="1773627" cy="338554"/>
          </a:xfrm>
          <a:prstGeom prst="rect">
            <a:avLst/>
          </a:prstGeom>
        </p:spPr>
        <p:txBody>
          <a:bodyPr wrap="none">
            <a:spAutoFit/>
          </a:bodyPr>
          <a:lstStyle/>
          <a:p>
            <a:r>
              <a:rPr lang="fr-FR" sz="1600" dirty="0"/>
              <a:t>And </a:t>
            </a:r>
            <a:r>
              <a:rPr lang="fr-FR" sz="1600" dirty="0" err="1"/>
              <a:t>then</a:t>
            </a:r>
            <a:r>
              <a:rPr lang="fr-FR" sz="1600" dirty="0"/>
              <a:t> </a:t>
            </a:r>
            <a:r>
              <a:rPr lang="fr-FR" sz="1600" dirty="0" err="1"/>
              <a:t>we</a:t>
            </a:r>
            <a:r>
              <a:rPr lang="fr-FR" sz="1600" dirty="0"/>
              <a:t> </a:t>
            </a:r>
            <a:r>
              <a:rPr lang="fr-FR" sz="1600" dirty="0" err="1"/>
              <a:t>get</a:t>
            </a:r>
            <a:r>
              <a:rPr lang="fr-FR" sz="1600" dirty="0"/>
              <a:t>:</a:t>
            </a:r>
          </a:p>
        </p:txBody>
      </p:sp>
      <p:pic>
        <p:nvPicPr>
          <p:cNvPr id="7" name="Image 6"/>
          <p:cNvPicPr>
            <a:picLocks noChangeAspect="1"/>
          </p:cNvPicPr>
          <p:nvPr/>
        </p:nvPicPr>
        <p:blipFill>
          <a:blip r:embed="rId3"/>
          <a:stretch>
            <a:fillRect/>
          </a:stretch>
        </p:blipFill>
        <p:spPr>
          <a:xfrm>
            <a:off x="6534945" y="472676"/>
            <a:ext cx="4801016" cy="3795089"/>
          </a:xfrm>
          <a:prstGeom prst="rect">
            <a:avLst/>
          </a:prstGeom>
        </p:spPr>
      </p:pic>
      <p:sp>
        <p:nvSpPr>
          <p:cNvPr id="8" name="Rectangle 7"/>
          <p:cNvSpPr/>
          <p:nvPr/>
        </p:nvSpPr>
        <p:spPr>
          <a:xfrm>
            <a:off x="7414760" y="4267765"/>
            <a:ext cx="2585580" cy="307777"/>
          </a:xfrm>
          <a:prstGeom prst="rect">
            <a:avLst/>
          </a:prstGeom>
        </p:spPr>
        <p:txBody>
          <a:bodyPr wrap="none">
            <a:spAutoFit/>
          </a:bodyPr>
          <a:lstStyle/>
          <a:p>
            <a:r>
              <a:rPr lang="fr-FR" sz="1400" b="1" dirty="0" err="1"/>
              <a:t>Column</a:t>
            </a:r>
            <a:r>
              <a:rPr lang="fr-FR" sz="1400" b="1" dirty="0"/>
              <a:t> </a:t>
            </a:r>
            <a:r>
              <a:rPr lang="fr-FR" sz="1400" b="1" dirty="0" err="1"/>
              <a:t>width</a:t>
            </a:r>
            <a:r>
              <a:rPr lang="fr-FR" sz="1400" b="1" dirty="0"/>
              <a:t> has </a:t>
            </a:r>
            <a:r>
              <a:rPr lang="fr-FR" sz="1400" b="1" dirty="0" err="1"/>
              <a:t>changed</a:t>
            </a:r>
            <a:endParaRPr lang="fr-FR" sz="1400" b="1" dirty="0"/>
          </a:p>
        </p:txBody>
      </p:sp>
      <p:sp>
        <p:nvSpPr>
          <p:cNvPr id="9" name="Rectangle 8"/>
          <p:cNvSpPr/>
          <p:nvPr/>
        </p:nvSpPr>
        <p:spPr>
          <a:xfrm>
            <a:off x="6208295" y="4848544"/>
            <a:ext cx="5502442" cy="954107"/>
          </a:xfrm>
          <a:prstGeom prst="rect">
            <a:avLst/>
          </a:prstGeom>
        </p:spPr>
        <p:txBody>
          <a:bodyPr wrap="square">
            <a:spAutoFit/>
          </a:bodyPr>
          <a:lstStyle/>
          <a:p>
            <a:pPr algn="just"/>
            <a:r>
              <a:rPr lang="en-US" sz="1400" b="1" dirty="0"/>
              <a:t>Define your rows with the CSS property </a:t>
            </a:r>
            <a:r>
              <a:rPr lang="en-US" sz="1400" b="1" i="1" dirty="0"/>
              <a:t>grid-template-rows</a:t>
            </a:r>
          </a:p>
          <a:p>
            <a:pPr algn="just"/>
            <a:r>
              <a:rPr lang="en-US" sz="1400" dirty="0"/>
              <a:t>Now let's move on to the property  grid-template-rows. And we are careful to remove the fixed height that we had associated with the class  </a:t>
            </a:r>
            <a:r>
              <a:rPr lang="en-US" sz="1400" b="1" dirty="0" smtClean="0"/>
              <a:t>.</a:t>
            </a:r>
            <a:r>
              <a:rPr lang="en-US" sz="1400" b="1" dirty="0"/>
              <a:t>box </a:t>
            </a:r>
            <a:r>
              <a:rPr lang="en-US" sz="1400" dirty="0"/>
              <a:t>:   height: </a:t>
            </a:r>
            <a:r>
              <a:rPr lang="en-US" sz="1400" b="1" dirty="0"/>
              <a:t>150px</a:t>
            </a:r>
            <a:r>
              <a:rPr lang="en-US" sz="1400" dirty="0"/>
              <a:t>;  .</a:t>
            </a:r>
            <a:endParaRPr lang="fr-FR" sz="1400" dirty="0"/>
          </a:p>
        </p:txBody>
      </p:sp>
    </p:spTree>
    <p:extLst>
      <p:ext uri="{BB962C8B-B14F-4D97-AF65-F5344CB8AC3E}">
        <p14:creationId xmlns:p14="http://schemas.microsoft.com/office/powerpoint/2010/main" val="32159492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927" y="478122"/>
            <a:ext cx="5213684" cy="1815882"/>
          </a:xfrm>
          <a:prstGeom prst="rect">
            <a:avLst/>
          </a:prstGeom>
        </p:spPr>
        <p:txBody>
          <a:bodyPr wrap="square">
            <a:spAutoFit/>
          </a:bodyPr>
          <a:lstStyle/>
          <a:p>
            <a:pPr algn="just"/>
            <a:r>
              <a:rPr lang="en-US" sz="1400" dirty="0"/>
              <a:t>Why do you have to do this? I don't understand.</a:t>
            </a:r>
          </a:p>
          <a:p>
            <a:pPr algn="just"/>
            <a:endParaRPr lang="en-US" sz="1400" dirty="0"/>
          </a:p>
          <a:p>
            <a:pPr algn="just"/>
            <a:r>
              <a:rPr lang="en-US" sz="1400" dirty="0"/>
              <a:t>In fact, specifying a height with the to </a:t>
            </a:r>
            <a:r>
              <a:rPr lang="en-US" sz="1400" dirty="0" smtClean="0"/>
              <a:t>property </a:t>
            </a:r>
            <a:r>
              <a:rPr lang="en-US" sz="1400" b="1" dirty="0"/>
              <a:t>height</a:t>
            </a:r>
            <a:r>
              <a:rPr lang="en-US" sz="1400" dirty="0"/>
              <a:t> </a:t>
            </a:r>
            <a:r>
              <a:rPr lang="en-US" sz="1400" dirty="0" smtClean="0"/>
              <a:t>has </a:t>
            </a:r>
            <a:r>
              <a:rPr lang="en-US" sz="1400" b="1" dirty="0"/>
              <a:t>.box  </a:t>
            </a:r>
            <a:r>
              <a:rPr lang="en-US" sz="1400" dirty="0"/>
              <a:t>the effect of assigning a fixed height for all class elements </a:t>
            </a:r>
            <a:r>
              <a:rPr lang="en-US" sz="1400" b="1" dirty="0" smtClean="0"/>
              <a:t>.box</a:t>
            </a:r>
            <a:r>
              <a:rPr lang="en-US" sz="1400" dirty="0" smtClean="0"/>
              <a:t>. </a:t>
            </a:r>
            <a:r>
              <a:rPr lang="en-US" sz="1400" dirty="0"/>
              <a:t>However, we may need to define different heights for the rows, which we will be able to specify </a:t>
            </a:r>
            <a:r>
              <a:rPr lang="en-US" sz="1400" dirty="0" smtClean="0"/>
              <a:t>with </a:t>
            </a:r>
            <a:r>
              <a:rPr lang="en-US" sz="1400" b="1" i="1" dirty="0" smtClean="0"/>
              <a:t>grid-template-rows</a:t>
            </a:r>
            <a:r>
              <a:rPr lang="en-US" sz="1400" dirty="0" smtClean="0"/>
              <a:t> </a:t>
            </a:r>
            <a:r>
              <a:rPr lang="en-US" sz="1400" dirty="0"/>
              <a:t>, by indicating the height of each, as we did </a:t>
            </a:r>
            <a:r>
              <a:rPr lang="en-US" sz="1400" dirty="0" smtClean="0"/>
              <a:t>for </a:t>
            </a:r>
            <a:r>
              <a:rPr lang="en-US" sz="1400" b="1" i="1" dirty="0" smtClean="0"/>
              <a:t>grid-template-columns</a:t>
            </a:r>
            <a:r>
              <a:rPr lang="en-US" sz="1400" dirty="0" smtClean="0"/>
              <a:t>  </a:t>
            </a:r>
            <a:r>
              <a:rPr lang="en-US" sz="1400" dirty="0"/>
              <a:t>:</a:t>
            </a:r>
            <a:endParaRPr lang="fr-FR" sz="1400" dirty="0"/>
          </a:p>
        </p:txBody>
      </p:sp>
      <p:pic>
        <p:nvPicPr>
          <p:cNvPr id="5" name="Image 4"/>
          <p:cNvPicPr>
            <a:picLocks noChangeAspect="1"/>
          </p:cNvPicPr>
          <p:nvPr/>
        </p:nvPicPr>
        <p:blipFill>
          <a:blip r:embed="rId2"/>
          <a:stretch>
            <a:fillRect/>
          </a:stretch>
        </p:blipFill>
        <p:spPr>
          <a:xfrm>
            <a:off x="766287" y="2381441"/>
            <a:ext cx="3879736" cy="1137514"/>
          </a:xfrm>
          <a:prstGeom prst="rect">
            <a:avLst/>
          </a:prstGeom>
        </p:spPr>
      </p:pic>
      <p:sp>
        <p:nvSpPr>
          <p:cNvPr id="6" name="Rectangle 5"/>
          <p:cNvSpPr/>
          <p:nvPr/>
        </p:nvSpPr>
        <p:spPr>
          <a:xfrm>
            <a:off x="325128" y="3612486"/>
            <a:ext cx="5433989" cy="523220"/>
          </a:xfrm>
          <a:prstGeom prst="rect">
            <a:avLst/>
          </a:prstGeom>
        </p:spPr>
        <p:txBody>
          <a:bodyPr wrap="square">
            <a:spAutoFit/>
          </a:bodyPr>
          <a:lstStyle/>
          <a:p>
            <a:r>
              <a:rPr lang="en-US" sz="1400" dirty="0"/>
              <a:t>If you leave the height fixed and at the same time specify different heights for the rows:</a:t>
            </a:r>
            <a:endParaRPr lang="fr-FR" sz="1400" dirty="0"/>
          </a:p>
        </p:txBody>
      </p:sp>
      <p:pic>
        <p:nvPicPr>
          <p:cNvPr id="7" name="Image 6"/>
          <p:cNvPicPr>
            <a:picLocks noChangeAspect="1"/>
          </p:cNvPicPr>
          <p:nvPr/>
        </p:nvPicPr>
        <p:blipFill>
          <a:blip r:embed="rId3"/>
          <a:stretch>
            <a:fillRect/>
          </a:stretch>
        </p:blipFill>
        <p:spPr>
          <a:xfrm>
            <a:off x="766287" y="4223142"/>
            <a:ext cx="3984011" cy="1969109"/>
          </a:xfrm>
          <a:prstGeom prst="rect">
            <a:avLst/>
          </a:prstGeom>
        </p:spPr>
      </p:pic>
      <p:sp>
        <p:nvSpPr>
          <p:cNvPr id="8" name="Rectangle 7"/>
          <p:cNvSpPr/>
          <p:nvPr/>
        </p:nvSpPr>
        <p:spPr>
          <a:xfrm>
            <a:off x="6400800" y="478122"/>
            <a:ext cx="5229726" cy="738664"/>
          </a:xfrm>
          <a:prstGeom prst="rect">
            <a:avLst/>
          </a:prstGeom>
        </p:spPr>
        <p:txBody>
          <a:bodyPr wrap="square">
            <a:spAutoFit/>
          </a:bodyPr>
          <a:lstStyle/>
          <a:p>
            <a:pPr algn="just"/>
            <a:r>
              <a:rPr lang="en-US" sz="1400" dirty="0"/>
              <a:t>…it does not work, in any case, the browser will want to apply the two instructions at the same time which will not give you the desired effect and the elements will overlap:</a:t>
            </a:r>
            <a:endParaRPr lang="fr-FR" sz="1400" dirty="0"/>
          </a:p>
        </p:txBody>
      </p:sp>
      <p:pic>
        <p:nvPicPr>
          <p:cNvPr id="9" name="Image 8"/>
          <p:cNvPicPr>
            <a:picLocks noChangeAspect="1"/>
          </p:cNvPicPr>
          <p:nvPr/>
        </p:nvPicPr>
        <p:blipFill>
          <a:blip r:embed="rId4"/>
          <a:stretch>
            <a:fillRect/>
          </a:stretch>
        </p:blipFill>
        <p:spPr>
          <a:xfrm>
            <a:off x="6603724" y="1386063"/>
            <a:ext cx="4823878" cy="3322608"/>
          </a:xfrm>
          <a:prstGeom prst="rect">
            <a:avLst/>
          </a:prstGeom>
        </p:spPr>
      </p:pic>
      <p:sp>
        <p:nvSpPr>
          <p:cNvPr id="10" name="Rectangle 9"/>
          <p:cNvSpPr/>
          <p:nvPr/>
        </p:nvSpPr>
        <p:spPr>
          <a:xfrm>
            <a:off x="6807672" y="4708671"/>
            <a:ext cx="4189608" cy="276999"/>
          </a:xfrm>
          <a:prstGeom prst="rect">
            <a:avLst/>
          </a:prstGeom>
        </p:spPr>
        <p:txBody>
          <a:bodyPr wrap="none">
            <a:spAutoFit/>
          </a:bodyPr>
          <a:lstStyle/>
          <a:p>
            <a:r>
              <a:rPr lang="en-US" sz="1200" b="1" dirty="0"/>
              <a:t>150px tall elements overlap to make different heights</a:t>
            </a:r>
            <a:endParaRPr lang="fr-FR" sz="1200" b="1" dirty="0"/>
          </a:p>
        </p:txBody>
      </p:sp>
      <p:sp>
        <p:nvSpPr>
          <p:cNvPr id="11" name="Rectangle 10"/>
          <p:cNvSpPr/>
          <p:nvPr/>
        </p:nvSpPr>
        <p:spPr>
          <a:xfrm>
            <a:off x="6181420" y="5207697"/>
            <a:ext cx="5668485" cy="738664"/>
          </a:xfrm>
          <a:prstGeom prst="rect">
            <a:avLst/>
          </a:prstGeom>
        </p:spPr>
        <p:txBody>
          <a:bodyPr wrap="square">
            <a:spAutoFit/>
          </a:bodyPr>
          <a:lstStyle/>
          <a:p>
            <a:pPr algn="just"/>
            <a:r>
              <a:rPr lang="en-US" sz="1400" dirty="0"/>
              <a:t>Without a fixed height and thanks to the heights specified one by one, we therefore have 3 rows, one of  </a:t>
            </a:r>
            <a:r>
              <a:rPr lang="en-US" sz="1400" b="1" dirty="0"/>
              <a:t>100px</a:t>
            </a:r>
            <a:r>
              <a:rPr lang="en-US" sz="1400" dirty="0"/>
              <a:t>  height, the second of   </a:t>
            </a:r>
            <a:r>
              <a:rPr lang="en-US" sz="1400" b="1" dirty="0"/>
              <a:t>150px</a:t>
            </a:r>
            <a:r>
              <a:rPr lang="en-US" sz="1400" dirty="0"/>
              <a:t>  , and the third of  </a:t>
            </a:r>
            <a:r>
              <a:rPr lang="en-US" sz="1400" b="1" dirty="0"/>
              <a:t> 200px </a:t>
            </a:r>
            <a:r>
              <a:rPr lang="en-US" sz="1400" dirty="0"/>
              <a:t>. See for yourself :</a:t>
            </a:r>
            <a:endParaRPr lang="fr-FR" sz="1400" dirty="0"/>
          </a:p>
        </p:txBody>
      </p:sp>
    </p:spTree>
    <p:extLst>
      <p:ext uri="{BB962C8B-B14F-4D97-AF65-F5344CB8AC3E}">
        <p14:creationId xmlns:p14="http://schemas.microsoft.com/office/powerpoint/2010/main" val="1175256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51113" y="653427"/>
            <a:ext cx="4654024" cy="3556794"/>
          </a:xfrm>
          <a:prstGeom prst="rect">
            <a:avLst/>
          </a:prstGeom>
        </p:spPr>
      </p:pic>
      <p:sp>
        <p:nvSpPr>
          <p:cNvPr id="5" name="Rectangle 4"/>
          <p:cNvSpPr/>
          <p:nvPr/>
        </p:nvSpPr>
        <p:spPr>
          <a:xfrm>
            <a:off x="839512" y="4210221"/>
            <a:ext cx="3677225" cy="307777"/>
          </a:xfrm>
          <a:prstGeom prst="rect">
            <a:avLst/>
          </a:prstGeom>
        </p:spPr>
        <p:txBody>
          <a:bodyPr wrap="none">
            <a:spAutoFit/>
          </a:bodyPr>
          <a:lstStyle/>
          <a:p>
            <a:r>
              <a:rPr lang="en-US" sz="1400" b="1" dirty="0"/>
              <a:t>The height of the elements has changed</a:t>
            </a:r>
            <a:endParaRPr lang="fr-FR" sz="1400" b="1" dirty="0"/>
          </a:p>
        </p:txBody>
      </p:sp>
      <p:sp>
        <p:nvSpPr>
          <p:cNvPr id="6" name="Rectangle 5"/>
          <p:cNvSpPr/>
          <p:nvPr/>
        </p:nvSpPr>
        <p:spPr>
          <a:xfrm>
            <a:off x="351113" y="4850142"/>
            <a:ext cx="4636169" cy="1169551"/>
          </a:xfrm>
          <a:prstGeom prst="rect">
            <a:avLst/>
          </a:prstGeom>
        </p:spPr>
        <p:txBody>
          <a:bodyPr wrap="square">
            <a:spAutoFit/>
          </a:bodyPr>
          <a:lstStyle/>
          <a:p>
            <a:pPr algn="just"/>
            <a:r>
              <a:rPr lang="en-US" sz="1400" dirty="0"/>
              <a:t>Not bad, is it?</a:t>
            </a:r>
          </a:p>
          <a:p>
            <a:pPr algn="just"/>
            <a:endParaRPr lang="en-US" sz="1400" dirty="0"/>
          </a:p>
          <a:p>
            <a:pPr algn="just"/>
            <a:r>
              <a:rPr lang="en-US" sz="1400" dirty="0"/>
              <a:t>It's all a little crushed. Do I have to add margins or paddings on each element to make my content breathe?</a:t>
            </a:r>
            <a:endParaRPr lang="fr-FR" sz="1400" dirty="0"/>
          </a:p>
        </p:txBody>
      </p:sp>
      <p:sp>
        <p:nvSpPr>
          <p:cNvPr id="7" name="Rectangle 6"/>
          <p:cNvSpPr/>
          <p:nvPr/>
        </p:nvSpPr>
        <p:spPr>
          <a:xfrm>
            <a:off x="5755881" y="453372"/>
            <a:ext cx="5836854" cy="400110"/>
          </a:xfrm>
          <a:prstGeom prst="rect">
            <a:avLst/>
          </a:prstGeom>
        </p:spPr>
        <p:txBody>
          <a:bodyPr wrap="none">
            <a:spAutoFit/>
          </a:bodyPr>
          <a:lstStyle/>
          <a:p>
            <a:r>
              <a:rPr lang="en-US" sz="2000" b="1" dirty="0" smtClean="0"/>
              <a:t>B-Air </a:t>
            </a:r>
            <a:r>
              <a:rPr lang="en-US" sz="2000" b="1" dirty="0"/>
              <a:t>your content with the CSS property  </a:t>
            </a:r>
            <a:r>
              <a:rPr lang="en-US" sz="2000" b="1" i="1" dirty="0"/>
              <a:t>gap</a:t>
            </a:r>
            <a:endParaRPr lang="fr-FR" sz="2000" b="1" i="1" dirty="0"/>
          </a:p>
        </p:txBody>
      </p:sp>
      <p:sp>
        <p:nvSpPr>
          <p:cNvPr id="8" name="Rectangle 7"/>
          <p:cNvSpPr/>
          <p:nvPr/>
        </p:nvSpPr>
        <p:spPr>
          <a:xfrm>
            <a:off x="5755881" y="853482"/>
            <a:ext cx="6096000" cy="1384995"/>
          </a:xfrm>
          <a:prstGeom prst="rect">
            <a:avLst/>
          </a:prstGeom>
        </p:spPr>
        <p:txBody>
          <a:bodyPr>
            <a:spAutoFit/>
          </a:bodyPr>
          <a:lstStyle/>
          <a:p>
            <a:pPr algn="just"/>
            <a:r>
              <a:rPr lang="en-US" sz="1400" dirty="0"/>
              <a:t>The CSS property </a:t>
            </a:r>
            <a:r>
              <a:rPr lang="en-US" sz="1400" b="1" i="1" dirty="0" smtClean="0"/>
              <a:t>gap</a:t>
            </a:r>
            <a:r>
              <a:rPr lang="en-US" sz="1400" dirty="0" smtClean="0"/>
              <a:t> </a:t>
            </a:r>
            <a:r>
              <a:rPr lang="en-US" sz="1400" dirty="0"/>
              <a:t>allows you to create spaces between your elements. If you want to keep the same distances between rows and columns without having to complicate your life, you simply specify a value.</a:t>
            </a:r>
          </a:p>
          <a:p>
            <a:pPr algn="just"/>
            <a:endParaRPr lang="en-US" sz="1400" dirty="0"/>
          </a:p>
          <a:p>
            <a:pPr algn="just"/>
            <a:r>
              <a:rPr lang="en-US" sz="1400" dirty="0"/>
              <a:t>We then write:</a:t>
            </a:r>
            <a:endParaRPr lang="fr-FR" sz="1400" dirty="0"/>
          </a:p>
        </p:txBody>
      </p:sp>
      <p:pic>
        <p:nvPicPr>
          <p:cNvPr id="9" name="Image 8"/>
          <p:cNvPicPr>
            <a:picLocks noChangeAspect="1"/>
          </p:cNvPicPr>
          <p:nvPr/>
        </p:nvPicPr>
        <p:blipFill>
          <a:blip r:embed="rId3"/>
          <a:stretch>
            <a:fillRect/>
          </a:stretch>
        </p:blipFill>
        <p:spPr>
          <a:xfrm>
            <a:off x="6611812" y="2238477"/>
            <a:ext cx="3270126" cy="1110181"/>
          </a:xfrm>
          <a:prstGeom prst="rect">
            <a:avLst/>
          </a:prstGeom>
        </p:spPr>
      </p:pic>
      <p:sp>
        <p:nvSpPr>
          <p:cNvPr id="10" name="Rectangle 9"/>
          <p:cNvSpPr/>
          <p:nvPr/>
        </p:nvSpPr>
        <p:spPr>
          <a:xfrm>
            <a:off x="5755881" y="3424904"/>
            <a:ext cx="1168846" cy="307777"/>
          </a:xfrm>
          <a:prstGeom prst="rect">
            <a:avLst/>
          </a:prstGeom>
        </p:spPr>
        <p:txBody>
          <a:bodyPr wrap="none">
            <a:spAutoFit/>
          </a:bodyPr>
          <a:lstStyle/>
          <a:p>
            <a:r>
              <a:rPr lang="fr-FR" sz="1400" dirty="0"/>
              <a:t>And </a:t>
            </a:r>
            <a:r>
              <a:rPr lang="fr-FR" sz="1400" dirty="0" err="1"/>
              <a:t>we</a:t>
            </a:r>
            <a:r>
              <a:rPr lang="fr-FR" sz="1400" dirty="0"/>
              <a:t> </a:t>
            </a:r>
            <a:r>
              <a:rPr lang="fr-FR" sz="1400" dirty="0" err="1"/>
              <a:t>get</a:t>
            </a:r>
            <a:r>
              <a:rPr lang="fr-FR" sz="1400" dirty="0"/>
              <a:t>:</a:t>
            </a:r>
          </a:p>
        </p:txBody>
      </p:sp>
      <p:pic>
        <p:nvPicPr>
          <p:cNvPr id="11" name="Image 10"/>
          <p:cNvPicPr>
            <a:picLocks noChangeAspect="1"/>
          </p:cNvPicPr>
          <p:nvPr/>
        </p:nvPicPr>
        <p:blipFill>
          <a:blip r:embed="rId4"/>
          <a:stretch>
            <a:fillRect/>
          </a:stretch>
        </p:blipFill>
        <p:spPr>
          <a:xfrm>
            <a:off x="5755880" y="3732681"/>
            <a:ext cx="3997719" cy="3073207"/>
          </a:xfrm>
          <a:prstGeom prst="rect">
            <a:avLst/>
          </a:prstGeom>
        </p:spPr>
      </p:pic>
      <p:sp>
        <p:nvSpPr>
          <p:cNvPr id="12" name="Rectangle 11"/>
          <p:cNvSpPr/>
          <p:nvPr/>
        </p:nvSpPr>
        <p:spPr>
          <a:xfrm>
            <a:off x="9797051" y="4872032"/>
            <a:ext cx="1795684" cy="461665"/>
          </a:xfrm>
          <a:prstGeom prst="rect">
            <a:avLst/>
          </a:prstGeom>
        </p:spPr>
        <p:txBody>
          <a:bodyPr wrap="none">
            <a:spAutoFit/>
          </a:bodyPr>
          <a:lstStyle/>
          <a:p>
            <a:r>
              <a:rPr lang="en-US" sz="1200" b="1" dirty="0"/>
              <a:t>Elements are spaced </a:t>
            </a:r>
            <a:endParaRPr lang="en-US" sz="1200" b="1" dirty="0" smtClean="0"/>
          </a:p>
          <a:p>
            <a:r>
              <a:rPr lang="en-US" sz="1200" b="1" dirty="0" smtClean="0"/>
              <a:t>10 </a:t>
            </a:r>
            <a:r>
              <a:rPr lang="en-US" sz="1200" b="1" dirty="0"/>
              <a:t>pixels apart</a:t>
            </a:r>
            <a:endParaRPr lang="fr-FR" sz="1200" b="1" dirty="0"/>
          </a:p>
        </p:txBody>
      </p:sp>
    </p:spTree>
    <p:extLst>
      <p:ext uri="{BB962C8B-B14F-4D97-AF65-F5344CB8AC3E}">
        <p14:creationId xmlns:p14="http://schemas.microsoft.com/office/powerpoint/2010/main" val="3206322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6660" y="556810"/>
            <a:ext cx="2736647" cy="400110"/>
          </a:xfrm>
          <a:prstGeom prst="rect">
            <a:avLst/>
          </a:prstGeom>
        </p:spPr>
        <p:txBody>
          <a:bodyPr wrap="none">
            <a:spAutoFit/>
          </a:bodyPr>
          <a:lstStyle/>
          <a:p>
            <a:r>
              <a:rPr lang="fr-FR" sz="2000" b="1" dirty="0" smtClean="0"/>
              <a:t>C-</a:t>
            </a:r>
            <a:r>
              <a:rPr lang="fr-FR" sz="2000" b="1" dirty="0" err="1" smtClean="0"/>
              <a:t>Choose</a:t>
            </a:r>
            <a:r>
              <a:rPr lang="fr-FR" sz="2000" b="1" dirty="0" smtClean="0"/>
              <a:t> </a:t>
            </a:r>
            <a:r>
              <a:rPr lang="fr-FR" sz="2000" b="1" dirty="0" err="1"/>
              <a:t>your</a:t>
            </a:r>
            <a:r>
              <a:rPr lang="fr-FR" sz="2000" b="1" dirty="0"/>
              <a:t> </a:t>
            </a:r>
            <a:r>
              <a:rPr lang="fr-FR" sz="2000" b="1" dirty="0" err="1"/>
              <a:t>units</a:t>
            </a:r>
            <a:endParaRPr lang="fr-FR" sz="2000" b="1" dirty="0"/>
          </a:p>
        </p:txBody>
      </p:sp>
      <p:pic>
        <p:nvPicPr>
          <p:cNvPr id="5" name="Image 4"/>
          <p:cNvPicPr>
            <a:picLocks noChangeAspect="1"/>
          </p:cNvPicPr>
          <p:nvPr/>
        </p:nvPicPr>
        <p:blipFill>
          <a:blip r:embed="rId2"/>
          <a:stretch>
            <a:fillRect/>
          </a:stretch>
        </p:blipFill>
        <p:spPr>
          <a:xfrm>
            <a:off x="476660" y="1091888"/>
            <a:ext cx="5314539" cy="1912498"/>
          </a:xfrm>
          <a:prstGeom prst="rect">
            <a:avLst/>
          </a:prstGeom>
        </p:spPr>
      </p:pic>
      <p:sp>
        <p:nvSpPr>
          <p:cNvPr id="6" name="Rectangle 5"/>
          <p:cNvSpPr/>
          <p:nvPr/>
        </p:nvSpPr>
        <p:spPr>
          <a:xfrm>
            <a:off x="476661" y="3205677"/>
            <a:ext cx="5314539" cy="2677656"/>
          </a:xfrm>
          <a:prstGeom prst="rect">
            <a:avLst/>
          </a:prstGeom>
        </p:spPr>
        <p:txBody>
          <a:bodyPr wrap="square">
            <a:spAutoFit/>
          </a:bodyPr>
          <a:lstStyle/>
          <a:p>
            <a:pPr algn="just"/>
            <a:r>
              <a:rPr lang="en-US" sz="1400" dirty="0"/>
              <a:t>But why use them </a:t>
            </a:r>
            <a:r>
              <a:rPr lang="en-US" sz="1400" b="1" dirty="0" err="1" smtClean="0"/>
              <a:t>fr</a:t>
            </a:r>
            <a:r>
              <a:rPr lang="en-US" sz="1400" dirty="0" smtClean="0"/>
              <a:t> </a:t>
            </a:r>
            <a:r>
              <a:rPr lang="en-US" sz="1400" dirty="0"/>
              <a:t>when we have percentages?</a:t>
            </a:r>
          </a:p>
          <a:p>
            <a:pPr algn="just"/>
            <a:endParaRPr lang="en-US" sz="1400" dirty="0"/>
          </a:p>
          <a:p>
            <a:pPr algn="just"/>
            <a:r>
              <a:rPr lang="en-US" sz="1400" dirty="0"/>
              <a:t>If you attempt to use percentages with CSS Grid, you'll find that it's not always straightforward. If, for example, you want to create 2 columns in a   </a:t>
            </a:r>
            <a:r>
              <a:rPr lang="en-US" sz="1400" b="1" i="1" dirty="0"/>
              <a:t>grid</a:t>
            </a:r>
            <a:r>
              <a:rPr lang="en-US" sz="1400" dirty="0"/>
              <a:t>  , and you set   </a:t>
            </a:r>
            <a:r>
              <a:rPr lang="en-US" sz="1400" b="1" dirty="0"/>
              <a:t>50%</a:t>
            </a:r>
            <a:r>
              <a:rPr lang="en-US" sz="1400" dirty="0"/>
              <a:t>  a width for each of them, you are surely expecting your grid to take up the entire width... And yet not: the grid gaps (the spacing between your grids) can mess things up, and your grid will stick out. That's why it's even easier to use  </a:t>
            </a:r>
            <a:r>
              <a:rPr lang="en-US" sz="1400" b="1" dirty="0" err="1"/>
              <a:t>fr</a:t>
            </a:r>
            <a:r>
              <a:rPr lang="en-US" sz="1400" dirty="0"/>
              <a:t> , the unit created especially for CSS Grids.</a:t>
            </a:r>
          </a:p>
          <a:p>
            <a:pPr algn="just"/>
            <a:endParaRPr lang="en-US" sz="1400" dirty="0"/>
          </a:p>
          <a:p>
            <a:pPr algn="just"/>
            <a:r>
              <a:rPr lang="en-US" sz="1400" dirty="0"/>
              <a:t>So if in our code we have:</a:t>
            </a:r>
            <a:endParaRPr lang="fr-FR" sz="1400" dirty="0"/>
          </a:p>
        </p:txBody>
      </p:sp>
      <p:pic>
        <p:nvPicPr>
          <p:cNvPr id="7" name="Image 6"/>
          <p:cNvPicPr>
            <a:picLocks noChangeAspect="1"/>
          </p:cNvPicPr>
          <p:nvPr/>
        </p:nvPicPr>
        <p:blipFill>
          <a:blip r:embed="rId3"/>
          <a:stretch>
            <a:fillRect/>
          </a:stretch>
        </p:blipFill>
        <p:spPr>
          <a:xfrm>
            <a:off x="7360944" y="556810"/>
            <a:ext cx="3548214" cy="1330580"/>
          </a:xfrm>
          <a:prstGeom prst="rect">
            <a:avLst/>
          </a:prstGeom>
        </p:spPr>
      </p:pic>
      <p:sp>
        <p:nvSpPr>
          <p:cNvPr id="8" name="Rectangle 7"/>
          <p:cNvSpPr/>
          <p:nvPr/>
        </p:nvSpPr>
        <p:spPr>
          <a:xfrm>
            <a:off x="6369259" y="1894249"/>
            <a:ext cx="1518621" cy="307777"/>
          </a:xfrm>
          <a:prstGeom prst="rect">
            <a:avLst/>
          </a:prstGeom>
        </p:spPr>
        <p:txBody>
          <a:bodyPr wrap="none">
            <a:spAutoFit/>
          </a:bodyPr>
          <a:lstStyle/>
          <a:p>
            <a:r>
              <a:rPr lang="fr-FR" sz="1400" dirty="0"/>
              <a:t>… </a:t>
            </a:r>
            <a:r>
              <a:rPr lang="fr-FR" sz="1400" dirty="0" err="1"/>
              <a:t>we</a:t>
            </a:r>
            <a:r>
              <a:rPr lang="fr-FR" sz="1400" dirty="0"/>
              <a:t> </a:t>
            </a:r>
            <a:r>
              <a:rPr lang="fr-FR" sz="1400" dirty="0" err="1"/>
              <a:t>will</a:t>
            </a:r>
            <a:r>
              <a:rPr lang="fr-FR" sz="1400" dirty="0"/>
              <a:t> have :</a:t>
            </a:r>
          </a:p>
        </p:txBody>
      </p:sp>
      <p:pic>
        <p:nvPicPr>
          <p:cNvPr id="9" name="Image 8"/>
          <p:cNvPicPr>
            <a:picLocks noChangeAspect="1"/>
          </p:cNvPicPr>
          <p:nvPr/>
        </p:nvPicPr>
        <p:blipFill>
          <a:blip r:embed="rId4"/>
          <a:stretch>
            <a:fillRect/>
          </a:stretch>
        </p:blipFill>
        <p:spPr>
          <a:xfrm>
            <a:off x="6369259" y="2246212"/>
            <a:ext cx="5531584" cy="2020988"/>
          </a:xfrm>
          <a:prstGeom prst="rect">
            <a:avLst/>
          </a:prstGeom>
        </p:spPr>
      </p:pic>
      <p:sp>
        <p:nvSpPr>
          <p:cNvPr id="10" name="Rectangle 9"/>
          <p:cNvSpPr/>
          <p:nvPr/>
        </p:nvSpPr>
        <p:spPr>
          <a:xfrm>
            <a:off x="7701261" y="4267506"/>
            <a:ext cx="2867580" cy="276999"/>
          </a:xfrm>
          <a:prstGeom prst="rect">
            <a:avLst/>
          </a:prstGeom>
        </p:spPr>
        <p:txBody>
          <a:bodyPr wrap="none">
            <a:spAutoFit/>
          </a:bodyPr>
          <a:lstStyle/>
          <a:p>
            <a:r>
              <a:rPr lang="en-US" sz="1200" b="1" dirty="0"/>
              <a:t>The 3 columns have the same width</a:t>
            </a:r>
            <a:endParaRPr lang="fr-FR" sz="1200" b="1" dirty="0"/>
          </a:p>
        </p:txBody>
      </p:sp>
      <p:sp>
        <p:nvSpPr>
          <p:cNvPr id="11" name="Rectangle 10"/>
          <p:cNvSpPr/>
          <p:nvPr/>
        </p:nvSpPr>
        <p:spPr>
          <a:xfrm>
            <a:off x="6224337" y="4559894"/>
            <a:ext cx="6096000" cy="307777"/>
          </a:xfrm>
          <a:prstGeom prst="rect">
            <a:avLst/>
          </a:prstGeom>
        </p:spPr>
        <p:txBody>
          <a:bodyPr>
            <a:spAutoFit/>
          </a:bodyPr>
          <a:lstStyle/>
          <a:p>
            <a:r>
              <a:rPr lang="en-US" sz="1400" dirty="0"/>
              <a:t>…and you can adjust the size according to the column. For example :</a:t>
            </a:r>
            <a:endParaRPr lang="fr-FR" sz="1400" dirty="0"/>
          </a:p>
        </p:txBody>
      </p:sp>
      <p:pic>
        <p:nvPicPr>
          <p:cNvPr id="12" name="Image 11"/>
          <p:cNvPicPr>
            <a:picLocks noChangeAspect="1"/>
          </p:cNvPicPr>
          <p:nvPr/>
        </p:nvPicPr>
        <p:blipFill>
          <a:blip r:embed="rId5"/>
          <a:stretch>
            <a:fillRect/>
          </a:stretch>
        </p:blipFill>
        <p:spPr>
          <a:xfrm>
            <a:off x="7241970" y="5081857"/>
            <a:ext cx="3326871" cy="1189356"/>
          </a:xfrm>
          <a:prstGeom prst="rect">
            <a:avLst/>
          </a:prstGeom>
        </p:spPr>
      </p:pic>
    </p:spTree>
    <p:extLst>
      <p:ext uri="{BB962C8B-B14F-4D97-AF65-F5344CB8AC3E}">
        <p14:creationId xmlns:p14="http://schemas.microsoft.com/office/powerpoint/2010/main" val="1820611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228" y="308628"/>
            <a:ext cx="1313565" cy="338554"/>
          </a:xfrm>
          <a:prstGeom prst="rect">
            <a:avLst/>
          </a:prstGeom>
        </p:spPr>
        <p:txBody>
          <a:bodyPr wrap="none">
            <a:spAutoFit/>
          </a:bodyPr>
          <a:lstStyle/>
          <a:p>
            <a:r>
              <a:rPr lang="fr-FR" sz="1600" dirty="0"/>
              <a:t>… </a:t>
            </a:r>
            <a:r>
              <a:rPr lang="fr-FR" sz="1600" dirty="0" err="1"/>
              <a:t>gives</a:t>
            </a:r>
            <a:r>
              <a:rPr lang="fr-FR" sz="1600" dirty="0"/>
              <a:t> us :</a:t>
            </a:r>
          </a:p>
        </p:txBody>
      </p:sp>
      <p:pic>
        <p:nvPicPr>
          <p:cNvPr id="5" name="Image 4"/>
          <p:cNvPicPr>
            <a:picLocks noChangeAspect="1"/>
          </p:cNvPicPr>
          <p:nvPr/>
        </p:nvPicPr>
        <p:blipFill>
          <a:blip r:embed="rId2"/>
          <a:stretch>
            <a:fillRect/>
          </a:stretch>
        </p:blipFill>
        <p:spPr>
          <a:xfrm>
            <a:off x="250228" y="647182"/>
            <a:ext cx="4931372" cy="1633517"/>
          </a:xfrm>
          <a:prstGeom prst="rect">
            <a:avLst/>
          </a:prstGeom>
        </p:spPr>
      </p:pic>
      <p:sp>
        <p:nvSpPr>
          <p:cNvPr id="6" name="Rectangle 5"/>
          <p:cNvSpPr/>
          <p:nvPr/>
        </p:nvSpPr>
        <p:spPr>
          <a:xfrm>
            <a:off x="186060" y="2280699"/>
            <a:ext cx="6096000" cy="276999"/>
          </a:xfrm>
          <a:prstGeom prst="rect">
            <a:avLst/>
          </a:prstGeom>
        </p:spPr>
        <p:txBody>
          <a:bodyPr>
            <a:spAutoFit/>
          </a:bodyPr>
          <a:lstStyle/>
          <a:p>
            <a:r>
              <a:rPr lang="en-US" sz="1200" b="1" dirty="0"/>
              <a:t>The second column is twice the width of the first and third columns</a:t>
            </a:r>
            <a:endParaRPr lang="fr-FR" sz="1200" b="1" dirty="0"/>
          </a:p>
        </p:txBody>
      </p:sp>
      <p:sp>
        <p:nvSpPr>
          <p:cNvPr id="7" name="Rectangle 6"/>
          <p:cNvSpPr/>
          <p:nvPr/>
        </p:nvSpPr>
        <p:spPr>
          <a:xfrm>
            <a:off x="186060" y="2619253"/>
            <a:ext cx="5813688" cy="307777"/>
          </a:xfrm>
          <a:prstGeom prst="rect">
            <a:avLst/>
          </a:prstGeom>
        </p:spPr>
        <p:txBody>
          <a:bodyPr wrap="square">
            <a:spAutoFit/>
          </a:bodyPr>
          <a:lstStyle/>
          <a:p>
            <a:r>
              <a:rPr lang="en-US" sz="1400" dirty="0"/>
              <a:t>The code used to make this grid is available in </a:t>
            </a:r>
            <a:r>
              <a:rPr lang="en-US" sz="1400" dirty="0" err="1">
                <a:hlinkClick r:id="rId3"/>
              </a:rPr>
              <a:t>CodePen</a:t>
            </a:r>
            <a:r>
              <a:rPr lang="en-US" sz="1400" dirty="0">
                <a:hlinkClick r:id="rId3"/>
              </a:rPr>
              <a:t> P3C4a .</a:t>
            </a:r>
            <a:endParaRPr lang="fr-FR" sz="1400" dirty="0"/>
          </a:p>
        </p:txBody>
      </p:sp>
      <p:sp>
        <p:nvSpPr>
          <p:cNvPr id="8" name="Rectangle 7"/>
          <p:cNvSpPr/>
          <p:nvPr/>
        </p:nvSpPr>
        <p:spPr>
          <a:xfrm>
            <a:off x="186060" y="2988585"/>
            <a:ext cx="5480668" cy="400110"/>
          </a:xfrm>
          <a:prstGeom prst="rect">
            <a:avLst/>
          </a:prstGeom>
        </p:spPr>
        <p:txBody>
          <a:bodyPr wrap="none">
            <a:spAutoFit/>
          </a:bodyPr>
          <a:lstStyle/>
          <a:p>
            <a:r>
              <a:rPr lang="en-US" sz="2000" b="1" dirty="0" smtClean="0"/>
              <a:t>D-Set </a:t>
            </a:r>
            <a:r>
              <a:rPr lang="en-US" sz="2000" b="1" dirty="0"/>
              <a:t>the size of the elements in </a:t>
            </a:r>
            <a:r>
              <a:rPr lang="en-US" sz="2000" b="1" dirty="0" smtClean="0"/>
              <a:t>your </a:t>
            </a:r>
            <a:r>
              <a:rPr lang="en-US" sz="2000" b="1" i="1" dirty="0" smtClean="0"/>
              <a:t>grid</a:t>
            </a:r>
            <a:endParaRPr lang="fr-FR" sz="2000" b="1" i="1" dirty="0"/>
          </a:p>
        </p:txBody>
      </p:sp>
      <p:sp>
        <p:nvSpPr>
          <p:cNvPr id="9" name="Rectangle 8"/>
          <p:cNvSpPr/>
          <p:nvPr/>
        </p:nvSpPr>
        <p:spPr>
          <a:xfrm>
            <a:off x="186059" y="3362725"/>
            <a:ext cx="5480669" cy="954107"/>
          </a:xfrm>
          <a:prstGeom prst="rect">
            <a:avLst/>
          </a:prstGeom>
        </p:spPr>
        <p:txBody>
          <a:bodyPr wrap="square">
            <a:spAutoFit/>
          </a:bodyPr>
          <a:lstStyle/>
          <a:p>
            <a:r>
              <a:rPr lang="en-US" sz="1400" dirty="0"/>
              <a:t>So far our grids are pretty decent, and we haven't done anything we couldn't with Flexbox. But I'll show you how to shake it all up!</a:t>
            </a:r>
          </a:p>
          <a:p>
            <a:endParaRPr lang="en-US" sz="1400" dirty="0"/>
          </a:p>
          <a:p>
            <a:r>
              <a:rPr lang="en-US" sz="1400" dirty="0"/>
              <a:t>If you wanted to achieve this result, for example?</a:t>
            </a:r>
            <a:endParaRPr lang="fr-FR" sz="1400" dirty="0"/>
          </a:p>
        </p:txBody>
      </p:sp>
      <p:pic>
        <p:nvPicPr>
          <p:cNvPr id="10" name="Image 9"/>
          <p:cNvPicPr>
            <a:picLocks noChangeAspect="1"/>
          </p:cNvPicPr>
          <p:nvPr/>
        </p:nvPicPr>
        <p:blipFill>
          <a:blip r:embed="rId4"/>
          <a:stretch>
            <a:fillRect/>
          </a:stretch>
        </p:blipFill>
        <p:spPr>
          <a:xfrm>
            <a:off x="907010" y="4316832"/>
            <a:ext cx="3903278" cy="2292401"/>
          </a:xfrm>
          <a:prstGeom prst="rect">
            <a:avLst/>
          </a:prstGeom>
        </p:spPr>
      </p:pic>
      <p:sp>
        <p:nvSpPr>
          <p:cNvPr id="11" name="Rectangle 10"/>
          <p:cNvSpPr/>
          <p:nvPr/>
        </p:nvSpPr>
        <p:spPr>
          <a:xfrm>
            <a:off x="5999748" y="647182"/>
            <a:ext cx="5644917" cy="523220"/>
          </a:xfrm>
          <a:prstGeom prst="rect">
            <a:avLst/>
          </a:prstGeom>
        </p:spPr>
        <p:txBody>
          <a:bodyPr wrap="square">
            <a:spAutoFit/>
          </a:bodyPr>
          <a:lstStyle/>
          <a:p>
            <a:r>
              <a:rPr lang="en-US" sz="1400" dirty="0"/>
              <a:t>To do this, you will learn to master the properties linked to  </a:t>
            </a:r>
            <a:r>
              <a:rPr lang="en-US" sz="1400" b="1" dirty="0"/>
              <a:t>grid-column</a:t>
            </a:r>
            <a:r>
              <a:rPr lang="en-US" sz="1400" dirty="0"/>
              <a:t>  and  </a:t>
            </a:r>
            <a:r>
              <a:rPr lang="en-US" sz="1400" b="1" i="1" dirty="0"/>
              <a:t>grid-row</a:t>
            </a:r>
            <a:r>
              <a:rPr lang="en-US" sz="1400" dirty="0"/>
              <a:t>.</a:t>
            </a:r>
            <a:endParaRPr lang="fr-FR" sz="1400" dirty="0"/>
          </a:p>
        </p:txBody>
      </p:sp>
      <p:pic>
        <p:nvPicPr>
          <p:cNvPr id="12" name="Image 11"/>
          <p:cNvPicPr>
            <a:picLocks noChangeAspect="1"/>
          </p:cNvPicPr>
          <p:nvPr/>
        </p:nvPicPr>
        <p:blipFill>
          <a:blip r:embed="rId5"/>
          <a:stretch>
            <a:fillRect/>
          </a:stretch>
        </p:blipFill>
        <p:spPr>
          <a:xfrm>
            <a:off x="6117462" y="1231957"/>
            <a:ext cx="5747185" cy="987187"/>
          </a:xfrm>
          <a:prstGeom prst="rect">
            <a:avLst/>
          </a:prstGeom>
        </p:spPr>
      </p:pic>
      <p:sp>
        <p:nvSpPr>
          <p:cNvPr id="13" name="Rectangle 12"/>
          <p:cNvSpPr/>
          <p:nvPr/>
        </p:nvSpPr>
        <p:spPr>
          <a:xfrm>
            <a:off x="5943054" y="2419198"/>
            <a:ext cx="6088525" cy="3754874"/>
          </a:xfrm>
          <a:prstGeom prst="rect">
            <a:avLst/>
          </a:prstGeom>
        </p:spPr>
        <p:txBody>
          <a:bodyPr wrap="square">
            <a:spAutoFit/>
          </a:bodyPr>
          <a:lstStyle/>
          <a:p>
            <a:pPr algn="just"/>
            <a:r>
              <a:rPr lang="en-US" sz="1400" dirty="0"/>
              <a:t>Each time you write </a:t>
            </a:r>
            <a:r>
              <a:rPr lang="en-US" sz="1400" b="1" dirty="0" smtClean="0"/>
              <a:t>display</a:t>
            </a:r>
            <a:r>
              <a:rPr lang="en-US" sz="1400" b="1" dirty="0"/>
              <a:t>: grid</a:t>
            </a:r>
            <a:r>
              <a:rPr lang="en-US" sz="1400" dirty="0"/>
              <a:t>, the browser represents your container as a set of elements delimited by horizontal and vertical lines. These lines are invisible, but can be inspected with developer tools.</a:t>
            </a:r>
          </a:p>
          <a:p>
            <a:pPr algn="just"/>
            <a:endParaRPr lang="en-US" sz="1400" dirty="0"/>
          </a:p>
          <a:p>
            <a:pPr algn="just"/>
            <a:r>
              <a:rPr lang="en-US" sz="1400" dirty="0"/>
              <a:t>In our case, to create a grid similar to what I showed you, with elements straddling several columns or several rows, we will have to indicate a starting point and an end point for our elements.</a:t>
            </a:r>
          </a:p>
          <a:p>
            <a:pPr algn="just"/>
            <a:endParaRPr lang="en-US" sz="1400" dirty="0"/>
          </a:p>
          <a:p>
            <a:pPr algn="just"/>
            <a:r>
              <a:rPr lang="en-US" sz="1400" dirty="0"/>
              <a:t>We will need the following properties to declare our elements:</a:t>
            </a:r>
          </a:p>
          <a:p>
            <a:pPr algn="just"/>
            <a:endParaRPr lang="en-US" sz="1400" dirty="0"/>
          </a:p>
          <a:p>
            <a:pPr marL="285750" indent="-285750" algn="just">
              <a:buFont typeface="Arial" panose="020B0604020202020204" pitchFamily="34" charset="0"/>
              <a:buChar char="•"/>
            </a:pPr>
            <a:r>
              <a:rPr lang="en-US" sz="1400" b="1" i="1" dirty="0"/>
              <a:t>grid-column-start</a:t>
            </a:r>
            <a:r>
              <a:rPr lang="en-US" sz="1400" dirty="0"/>
              <a:t> indicates the starting vertical line of the element</a:t>
            </a:r>
            <a:r>
              <a:rPr lang="en-US" sz="1400" dirty="0" smtClean="0"/>
              <a:t>;</a:t>
            </a:r>
            <a:endParaRPr lang="en-US" sz="1400" dirty="0"/>
          </a:p>
          <a:p>
            <a:pPr marL="285750" indent="-285750" algn="just">
              <a:buFont typeface="Arial" panose="020B0604020202020204" pitchFamily="34" charset="0"/>
              <a:buChar char="•"/>
            </a:pPr>
            <a:r>
              <a:rPr lang="en-US" sz="1400" b="1" i="1" dirty="0"/>
              <a:t>grid-column-end</a:t>
            </a:r>
            <a:r>
              <a:rPr lang="en-US" sz="1400" dirty="0"/>
              <a:t> indicates the vertical finish line of the element</a:t>
            </a:r>
            <a:r>
              <a:rPr lang="en-US" sz="1400" dirty="0" smtClean="0"/>
              <a:t>;</a:t>
            </a:r>
            <a:endParaRPr lang="en-US" sz="1400" dirty="0"/>
          </a:p>
          <a:p>
            <a:pPr marL="285750" indent="-285750" algn="just">
              <a:buFont typeface="Arial" panose="020B0604020202020204" pitchFamily="34" charset="0"/>
              <a:buChar char="•"/>
            </a:pPr>
            <a:r>
              <a:rPr lang="en-US" sz="1400" b="1" i="1" dirty="0"/>
              <a:t>grid-row-start</a:t>
            </a:r>
            <a:r>
              <a:rPr lang="en-US" sz="1400" dirty="0"/>
              <a:t> indicates the starting horizontal line of the element</a:t>
            </a:r>
            <a:r>
              <a:rPr lang="en-US" sz="1400" dirty="0" smtClean="0"/>
              <a:t>;</a:t>
            </a:r>
            <a:endParaRPr lang="en-US" sz="1400" dirty="0"/>
          </a:p>
          <a:p>
            <a:pPr marL="285750" indent="-285750" algn="just">
              <a:buFont typeface="Arial" panose="020B0604020202020204" pitchFamily="34" charset="0"/>
              <a:buChar char="•"/>
            </a:pPr>
            <a:r>
              <a:rPr lang="en-US" sz="1400" b="1" i="1" dirty="0"/>
              <a:t>grid-row-end</a:t>
            </a:r>
            <a:r>
              <a:rPr lang="en-US" sz="1400" dirty="0"/>
              <a:t> indicates the horizontal finish line of the element.</a:t>
            </a:r>
          </a:p>
          <a:p>
            <a:pPr algn="just"/>
            <a:endParaRPr lang="en-US" sz="1400" dirty="0"/>
          </a:p>
          <a:p>
            <a:pPr algn="just"/>
            <a:r>
              <a:rPr lang="en-US" sz="1400" dirty="0"/>
              <a:t>Thus, we change our code a little to have a structure that simply allows us to set up the grid. Which gives us in HTML:</a:t>
            </a:r>
            <a:endParaRPr lang="fr-FR" sz="1400" dirty="0"/>
          </a:p>
        </p:txBody>
      </p:sp>
    </p:spTree>
    <p:extLst>
      <p:ext uri="{BB962C8B-B14F-4D97-AF65-F5344CB8AC3E}">
        <p14:creationId xmlns:p14="http://schemas.microsoft.com/office/powerpoint/2010/main" val="3016023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66020" y="714891"/>
            <a:ext cx="5032900" cy="2776365"/>
          </a:xfrm>
          <a:prstGeom prst="rect">
            <a:avLst/>
          </a:prstGeom>
        </p:spPr>
      </p:pic>
      <p:sp>
        <p:nvSpPr>
          <p:cNvPr id="5" name="Rectangle 4"/>
          <p:cNvSpPr/>
          <p:nvPr/>
        </p:nvSpPr>
        <p:spPr>
          <a:xfrm>
            <a:off x="366020" y="3688821"/>
            <a:ext cx="1897314" cy="307777"/>
          </a:xfrm>
          <a:prstGeom prst="rect">
            <a:avLst/>
          </a:prstGeom>
        </p:spPr>
        <p:txBody>
          <a:bodyPr wrap="none">
            <a:spAutoFit/>
          </a:bodyPr>
          <a:lstStyle/>
          <a:p>
            <a:r>
              <a:rPr lang="en-US" sz="1400" dirty="0"/>
              <a:t>And in CSS, we have:</a:t>
            </a:r>
            <a:endParaRPr lang="fr-FR" sz="1400" dirty="0"/>
          </a:p>
        </p:txBody>
      </p:sp>
      <p:pic>
        <p:nvPicPr>
          <p:cNvPr id="6" name="Image 5"/>
          <p:cNvPicPr>
            <a:picLocks noChangeAspect="1"/>
          </p:cNvPicPr>
          <p:nvPr/>
        </p:nvPicPr>
        <p:blipFill>
          <a:blip r:embed="rId3"/>
          <a:stretch>
            <a:fillRect/>
          </a:stretch>
        </p:blipFill>
        <p:spPr>
          <a:xfrm>
            <a:off x="366881" y="4194163"/>
            <a:ext cx="5032039" cy="1500784"/>
          </a:xfrm>
          <a:prstGeom prst="rect">
            <a:avLst/>
          </a:prstGeom>
        </p:spPr>
      </p:pic>
      <p:sp>
        <p:nvSpPr>
          <p:cNvPr id="7" name="Rectangle 6"/>
          <p:cNvSpPr/>
          <p:nvPr/>
        </p:nvSpPr>
        <p:spPr>
          <a:xfrm>
            <a:off x="5978355" y="484058"/>
            <a:ext cx="3976088" cy="461665"/>
          </a:xfrm>
          <a:prstGeom prst="rect">
            <a:avLst/>
          </a:prstGeom>
        </p:spPr>
        <p:txBody>
          <a:bodyPr wrap="none">
            <a:spAutoFit/>
          </a:bodyPr>
          <a:lstStyle/>
          <a:p>
            <a:r>
              <a:rPr lang="fr-FR" sz="2400" b="1" dirty="0" smtClean="0"/>
              <a:t>E-</a:t>
            </a:r>
            <a:r>
              <a:rPr lang="fr-FR" sz="2400" b="1" dirty="0" err="1" smtClean="0"/>
              <a:t>Measure</a:t>
            </a:r>
            <a:r>
              <a:rPr lang="fr-FR" sz="2400" b="1" dirty="0" smtClean="0"/>
              <a:t> </a:t>
            </a:r>
            <a:r>
              <a:rPr lang="fr-FR" sz="2400" b="1" dirty="0" err="1"/>
              <a:t>your</a:t>
            </a:r>
            <a:r>
              <a:rPr lang="fr-FR" sz="2400" b="1" dirty="0"/>
              <a:t> </a:t>
            </a:r>
            <a:r>
              <a:rPr lang="fr-FR" sz="2400" b="1" dirty="0" err="1"/>
              <a:t>columns</a:t>
            </a:r>
            <a:endParaRPr lang="fr-FR" sz="2400" b="1" dirty="0"/>
          </a:p>
        </p:txBody>
      </p:sp>
      <p:sp>
        <p:nvSpPr>
          <p:cNvPr id="8" name="Rectangle 7"/>
          <p:cNvSpPr/>
          <p:nvPr/>
        </p:nvSpPr>
        <p:spPr>
          <a:xfrm>
            <a:off x="5978355" y="945723"/>
            <a:ext cx="5509712" cy="954107"/>
          </a:xfrm>
          <a:prstGeom prst="rect">
            <a:avLst/>
          </a:prstGeom>
        </p:spPr>
        <p:txBody>
          <a:bodyPr wrap="square">
            <a:spAutoFit/>
          </a:bodyPr>
          <a:lstStyle/>
          <a:p>
            <a:r>
              <a:rPr lang="en-US" sz="1400" dirty="0"/>
              <a:t>Let's take our first   div  :   </a:t>
            </a:r>
            <a:r>
              <a:rPr lang="en-US" sz="1400" b="1" dirty="0" smtClean="0"/>
              <a:t>.one.</a:t>
            </a:r>
            <a:endParaRPr lang="en-US" sz="1400" b="1" dirty="0"/>
          </a:p>
          <a:p>
            <a:endParaRPr lang="en-US" sz="1400" dirty="0"/>
          </a:p>
          <a:p>
            <a:r>
              <a:rPr lang="en-US" sz="1400" dirty="0"/>
              <a:t>If we want it to take the full width, as in the expected result, we must then specify:</a:t>
            </a:r>
            <a:endParaRPr lang="fr-FR" sz="1400" dirty="0"/>
          </a:p>
        </p:txBody>
      </p:sp>
      <p:pic>
        <p:nvPicPr>
          <p:cNvPr id="9" name="Image 8"/>
          <p:cNvPicPr>
            <a:picLocks noChangeAspect="1"/>
          </p:cNvPicPr>
          <p:nvPr/>
        </p:nvPicPr>
        <p:blipFill>
          <a:blip r:embed="rId4"/>
          <a:stretch>
            <a:fillRect/>
          </a:stretch>
        </p:blipFill>
        <p:spPr>
          <a:xfrm>
            <a:off x="6379267" y="2018565"/>
            <a:ext cx="2623564" cy="1013393"/>
          </a:xfrm>
          <a:prstGeom prst="rect">
            <a:avLst/>
          </a:prstGeom>
        </p:spPr>
      </p:pic>
      <p:sp>
        <p:nvSpPr>
          <p:cNvPr id="10" name="Rectangle 9"/>
          <p:cNvSpPr/>
          <p:nvPr/>
        </p:nvSpPr>
        <p:spPr>
          <a:xfrm>
            <a:off x="5978355" y="3165601"/>
            <a:ext cx="5556874" cy="523220"/>
          </a:xfrm>
          <a:prstGeom prst="rect">
            <a:avLst/>
          </a:prstGeom>
        </p:spPr>
        <p:txBody>
          <a:bodyPr wrap="square">
            <a:spAutoFit/>
          </a:bodyPr>
          <a:lstStyle/>
          <a:p>
            <a:r>
              <a:rPr lang="en-US" sz="1400" dirty="0"/>
              <a:t>And you can even write it in one line with the shorthand property   grid-column  :</a:t>
            </a:r>
            <a:endParaRPr lang="fr-FR" sz="1400" dirty="0"/>
          </a:p>
        </p:txBody>
      </p:sp>
      <p:pic>
        <p:nvPicPr>
          <p:cNvPr id="11" name="Image 10"/>
          <p:cNvPicPr>
            <a:picLocks noChangeAspect="1"/>
          </p:cNvPicPr>
          <p:nvPr/>
        </p:nvPicPr>
        <p:blipFill>
          <a:blip r:embed="rId5"/>
          <a:stretch>
            <a:fillRect/>
          </a:stretch>
        </p:blipFill>
        <p:spPr>
          <a:xfrm>
            <a:off x="6379267" y="3749040"/>
            <a:ext cx="2658105" cy="774833"/>
          </a:xfrm>
          <a:prstGeom prst="rect">
            <a:avLst/>
          </a:prstGeom>
        </p:spPr>
      </p:pic>
      <p:pic>
        <p:nvPicPr>
          <p:cNvPr id="12" name="Image 11"/>
          <p:cNvPicPr>
            <a:picLocks noChangeAspect="1"/>
          </p:cNvPicPr>
          <p:nvPr/>
        </p:nvPicPr>
        <p:blipFill>
          <a:blip r:embed="rId6"/>
          <a:stretch>
            <a:fillRect/>
          </a:stretch>
        </p:blipFill>
        <p:spPr>
          <a:xfrm>
            <a:off x="5978355" y="4741568"/>
            <a:ext cx="5893833" cy="1081716"/>
          </a:xfrm>
          <a:prstGeom prst="rect">
            <a:avLst/>
          </a:prstGeom>
        </p:spPr>
      </p:pic>
    </p:spTree>
    <p:extLst>
      <p:ext uri="{BB962C8B-B14F-4D97-AF65-F5344CB8AC3E}">
        <p14:creationId xmlns:p14="http://schemas.microsoft.com/office/powerpoint/2010/main" val="3365695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842" y="476525"/>
            <a:ext cx="4980920" cy="1169551"/>
          </a:xfrm>
          <a:prstGeom prst="rect">
            <a:avLst/>
          </a:prstGeom>
        </p:spPr>
        <p:txBody>
          <a:bodyPr wrap="square">
            <a:spAutoFit/>
          </a:bodyPr>
          <a:lstStyle/>
          <a:p>
            <a:pPr algn="just"/>
            <a:r>
              <a:rPr lang="en-US" sz="1400" dirty="0"/>
              <a:t>And no, because that would be tantamount to saying that it stops just before the last third, so just before the third column. It's confusing I grant you but in fact we count +1 with this technique. The browser considers that to cover the whole width, we "reach" a next element.</a:t>
            </a:r>
            <a:endParaRPr lang="fr-FR" sz="1400" dirty="0"/>
          </a:p>
        </p:txBody>
      </p:sp>
      <p:sp>
        <p:nvSpPr>
          <p:cNvPr id="5" name="Rectangle 4"/>
          <p:cNvSpPr/>
          <p:nvPr/>
        </p:nvSpPr>
        <p:spPr>
          <a:xfrm>
            <a:off x="320842" y="1646076"/>
            <a:ext cx="3381503" cy="461665"/>
          </a:xfrm>
          <a:prstGeom prst="rect">
            <a:avLst/>
          </a:prstGeom>
        </p:spPr>
        <p:txBody>
          <a:bodyPr wrap="none">
            <a:spAutoFit/>
          </a:bodyPr>
          <a:lstStyle/>
          <a:p>
            <a:r>
              <a:rPr lang="fr-FR" sz="2400" b="1" dirty="0" smtClean="0"/>
              <a:t>F-</a:t>
            </a:r>
            <a:r>
              <a:rPr lang="fr-FR" sz="2400" b="1" dirty="0" err="1" smtClean="0"/>
              <a:t>Measure</a:t>
            </a:r>
            <a:r>
              <a:rPr lang="fr-FR" sz="2400" b="1" dirty="0" smtClean="0"/>
              <a:t> </a:t>
            </a:r>
            <a:r>
              <a:rPr lang="fr-FR" sz="2400" b="1" dirty="0" err="1"/>
              <a:t>your</a:t>
            </a:r>
            <a:r>
              <a:rPr lang="fr-FR" sz="2400" b="1" dirty="0"/>
              <a:t> </a:t>
            </a:r>
            <a:r>
              <a:rPr lang="fr-FR" sz="2400" b="1" dirty="0" err="1"/>
              <a:t>rows</a:t>
            </a:r>
            <a:endParaRPr lang="fr-FR" sz="2400" b="1" dirty="0"/>
          </a:p>
        </p:txBody>
      </p:sp>
      <p:sp>
        <p:nvSpPr>
          <p:cNvPr id="6" name="Rectangle 5"/>
          <p:cNvSpPr/>
          <p:nvPr/>
        </p:nvSpPr>
        <p:spPr>
          <a:xfrm>
            <a:off x="320842" y="2076963"/>
            <a:ext cx="4980920" cy="1169551"/>
          </a:xfrm>
          <a:prstGeom prst="rect">
            <a:avLst/>
          </a:prstGeom>
        </p:spPr>
        <p:txBody>
          <a:bodyPr wrap="square">
            <a:spAutoFit/>
          </a:bodyPr>
          <a:lstStyle/>
          <a:p>
            <a:pPr algn="just"/>
            <a:r>
              <a:rPr lang="en-US" sz="1400" dirty="0"/>
              <a:t>We now want to create the second element of the grid, which is spread over two rows in height, starting from the second row (the </a:t>
            </a:r>
            <a:r>
              <a:rPr lang="en-US" sz="1400" dirty="0" smtClean="0"/>
              <a:t>element </a:t>
            </a:r>
            <a:r>
              <a:rPr lang="en-US" sz="1400" b="1" dirty="0" smtClean="0"/>
              <a:t>.one</a:t>
            </a:r>
            <a:r>
              <a:rPr lang="en-US" sz="1400" dirty="0" smtClean="0"/>
              <a:t> already </a:t>
            </a:r>
            <a:r>
              <a:rPr lang="en-US" sz="1400" dirty="0"/>
              <a:t>occupies the first row). We therefore specify that   </a:t>
            </a:r>
            <a:r>
              <a:rPr lang="en-US" sz="1400" b="1" dirty="0" smtClean="0"/>
              <a:t>.two</a:t>
            </a:r>
            <a:r>
              <a:rPr lang="en-US" sz="1400" dirty="0" smtClean="0"/>
              <a:t>  </a:t>
            </a:r>
            <a:r>
              <a:rPr lang="en-US" sz="1400" dirty="0"/>
              <a:t>begins at row 2 and ends on row 4:</a:t>
            </a:r>
            <a:endParaRPr lang="fr-FR" sz="1400" dirty="0"/>
          </a:p>
        </p:txBody>
      </p:sp>
      <p:pic>
        <p:nvPicPr>
          <p:cNvPr id="7" name="Image 6"/>
          <p:cNvPicPr>
            <a:picLocks noChangeAspect="1"/>
          </p:cNvPicPr>
          <p:nvPr/>
        </p:nvPicPr>
        <p:blipFill>
          <a:blip r:embed="rId2"/>
          <a:stretch>
            <a:fillRect/>
          </a:stretch>
        </p:blipFill>
        <p:spPr>
          <a:xfrm>
            <a:off x="1203593" y="3330150"/>
            <a:ext cx="2867947" cy="1103057"/>
          </a:xfrm>
          <a:prstGeom prst="rect">
            <a:avLst/>
          </a:prstGeom>
        </p:spPr>
      </p:pic>
      <p:sp>
        <p:nvSpPr>
          <p:cNvPr id="8" name="Rectangle 7"/>
          <p:cNvSpPr/>
          <p:nvPr/>
        </p:nvSpPr>
        <p:spPr>
          <a:xfrm>
            <a:off x="315255" y="4624573"/>
            <a:ext cx="1401346" cy="307777"/>
          </a:xfrm>
          <a:prstGeom prst="rect">
            <a:avLst/>
          </a:prstGeom>
        </p:spPr>
        <p:txBody>
          <a:bodyPr wrap="none">
            <a:spAutoFit/>
          </a:bodyPr>
          <a:lstStyle/>
          <a:p>
            <a:r>
              <a:rPr lang="fr-FR" sz="1400" dirty="0" err="1"/>
              <a:t>Which</a:t>
            </a:r>
            <a:r>
              <a:rPr lang="fr-FR" sz="1400" dirty="0"/>
              <a:t> </a:t>
            </a:r>
            <a:r>
              <a:rPr lang="fr-FR" sz="1400" dirty="0" err="1"/>
              <a:t>equals</a:t>
            </a:r>
            <a:r>
              <a:rPr lang="fr-FR" sz="1400" dirty="0"/>
              <a:t> :</a:t>
            </a:r>
          </a:p>
        </p:txBody>
      </p:sp>
      <p:pic>
        <p:nvPicPr>
          <p:cNvPr id="9" name="Image 8"/>
          <p:cNvPicPr>
            <a:picLocks noChangeAspect="1"/>
          </p:cNvPicPr>
          <p:nvPr/>
        </p:nvPicPr>
        <p:blipFill>
          <a:blip r:embed="rId3"/>
          <a:stretch>
            <a:fillRect/>
          </a:stretch>
        </p:blipFill>
        <p:spPr>
          <a:xfrm>
            <a:off x="1203593" y="5123716"/>
            <a:ext cx="2810504" cy="945469"/>
          </a:xfrm>
          <a:prstGeom prst="rect">
            <a:avLst/>
          </a:prstGeom>
        </p:spPr>
      </p:pic>
      <p:sp>
        <p:nvSpPr>
          <p:cNvPr id="10" name="Rectangle 9"/>
          <p:cNvSpPr/>
          <p:nvPr/>
        </p:nvSpPr>
        <p:spPr>
          <a:xfrm>
            <a:off x="5944407" y="476525"/>
            <a:ext cx="3490443" cy="307777"/>
          </a:xfrm>
          <a:prstGeom prst="rect">
            <a:avLst/>
          </a:prstGeom>
        </p:spPr>
        <p:txBody>
          <a:bodyPr wrap="none">
            <a:spAutoFit/>
          </a:bodyPr>
          <a:lstStyle/>
          <a:p>
            <a:r>
              <a:rPr lang="en-US" sz="1400" dirty="0"/>
              <a:t>Going to the end of our logic, we obtain:</a:t>
            </a:r>
            <a:endParaRPr lang="fr-FR" sz="1400" dirty="0"/>
          </a:p>
        </p:txBody>
      </p:sp>
      <p:pic>
        <p:nvPicPr>
          <p:cNvPr id="11" name="Image 10"/>
          <p:cNvPicPr>
            <a:picLocks noChangeAspect="1"/>
          </p:cNvPicPr>
          <p:nvPr/>
        </p:nvPicPr>
        <p:blipFill>
          <a:blip r:embed="rId4"/>
          <a:stretch>
            <a:fillRect/>
          </a:stretch>
        </p:blipFill>
        <p:spPr>
          <a:xfrm>
            <a:off x="6390566" y="784302"/>
            <a:ext cx="4801016" cy="2827265"/>
          </a:xfrm>
          <a:prstGeom prst="rect">
            <a:avLst/>
          </a:prstGeom>
        </p:spPr>
      </p:pic>
      <p:sp>
        <p:nvSpPr>
          <p:cNvPr id="12" name="Rectangle 11"/>
          <p:cNvSpPr/>
          <p:nvPr/>
        </p:nvSpPr>
        <p:spPr>
          <a:xfrm>
            <a:off x="7179094" y="3611567"/>
            <a:ext cx="3223959" cy="261610"/>
          </a:xfrm>
          <a:prstGeom prst="rect">
            <a:avLst/>
          </a:prstGeom>
        </p:spPr>
        <p:txBody>
          <a:bodyPr wrap="none">
            <a:spAutoFit/>
          </a:bodyPr>
          <a:lstStyle/>
          <a:p>
            <a:r>
              <a:rPr lang="en-US" sz="1100" b="1" dirty="0"/>
              <a:t>Container elements nest with different sizes</a:t>
            </a:r>
            <a:endParaRPr lang="fr-FR" sz="1100" b="1" dirty="0"/>
          </a:p>
        </p:txBody>
      </p:sp>
      <p:sp>
        <p:nvSpPr>
          <p:cNvPr id="13" name="Rectangle 12"/>
          <p:cNvSpPr/>
          <p:nvPr/>
        </p:nvSpPr>
        <p:spPr>
          <a:xfrm>
            <a:off x="6049916" y="3919344"/>
            <a:ext cx="5485592" cy="2893100"/>
          </a:xfrm>
          <a:prstGeom prst="rect">
            <a:avLst/>
          </a:prstGeom>
        </p:spPr>
        <p:txBody>
          <a:bodyPr wrap="square">
            <a:spAutoFit/>
          </a:bodyPr>
          <a:lstStyle/>
          <a:p>
            <a:r>
              <a:rPr lang="en-US" sz="1400" dirty="0"/>
              <a:t>You can find the full code   grid  in the </a:t>
            </a:r>
            <a:r>
              <a:rPr lang="en-US" sz="1400" dirty="0" err="1">
                <a:hlinkClick r:id="rId5"/>
              </a:rPr>
              <a:t>CodePen</a:t>
            </a:r>
            <a:r>
              <a:rPr lang="en-US" sz="1400" dirty="0">
                <a:hlinkClick r:id="rId5"/>
              </a:rPr>
              <a:t> P3C4b </a:t>
            </a:r>
            <a:r>
              <a:rPr lang="en-US" sz="1400" dirty="0"/>
              <a:t>.</a:t>
            </a:r>
          </a:p>
          <a:p>
            <a:endParaRPr lang="en-US" sz="1400" dirty="0"/>
          </a:p>
          <a:p>
            <a:pPr algn="just"/>
            <a:r>
              <a:rPr lang="en-US" sz="1400" dirty="0"/>
              <a:t>If you feel like you're getting confused between the different CSS Grid properties, don't panic. CSS Grid is relatively advanced in CSS. The idea of ​​this chapter is to show you the range of possibilities with grids.</a:t>
            </a:r>
          </a:p>
          <a:p>
            <a:endParaRPr lang="en-US" sz="1400" dirty="0"/>
          </a:p>
          <a:p>
            <a:r>
              <a:rPr lang="en-US" sz="1400" dirty="0"/>
              <a:t>If you want to go further, you can</a:t>
            </a:r>
            <a:r>
              <a:rPr lang="en-US" sz="1400" dirty="0" smtClean="0"/>
              <a:t>:</a:t>
            </a:r>
            <a:endParaRPr lang="en-US" sz="1400" dirty="0"/>
          </a:p>
          <a:p>
            <a:pPr marL="285750" indent="-285750">
              <a:buFont typeface="Arial" panose="020B0604020202020204" pitchFamily="34" charset="0"/>
              <a:buChar char="•"/>
            </a:pPr>
            <a:r>
              <a:rPr lang="en-US" sz="1400" dirty="0"/>
              <a:t>dig into </a:t>
            </a:r>
            <a:r>
              <a:rPr lang="en-US" sz="1400" dirty="0">
                <a:hlinkClick r:id="rId6"/>
              </a:rPr>
              <a:t>the layout documentation using CSS Grids  </a:t>
            </a:r>
            <a:r>
              <a:rPr lang="en-US" sz="1400" dirty="0" smtClean="0"/>
              <a:t>;</a:t>
            </a:r>
          </a:p>
          <a:p>
            <a:pPr marL="285750" indent="-285750">
              <a:buFont typeface="Arial" panose="020B0604020202020204" pitchFamily="34" charset="0"/>
              <a:buChar char="•"/>
            </a:pPr>
            <a:r>
              <a:rPr lang="en-US" sz="1400" dirty="0"/>
              <a:t>get your hands on </a:t>
            </a:r>
            <a:r>
              <a:rPr lang="en-US" sz="1400" dirty="0">
                <a:hlinkClick r:id="rId7"/>
              </a:rPr>
              <a:t>the little game Grid Garden </a:t>
            </a:r>
            <a:r>
              <a:rPr lang="en-US" sz="1400" dirty="0"/>
              <a:t>(in English) (you can create an account for free on </a:t>
            </a:r>
            <a:r>
              <a:rPr lang="en-US" sz="1400" dirty="0" err="1"/>
              <a:t>Codepip</a:t>
            </a:r>
            <a:r>
              <a:rPr lang="en-US" sz="1400" dirty="0"/>
              <a:t>).</a:t>
            </a:r>
            <a:endParaRPr lang="fr-FR" sz="1400" dirty="0"/>
          </a:p>
          <a:p>
            <a:endParaRPr lang="en-US" sz="1400" dirty="0"/>
          </a:p>
          <a:p>
            <a:endParaRPr lang="en-US" sz="1400" dirty="0"/>
          </a:p>
        </p:txBody>
      </p:sp>
    </p:spTree>
    <p:extLst>
      <p:ext uri="{BB962C8B-B14F-4D97-AF65-F5344CB8AC3E}">
        <p14:creationId xmlns:p14="http://schemas.microsoft.com/office/powerpoint/2010/main" val="1153882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095" y="492567"/>
            <a:ext cx="5358063" cy="954107"/>
          </a:xfrm>
          <a:prstGeom prst="rect">
            <a:avLst/>
          </a:prstGeom>
        </p:spPr>
        <p:txBody>
          <a:bodyPr wrap="square">
            <a:spAutoFit/>
          </a:bodyPr>
          <a:lstStyle/>
          <a:p>
            <a:pPr algn="just"/>
            <a:r>
              <a:rPr lang="en-US" sz="1400" dirty="0"/>
              <a:t>We've seen some of the most useful properties of CSS Grids, but there are many more. Shortcuts that make your life even easier, particularly clear syntaxes. So don't hesitate to take a look at all this a little later in your CSS learning.</a:t>
            </a:r>
            <a:endParaRPr lang="fr-FR" sz="1400" dirty="0"/>
          </a:p>
        </p:txBody>
      </p:sp>
      <p:sp>
        <p:nvSpPr>
          <p:cNvPr id="3" name="Rectangle 2"/>
          <p:cNvSpPr/>
          <p:nvPr/>
        </p:nvSpPr>
        <p:spPr>
          <a:xfrm>
            <a:off x="417095" y="1671263"/>
            <a:ext cx="5358063" cy="3754874"/>
          </a:xfrm>
          <a:prstGeom prst="rect">
            <a:avLst/>
          </a:prstGeom>
        </p:spPr>
        <p:txBody>
          <a:bodyPr wrap="square">
            <a:spAutoFit/>
          </a:bodyPr>
          <a:lstStyle/>
          <a:p>
            <a:pPr algn="just"/>
            <a:r>
              <a:rPr lang="en-US" sz="1400" dirty="0"/>
              <a:t>You will now be able to take advantage of grids for Robbie Lens' portfolio! As usual, find on GitHub the code base necessary to do the exercise on the </a:t>
            </a:r>
            <a:r>
              <a:rPr lang="en-US" sz="1400" dirty="0">
                <a:hlinkClick r:id="rId2"/>
              </a:rPr>
              <a:t>P3C4-exercise</a:t>
            </a:r>
            <a:r>
              <a:rPr lang="en-US" sz="1400" dirty="0"/>
              <a:t> branch . </a:t>
            </a:r>
          </a:p>
          <a:p>
            <a:pPr algn="just"/>
            <a:endParaRPr lang="en-US" sz="1400" dirty="0"/>
          </a:p>
          <a:p>
            <a:pPr algn="just"/>
            <a:r>
              <a:rPr lang="en-US" sz="1400" dirty="0"/>
              <a:t>You will find a new portfolio page. The base of the page has already been coded, and added in the header. New images have also been imported into   </a:t>
            </a:r>
            <a:r>
              <a:rPr lang="en-US" sz="1400" b="1" i="1" dirty="0"/>
              <a:t>images/portfolio</a:t>
            </a:r>
            <a:r>
              <a:rPr lang="en-US" sz="1400" dirty="0"/>
              <a:t>  .</a:t>
            </a:r>
          </a:p>
          <a:p>
            <a:pPr algn="just"/>
            <a:endParaRPr lang="en-US" sz="1400" dirty="0"/>
          </a:p>
          <a:p>
            <a:pPr algn="just"/>
            <a:r>
              <a:rPr lang="en-US" sz="1400" dirty="0"/>
              <a:t>From there, you will need to code two grids:</a:t>
            </a:r>
          </a:p>
          <a:p>
            <a:pPr algn="just"/>
            <a:endParaRPr lang="en-US" sz="1400" dirty="0"/>
          </a:p>
          <a:p>
            <a:pPr marL="342900" indent="-342900" algn="just">
              <a:buFont typeface="+mj-lt"/>
              <a:buAutoNum type="arabicPeriod"/>
            </a:pPr>
            <a:r>
              <a:rPr lang="en-US" sz="1400" dirty="0"/>
              <a:t>a first grid with the images whose name begins with "</a:t>
            </a:r>
            <a:r>
              <a:rPr lang="en-US" sz="1400" b="1" dirty="0"/>
              <a:t>landscape</a:t>
            </a:r>
            <a:r>
              <a:rPr lang="en-US" sz="1400" dirty="0"/>
              <a:t>". It includes 3 columns and 3 rows</a:t>
            </a:r>
            <a:r>
              <a:rPr lang="en-US" sz="1400" dirty="0" smtClean="0"/>
              <a:t>;</a:t>
            </a:r>
            <a:endParaRPr lang="en-US" sz="1400" dirty="0"/>
          </a:p>
          <a:p>
            <a:pPr marL="342900" indent="-342900" algn="just">
              <a:buFont typeface="+mj-lt"/>
              <a:buAutoNum type="arabicPeriod"/>
            </a:pPr>
            <a:r>
              <a:rPr lang="en-US" sz="1400" dirty="0"/>
              <a:t>a second grid of 3 columns and 2 rows, with the images whose name begins with "</a:t>
            </a:r>
            <a:r>
              <a:rPr lang="en-US" sz="1400" b="1" dirty="0"/>
              <a:t>portrait</a:t>
            </a:r>
            <a:r>
              <a:rPr lang="en-US" sz="1400" dirty="0"/>
              <a:t>".</a:t>
            </a:r>
          </a:p>
          <a:p>
            <a:pPr algn="just"/>
            <a:endParaRPr lang="en-US" sz="1400" dirty="0"/>
          </a:p>
          <a:p>
            <a:pPr algn="just"/>
            <a:r>
              <a:rPr lang="en-US" sz="1400" dirty="0"/>
              <a:t>The columns should fit the width of the screen, and the rows will fit   </a:t>
            </a:r>
            <a:r>
              <a:rPr lang="en-US" sz="1400" b="1" i="1" dirty="0"/>
              <a:t>300px</a:t>
            </a:r>
            <a:r>
              <a:rPr lang="en-US" sz="1400" dirty="0"/>
              <a:t>  tall, with a gap of   </a:t>
            </a:r>
            <a:r>
              <a:rPr lang="en-US" sz="1400" b="1" i="1" dirty="0"/>
              <a:t>15px</a:t>
            </a:r>
            <a:r>
              <a:rPr lang="en-US" sz="1400" dirty="0"/>
              <a:t>.</a:t>
            </a:r>
            <a:endParaRPr lang="fr-FR" sz="1400" dirty="0"/>
          </a:p>
        </p:txBody>
      </p:sp>
      <p:sp>
        <p:nvSpPr>
          <p:cNvPr id="5" name="Rectangle 4"/>
          <p:cNvSpPr/>
          <p:nvPr/>
        </p:nvSpPr>
        <p:spPr>
          <a:xfrm>
            <a:off x="6208295" y="492567"/>
            <a:ext cx="5662863" cy="2677656"/>
          </a:xfrm>
          <a:prstGeom prst="rect">
            <a:avLst/>
          </a:prstGeom>
        </p:spPr>
        <p:txBody>
          <a:bodyPr wrap="square">
            <a:spAutoFit/>
          </a:bodyPr>
          <a:lstStyle/>
          <a:p>
            <a:pPr algn="just"/>
            <a:r>
              <a:rPr lang="en-US" sz="1400" dirty="0"/>
              <a:t>Although we won't be looking at these properties in this lesson, you'll need the snippet of code in the selectors </a:t>
            </a:r>
            <a:r>
              <a:rPr lang="en-US" sz="1400" dirty="0" smtClean="0"/>
              <a:t> </a:t>
            </a:r>
            <a:r>
              <a:rPr lang="en-US" sz="1400" b="1" i="1" dirty="0"/>
              <a:t>.grid-</a:t>
            </a:r>
            <a:r>
              <a:rPr lang="en-US" sz="1400" b="1" i="1" dirty="0" err="1"/>
              <a:t>paysages</a:t>
            </a:r>
            <a:r>
              <a:rPr lang="en-US" sz="1400" b="1" i="1" dirty="0"/>
              <a:t> </a:t>
            </a:r>
            <a:r>
              <a:rPr lang="en-US" sz="1400" b="1" i="1" dirty="0" err="1"/>
              <a:t>img</a:t>
            </a:r>
            <a:r>
              <a:rPr lang="en-US" sz="1400" b="1" i="1" dirty="0"/>
              <a:t>  </a:t>
            </a:r>
            <a:r>
              <a:rPr lang="en-US" sz="1400" dirty="0" smtClean="0"/>
              <a:t>and </a:t>
            </a:r>
            <a:r>
              <a:rPr lang="en-US" sz="1400" b="1" i="1" dirty="0"/>
              <a:t>.grid-portraits </a:t>
            </a:r>
            <a:r>
              <a:rPr lang="en-US" sz="1400" b="1" i="1" dirty="0" err="1"/>
              <a:t>img</a:t>
            </a:r>
            <a:r>
              <a:rPr lang="en-US" sz="1400" b="1" i="1" dirty="0"/>
              <a:t>  </a:t>
            </a:r>
            <a:r>
              <a:rPr lang="en-US" sz="1400" dirty="0"/>
              <a:t>to make the size of your images fit the size of your grid.</a:t>
            </a:r>
          </a:p>
          <a:p>
            <a:pPr algn="just"/>
            <a:endParaRPr lang="en-US" sz="1400" dirty="0"/>
          </a:p>
          <a:p>
            <a:pPr algn="just"/>
            <a:r>
              <a:rPr lang="en-US" sz="1400" dirty="0"/>
              <a:t>The images of the two grids are the same size.</a:t>
            </a:r>
          </a:p>
          <a:p>
            <a:pPr algn="just"/>
            <a:endParaRPr lang="en-US" sz="1400" dirty="0"/>
          </a:p>
          <a:p>
            <a:pPr algn="just"/>
            <a:r>
              <a:rPr lang="en-US" sz="1400" dirty="0"/>
              <a:t>You are also free to practice on more elaborate formats that resemble the examples seen in the chapter.</a:t>
            </a:r>
          </a:p>
          <a:p>
            <a:pPr algn="just"/>
            <a:endParaRPr lang="en-US" sz="1400" dirty="0"/>
          </a:p>
          <a:p>
            <a:pPr algn="just"/>
            <a:r>
              <a:rPr lang="en-US" sz="1400" dirty="0"/>
              <a:t>As usual, you can check out the solution on  the </a:t>
            </a:r>
            <a:r>
              <a:rPr lang="en-US" sz="1400" dirty="0">
                <a:hlinkClick r:id="rId3"/>
              </a:rPr>
              <a:t>P3C4-solution</a:t>
            </a:r>
            <a:r>
              <a:rPr lang="en-US" sz="1400" dirty="0"/>
              <a:t> branch .</a:t>
            </a:r>
            <a:endParaRPr lang="fr-FR" sz="1400" dirty="0"/>
          </a:p>
        </p:txBody>
      </p:sp>
      <p:sp>
        <p:nvSpPr>
          <p:cNvPr id="6" name="Rectangle 5"/>
          <p:cNvSpPr/>
          <p:nvPr/>
        </p:nvSpPr>
        <p:spPr>
          <a:xfrm>
            <a:off x="6208294" y="3170223"/>
            <a:ext cx="5662863" cy="3323987"/>
          </a:xfrm>
          <a:prstGeom prst="rect">
            <a:avLst/>
          </a:prstGeom>
        </p:spPr>
        <p:txBody>
          <a:bodyPr wrap="square">
            <a:spAutoFit/>
          </a:bodyPr>
          <a:lstStyle/>
          <a:p>
            <a:pPr marL="285750" indent="-285750" algn="just">
              <a:buFont typeface="Arial" panose="020B0604020202020204" pitchFamily="34" charset="0"/>
              <a:buChar char="•"/>
            </a:pPr>
            <a:r>
              <a:rPr lang="en-US" sz="1400" dirty="0"/>
              <a:t>CSS Grids are complementary to Flexbox and allow you to easily create more elaborate layouts than Flexbox, without necessarily having elements of the same size</a:t>
            </a:r>
            <a:r>
              <a:rPr lang="en-US" sz="1400" dirty="0" smtClean="0"/>
              <a:t>.</a:t>
            </a:r>
            <a:endParaRPr lang="en-US" sz="1400" dirty="0"/>
          </a:p>
          <a:p>
            <a:pPr marL="285750" indent="-285750" algn="just">
              <a:buFont typeface="Arial" panose="020B0604020202020204" pitchFamily="34" charset="0"/>
              <a:buChar char="•"/>
            </a:pPr>
            <a:r>
              <a:rPr lang="en-US" sz="1400" dirty="0"/>
              <a:t>To declare a grid, we simply declare </a:t>
            </a:r>
            <a:r>
              <a:rPr lang="en-US" sz="1400" b="1" i="1" dirty="0" smtClean="0"/>
              <a:t>display</a:t>
            </a:r>
            <a:r>
              <a:rPr lang="en-US" sz="1400" b="1" i="1" dirty="0"/>
              <a:t>: grid</a:t>
            </a:r>
            <a:r>
              <a:rPr lang="en-US" sz="1400" dirty="0"/>
              <a:t>;  on the container: our browser immediately understands that our elements are in the grid</a:t>
            </a:r>
            <a:r>
              <a:rPr lang="en-US" sz="1400" dirty="0" smtClean="0"/>
              <a:t>.</a:t>
            </a:r>
            <a:endParaRPr lang="en-US" sz="1400" dirty="0"/>
          </a:p>
          <a:p>
            <a:pPr marL="285750" indent="-285750" algn="just">
              <a:buFont typeface="Arial" panose="020B0604020202020204" pitchFamily="34" charset="0"/>
              <a:buChar char="•"/>
            </a:pPr>
            <a:r>
              <a:rPr lang="en-US" sz="1400" dirty="0"/>
              <a:t>We define the columns with </a:t>
            </a:r>
            <a:r>
              <a:rPr lang="en-US" sz="1400" b="1" i="1" dirty="0" smtClean="0"/>
              <a:t>grid-template-columns</a:t>
            </a:r>
            <a:r>
              <a:rPr lang="en-US" sz="1400" dirty="0" smtClean="0"/>
              <a:t> </a:t>
            </a:r>
            <a:r>
              <a:rPr lang="en-US" sz="1400" dirty="0"/>
              <a:t>and the rows </a:t>
            </a:r>
            <a:r>
              <a:rPr lang="en-US" sz="1400" dirty="0" smtClean="0"/>
              <a:t>with </a:t>
            </a:r>
            <a:r>
              <a:rPr lang="en-US" sz="1400" b="1" i="1" dirty="0" smtClean="0"/>
              <a:t>grid-template-rows</a:t>
            </a:r>
            <a:r>
              <a:rPr lang="en-US" sz="1400" dirty="0" smtClean="0"/>
              <a:t> : depending on </a:t>
            </a:r>
            <a:r>
              <a:rPr lang="en-US" sz="1400" dirty="0"/>
              <a:t>the number of values ​​passed, new columns and rows are created</a:t>
            </a:r>
            <a:r>
              <a:rPr lang="en-US" sz="1400" dirty="0" smtClean="0"/>
              <a:t>.</a:t>
            </a:r>
          </a:p>
          <a:p>
            <a:pPr marL="285750" indent="-285750" algn="just">
              <a:buFont typeface="Arial" panose="020B0604020202020204" pitchFamily="34" charset="0"/>
              <a:buChar char="•"/>
            </a:pPr>
            <a:r>
              <a:rPr lang="en-US" sz="1400" dirty="0"/>
              <a:t>In addition to the classic units   </a:t>
            </a:r>
            <a:r>
              <a:rPr lang="en-US" sz="1400" b="1" i="1" dirty="0" err="1" smtClean="0"/>
              <a:t>px</a:t>
            </a:r>
            <a:r>
              <a:rPr lang="en-US" sz="1400" dirty="0" smtClean="0"/>
              <a:t>,   </a:t>
            </a:r>
            <a:r>
              <a:rPr lang="en-US" sz="1400" b="1" i="1" dirty="0" err="1" smtClean="0"/>
              <a:t>em</a:t>
            </a:r>
            <a:r>
              <a:rPr lang="en-US" sz="1400" dirty="0" smtClean="0"/>
              <a:t>,   </a:t>
            </a:r>
            <a:r>
              <a:rPr lang="en-US" sz="1400" b="1" i="1" dirty="0"/>
              <a:t>rem</a:t>
            </a:r>
            <a:r>
              <a:rPr lang="en-US" sz="1400" dirty="0"/>
              <a:t>  and   </a:t>
            </a:r>
            <a:r>
              <a:rPr lang="en-US" sz="1400" b="1" i="1" dirty="0" smtClean="0"/>
              <a:t>%</a:t>
            </a:r>
            <a:r>
              <a:rPr lang="en-US" sz="1400" dirty="0" smtClean="0"/>
              <a:t>, </a:t>
            </a:r>
            <a:r>
              <a:rPr lang="en-US" sz="1400" dirty="0"/>
              <a:t>the   </a:t>
            </a:r>
            <a:r>
              <a:rPr lang="en-US" sz="1400" b="1" i="1" dirty="0" err="1"/>
              <a:t>fr</a:t>
            </a:r>
            <a:r>
              <a:rPr lang="en-US" sz="1400" dirty="0"/>
              <a:t>  are even simpler, and allow you to indicate a fraction of the grid</a:t>
            </a:r>
            <a:r>
              <a:rPr lang="en-US" sz="1400" dirty="0" smtClean="0"/>
              <a:t>.</a:t>
            </a:r>
            <a:endParaRPr lang="en-US" sz="1400" dirty="0"/>
          </a:p>
          <a:p>
            <a:pPr marL="285750" indent="-285750" algn="just">
              <a:buFont typeface="Arial" panose="020B0604020202020204" pitchFamily="34" charset="0"/>
              <a:buChar char="•"/>
            </a:pPr>
            <a:r>
              <a:rPr lang="en-US" sz="1400" b="1" i="1" dirty="0"/>
              <a:t>gap</a:t>
            </a:r>
            <a:r>
              <a:rPr lang="en-US" sz="1400" dirty="0"/>
              <a:t>  Allows you to space the elements between them</a:t>
            </a:r>
            <a:r>
              <a:rPr lang="en-US" sz="1400" dirty="0" smtClean="0"/>
              <a:t>.</a:t>
            </a:r>
            <a:endParaRPr lang="en-US" sz="1400" dirty="0"/>
          </a:p>
          <a:p>
            <a:pPr marL="285750" indent="-285750" algn="just">
              <a:buFont typeface="Arial" panose="020B0604020202020204" pitchFamily="34" charset="0"/>
              <a:buChar char="•"/>
            </a:pPr>
            <a:r>
              <a:rPr lang="en-US" sz="1400" dirty="0"/>
              <a:t>Grids implicitly create horizontal and vertical lines delimiting the different rows and columns.</a:t>
            </a:r>
            <a:endParaRPr lang="fr-FR" sz="1400" dirty="0"/>
          </a:p>
        </p:txBody>
      </p:sp>
    </p:spTree>
    <p:extLst>
      <p:ext uri="{BB962C8B-B14F-4D97-AF65-F5344CB8AC3E}">
        <p14:creationId xmlns:p14="http://schemas.microsoft.com/office/powerpoint/2010/main" val="510290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842" y="419834"/>
            <a:ext cx="4940969" cy="1384995"/>
          </a:xfrm>
          <a:prstGeom prst="rect">
            <a:avLst/>
          </a:prstGeom>
        </p:spPr>
        <p:txBody>
          <a:bodyPr wrap="square">
            <a:spAutoFit/>
          </a:bodyPr>
          <a:lstStyle/>
          <a:p>
            <a:r>
              <a:rPr lang="en-US" sz="1400" dirty="0"/>
              <a:t>Each element can have:</a:t>
            </a:r>
          </a:p>
          <a:p>
            <a:endParaRPr lang="en-US" sz="1400" dirty="0"/>
          </a:p>
          <a:p>
            <a:pPr marL="285750" indent="-285750">
              <a:buFont typeface="Arial" panose="020B0604020202020204" pitchFamily="34" charset="0"/>
              <a:buChar char="•"/>
            </a:pPr>
            <a:r>
              <a:rPr lang="en-US" sz="1400" dirty="0"/>
              <a:t>its own horizontal starting point with   </a:t>
            </a:r>
            <a:r>
              <a:rPr lang="en-US" sz="1400" b="1" i="1" dirty="0"/>
              <a:t>grid-row-start</a:t>
            </a:r>
            <a:r>
              <a:rPr lang="en-US" sz="1400" dirty="0"/>
              <a:t>  </a:t>
            </a:r>
            <a:r>
              <a:rPr lang="en-US" sz="1400" dirty="0" smtClean="0"/>
              <a:t>;</a:t>
            </a:r>
            <a:endParaRPr lang="en-US" sz="1400" dirty="0"/>
          </a:p>
          <a:p>
            <a:pPr marL="285750" indent="-285750">
              <a:buFont typeface="Arial" panose="020B0604020202020204" pitchFamily="34" charset="0"/>
              <a:buChar char="•"/>
            </a:pPr>
            <a:r>
              <a:rPr lang="en-US" sz="1400" dirty="0"/>
              <a:t>its horizontal point of arrival with   </a:t>
            </a:r>
            <a:r>
              <a:rPr lang="en-US" sz="1400" b="1" i="1" dirty="0"/>
              <a:t>grid-row-end</a:t>
            </a:r>
            <a:r>
              <a:rPr lang="en-US" sz="1400" dirty="0"/>
              <a:t>  </a:t>
            </a:r>
            <a:r>
              <a:rPr lang="en-US" sz="1400" dirty="0" smtClean="0"/>
              <a:t>;</a:t>
            </a:r>
            <a:endParaRPr lang="en-US" sz="1400" dirty="0"/>
          </a:p>
          <a:p>
            <a:pPr marL="285750" indent="-285750">
              <a:buFont typeface="Arial" panose="020B0604020202020204" pitchFamily="34" charset="0"/>
              <a:buChar char="•"/>
            </a:pPr>
            <a:r>
              <a:rPr lang="en-US" sz="1400" dirty="0"/>
              <a:t>its vertical starting point with   </a:t>
            </a:r>
            <a:r>
              <a:rPr lang="en-US" sz="1400" b="1" i="1" dirty="0"/>
              <a:t>grid-column-start</a:t>
            </a:r>
            <a:r>
              <a:rPr lang="en-US" sz="1400" dirty="0"/>
              <a:t>  </a:t>
            </a:r>
            <a:r>
              <a:rPr lang="en-US" sz="1400" dirty="0" smtClean="0"/>
              <a:t>;</a:t>
            </a:r>
            <a:endParaRPr lang="en-US" sz="1400" dirty="0"/>
          </a:p>
          <a:p>
            <a:pPr marL="285750" indent="-285750">
              <a:buFont typeface="Arial" panose="020B0604020202020204" pitchFamily="34" charset="0"/>
              <a:buChar char="•"/>
            </a:pPr>
            <a:r>
              <a:rPr lang="en-US" sz="1400" dirty="0"/>
              <a:t>and its vertical end point with   </a:t>
            </a:r>
            <a:r>
              <a:rPr lang="en-US" sz="1400" b="1" i="1" dirty="0"/>
              <a:t>grid-column-end</a:t>
            </a:r>
            <a:r>
              <a:rPr lang="en-US" sz="1400" dirty="0"/>
              <a:t>  .</a:t>
            </a:r>
            <a:endParaRPr lang="fr-FR" sz="1400" dirty="0"/>
          </a:p>
        </p:txBody>
      </p:sp>
      <p:sp>
        <p:nvSpPr>
          <p:cNvPr id="5" name="Rectangle 4"/>
          <p:cNvSpPr/>
          <p:nvPr/>
        </p:nvSpPr>
        <p:spPr>
          <a:xfrm>
            <a:off x="320842" y="1804829"/>
            <a:ext cx="5279522" cy="461665"/>
          </a:xfrm>
          <a:prstGeom prst="rect">
            <a:avLst/>
          </a:prstGeom>
        </p:spPr>
        <p:txBody>
          <a:bodyPr wrap="none">
            <a:spAutoFit/>
          </a:bodyPr>
          <a:lstStyle/>
          <a:p>
            <a:r>
              <a:rPr lang="fr-FR" sz="2400" b="1" dirty="0" smtClean="0"/>
              <a:t>V-</a:t>
            </a:r>
            <a:r>
              <a:rPr lang="fr-FR" sz="2400" b="1" dirty="0" err="1" smtClean="0"/>
              <a:t>Discuss</a:t>
            </a:r>
            <a:r>
              <a:rPr lang="fr-FR" sz="2400" b="1" dirty="0" smtClean="0"/>
              <a:t> </a:t>
            </a:r>
            <a:r>
              <a:rPr lang="fr-FR" sz="2400" b="1" dirty="0" err="1"/>
              <a:t>other</a:t>
            </a:r>
            <a:r>
              <a:rPr lang="fr-FR" sz="2400" b="1" dirty="0"/>
              <a:t> </a:t>
            </a:r>
            <a:r>
              <a:rPr lang="fr-FR" sz="2400" b="1" dirty="0" err="1"/>
              <a:t>layout</a:t>
            </a:r>
            <a:r>
              <a:rPr lang="fr-FR" sz="2400" b="1" dirty="0"/>
              <a:t> techniques</a:t>
            </a:r>
          </a:p>
        </p:txBody>
      </p:sp>
      <p:sp>
        <p:nvSpPr>
          <p:cNvPr id="6" name="Rectangle 5"/>
          <p:cNvSpPr/>
          <p:nvPr/>
        </p:nvSpPr>
        <p:spPr>
          <a:xfrm>
            <a:off x="552379" y="2266494"/>
            <a:ext cx="4821833" cy="369332"/>
          </a:xfrm>
          <a:prstGeom prst="rect">
            <a:avLst/>
          </a:prstGeom>
        </p:spPr>
        <p:txBody>
          <a:bodyPr wrap="none">
            <a:spAutoFit/>
          </a:bodyPr>
          <a:lstStyle/>
          <a:p>
            <a:r>
              <a:rPr lang="en-US" b="1" dirty="0" smtClean="0"/>
              <a:t>A-Transform </a:t>
            </a:r>
            <a:r>
              <a:rPr lang="en-US" b="1" dirty="0"/>
              <a:t>your elements </a:t>
            </a:r>
            <a:r>
              <a:rPr lang="en-US" b="1" i="1" dirty="0"/>
              <a:t>with </a:t>
            </a:r>
            <a:r>
              <a:rPr lang="en-US" b="1" i="1" dirty="0" smtClean="0"/>
              <a:t>display</a:t>
            </a:r>
            <a:endParaRPr lang="fr-FR" b="1" i="1" dirty="0"/>
          </a:p>
        </p:txBody>
      </p:sp>
      <p:sp>
        <p:nvSpPr>
          <p:cNvPr id="7" name="Rectangle 6"/>
          <p:cNvSpPr/>
          <p:nvPr/>
        </p:nvSpPr>
        <p:spPr>
          <a:xfrm>
            <a:off x="320842" y="2635826"/>
            <a:ext cx="5279522" cy="954107"/>
          </a:xfrm>
          <a:prstGeom prst="rect">
            <a:avLst/>
          </a:prstGeom>
        </p:spPr>
        <p:txBody>
          <a:bodyPr wrap="square">
            <a:spAutoFit/>
          </a:bodyPr>
          <a:lstStyle/>
          <a:p>
            <a:pPr algn="just"/>
            <a:r>
              <a:rPr lang="en-US" sz="1400" dirty="0"/>
              <a:t>The CSS property  </a:t>
            </a:r>
            <a:r>
              <a:rPr lang="en-US" sz="1400" b="1" i="1" dirty="0"/>
              <a:t>display</a:t>
            </a:r>
            <a:r>
              <a:rPr lang="en-US" sz="1400" dirty="0"/>
              <a:t> allows you to transform any element of your page, from one type to another. With this property, we can for example force links (originally of </a:t>
            </a:r>
            <a:r>
              <a:rPr lang="en-US" sz="1400" dirty="0" smtClean="0"/>
              <a:t>type  </a:t>
            </a:r>
            <a:r>
              <a:rPr lang="en-US" sz="1400" b="1" i="1" dirty="0"/>
              <a:t>inline</a:t>
            </a:r>
            <a:r>
              <a:rPr lang="en-US" sz="1400" dirty="0"/>
              <a:t> </a:t>
            </a:r>
            <a:r>
              <a:rPr lang="en-US" sz="1400" dirty="0" smtClean="0"/>
              <a:t>) </a:t>
            </a:r>
            <a:r>
              <a:rPr lang="en-US" sz="1400" dirty="0"/>
              <a:t>to appear as a type   </a:t>
            </a:r>
            <a:r>
              <a:rPr lang="en-US" sz="1400" b="1" i="1" dirty="0"/>
              <a:t>block</a:t>
            </a:r>
            <a:r>
              <a:rPr lang="en-US" sz="1400" dirty="0"/>
              <a:t>  :</a:t>
            </a:r>
            <a:endParaRPr lang="fr-FR" sz="1400" dirty="0"/>
          </a:p>
        </p:txBody>
      </p:sp>
      <p:pic>
        <p:nvPicPr>
          <p:cNvPr id="8" name="Image 7"/>
          <p:cNvPicPr>
            <a:picLocks noChangeAspect="1"/>
          </p:cNvPicPr>
          <p:nvPr/>
        </p:nvPicPr>
        <p:blipFill>
          <a:blip r:embed="rId2"/>
          <a:stretch>
            <a:fillRect/>
          </a:stretch>
        </p:blipFill>
        <p:spPr>
          <a:xfrm>
            <a:off x="1313373" y="3745135"/>
            <a:ext cx="2278952" cy="723648"/>
          </a:xfrm>
          <a:prstGeom prst="rect">
            <a:avLst/>
          </a:prstGeom>
        </p:spPr>
      </p:pic>
      <p:sp>
        <p:nvSpPr>
          <p:cNvPr id="9" name="Rectangle 8"/>
          <p:cNvSpPr/>
          <p:nvPr/>
        </p:nvSpPr>
        <p:spPr>
          <a:xfrm>
            <a:off x="320842" y="4542718"/>
            <a:ext cx="5279522" cy="954107"/>
          </a:xfrm>
          <a:prstGeom prst="rect">
            <a:avLst/>
          </a:prstGeom>
        </p:spPr>
        <p:txBody>
          <a:bodyPr wrap="square">
            <a:spAutoFit/>
          </a:bodyPr>
          <a:lstStyle/>
          <a:p>
            <a:pPr algn="just"/>
            <a:r>
              <a:rPr lang="en-US" sz="1400" dirty="0"/>
              <a:t>At this point, the links will position themselves one below the other (like normal blocks), and it becomes possible to modify their dimensions! And conversely, you can try to make an element that is of   block  default type become   inline .</a:t>
            </a:r>
            <a:endParaRPr lang="fr-FR" sz="1400" dirty="0"/>
          </a:p>
        </p:txBody>
      </p:sp>
      <p:pic>
        <p:nvPicPr>
          <p:cNvPr id="10" name="Image 9"/>
          <p:cNvPicPr>
            <a:picLocks noChangeAspect="1"/>
          </p:cNvPicPr>
          <p:nvPr/>
        </p:nvPicPr>
        <p:blipFill>
          <a:blip r:embed="rId3"/>
          <a:stretch>
            <a:fillRect/>
          </a:stretch>
        </p:blipFill>
        <p:spPr>
          <a:xfrm>
            <a:off x="320841" y="5570760"/>
            <a:ext cx="5209241" cy="685661"/>
          </a:xfrm>
          <a:prstGeom prst="rect">
            <a:avLst/>
          </a:prstGeom>
        </p:spPr>
      </p:pic>
      <p:sp>
        <p:nvSpPr>
          <p:cNvPr id="11" name="Rectangle 10"/>
          <p:cNvSpPr/>
          <p:nvPr/>
        </p:nvSpPr>
        <p:spPr>
          <a:xfrm>
            <a:off x="6101705" y="419834"/>
            <a:ext cx="4488408" cy="369332"/>
          </a:xfrm>
          <a:prstGeom prst="rect">
            <a:avLst/>
          </a:prstGeom>
        </p:spPr>
        <p:txBody>
          <a:bodyPr wrap="none">
            <a:spAutoFit/>
          </a:bodyPr>
          <a:lstStyle/>
          <a:p>
            <a:r>
              <a:rPr lang="en-US" b="1" dirty="0" smtClean="0"/>
              <a:t>B-Hide </a:t>
            </a:r>
            <a:r>
              <a:rPr lang="en-US" b="1" dirty="0"/>
              <a:t>your items with  </a:t>
            </a:r>
            <a:r>
              <a:rPr lang="en-US" b="1" i="1" dirty="0"/>
              <a:t>display: none</a:t>
            </a:r>
            <a:r>
              <a:rPr lang="en-US" b="1" dirty="0"/>
              <a:t>;</a:t>
            </a:r>
            <a:endParaRPr lang="fr-FR" b="1" dirty="0"/>
          </a:p>
        </p:txBody>
      </p:sp>
      <p:sp>
        <p:nvSpPr>
          <p:cNvPr id="12" name="Rectangle 11"/>
          <p:cNvSpPr/>
          <p:nvPr/>
        </p:nvSpPr>
        <p:spPr>
          <a:xfrm>
            <a:off x="6101705" y="850722"/>
            <a:ext cx="5657158" cy="738664"/>
          </a:xfrm>
          <a:prstGeom prst="rect">
            <a:avLst/>
          </a:prstGeom>
        </p:spPr>
        <p:txBody>
          <a:bodyPr wrap="square">
            <a:spAutoFit/>
          </a:bodyPr>
          <a:lstStyle/>
          <a:p>
            <a:r>
              <a:rPr lang="en-US" sz="1400" dirty="0"/>
              <a:t>You can also decide to completely hide an element of the page by assigning the value none to display. For example, if I want to hide elements that have the class secret, I will write:</a:t>
            </a:r>
            <a:endParaRPr lang="fr-FR" sz="1400" dirty="0"/>
          </a:p>
        </p:txBody>
      </p:sp>
      <p:pic>
        <p:nvPicPr>
          <p:cNvPr id="13" name="Image 12"/>
          <p:cNvPicPr>
            <a:picLocks noChangeAspect="1"/>
          </p:cNvPicPr>
          <p:nvPr/>
        </p:nvPicPr>
        <p:blipFill>
          <a:blip r:embed="rId4"/>
          <a:stretch>
            <a:fillRect/>
          </a:stretch>
        </p:blipFill>
        <p:spPr>
          <a:xfrm>
            <a:off x="7050025" y="1650942"/>
            <a:ext cx="2551289" cy="761099"/>
          </a:xfrm>
          <a:prstGeom prst="rect">
            <a:avLst/>
          </a:prstGeom>
        </p:spPr>
      </p:pic>
      <p:sp>
        <p:nvSpPr>
          <p:cNvPr id="14" name="Rectangle 13"/>
          <p:cNvSpPr/>
          <p:nvPr/>
        </p:nvSpPr>
        <p:spPr>
          <a:xfrm>
            <a:off x="6096000" y="2461091"/>
            <a:ext cx="6096000" cy="954107"/>
          </a:xfrm>
          <a:prstGeom prst="rect">
            <a:avLst/>
          </a:prstGeom>
        </p:spPr>
        <p:txBody>
          <a:bodyPr>
            <a:spAutoFit/>
          </a:bodyPr>
          <a:lstStyle/>
          <a:p>
            <a:r>
              <a:rPr lang="en-US" sz="1400" dirty="0"/>
              <a:t>none is very useful when it is necessary to hide certain elements according to the size of the screen.</a:t>
            </a:r>
          </a:p>
          <a:p>
            <a:endParaRPr lang="en-US" sz="1400" dirty="0"/>
          </a:p>
          <a:p>
            <a:r>
              <a:rPr lang="en-US" sz="1400" dirty="0"/>
              <a:t>To test this, try reducing the window size of the </a:t>
            </a:r>
            <a:r>
              <a:rPr lang="en-US" sz="1400" dirty="0" err="1">
                <a:hlinkClick r:id="rId5"/>
              </a:rPr>
              <a:t>CodePen</a:t>
            </a:r>
            <a:r>
              <a:rPr lang="en-US" sz="1400" dirty="0">
                <a:hlinkClick r:id="rId5"/>
              </a:rPr>
              <a:t> P3C5a  </a:t>
            </a:r>
            <a:r>
              <a:rPr lang="en-US" sz="1400" dirty="0"/>
              <a:t>!</a:t>
            </a:r>
            <a:endParaRPr lang="fr-FR" sz="1400" dirty="0"/>
          </a:p>
        </p:txBody>
      </p:sp>
      <p:sp>
        <p:nvSpPr>
          <p:cNvPr id="15" name="Rectangle 14"/>
          <p:cNvSpPr/>
          <p:nvPr/>
        </p:nvSpPr>
        <p:spPr>
          <a:xfrm>
            <a:off x="6096000" y="3522183"/>
            <a:ext cx="5600364" cy="1169551"/>
          </a:xfrm>
          <a:prstGeom prst="rect">
            <a:avLst/>
          </a:prstGeom>
        </p:spPr>
        <p:txBody>
          <a:bodyPr wrap="square">
            <a:spAutoFit/>
          </a:bodyPr>
          <a:lstStyle/>
          <a:p>
            <a:pPr algn="just"/>
            <a:r>
              <a:rPr lang="en-US" sz="1400" dirty="0"/>
              <a:t>The </a:t>
            </a:r>
            <a:r>
              <a:rPr lang="en-US" sz="1400" dirty="0">
                <a:hlinkClick r:id="rId6"/>
              </a:rPr>
              <a:t>list</a:t>
            </a:r>
            <a:r>
              <a:rPr lang="en-US" sz="1400" dirty="0"/>
              <a:t> of  possible values ​​for   </a:t>
            </a:r>
            <a:r>
              <a:rPr lang="en-US" sz="1400" b="1" i="1" dirty="0"/>
              <a:t>display</a:t>
            </a:r>
            <a:r>
              <a:rPr lang="en-US" sz="1400" dirty="0"/>
              <a:t>  is long. We won't have time to cover them all together here, but know that it is particularly possible to take advantage of the best of   </a:t>
            </a:r>
            <a:r>
              <a:rPr lang="en-US" sz="1400" b="1" i="1" dirty="0"/>
              <a:t>inline</a:t>
            </a:r>
            <a:r>
              <a:rPr lang="en-US" sz="1400" dirty="0"/>
              <a:t>  and   </a:t>
            </a:r>
            <a:r>
              <a:rPr lang="en-US" sz="1400" b="1" i="1" dirty="0"/>
              <a:t>block</a:t>
            </a:r>
            <a:r>
              <a:rPr lang="en-US" sz="1400" dirty="0"/>
              <a:t>  . For </a:t>
            </a:r>
            <a:r>
              <a:rPr lang="en-US" sz="1400" dirty="0" smtClean="0"/>
              <a:t>this you </a:t>
            </a:r>
            <a:r>
              <a:rPr lang="en-US" sz="1400" dirty="0"/>
              <a:t>can </a:t>
            </a:r>
            <a:r>
              <a:rPr lang="en-US" sz="1400" dirty="0" smtClean="0"/>
              <a:t>use </a:t>
            </a:r>
            <a:r>
              <a:rPr lang="en-US" sz="1400" b="1" i="1" dirty="0" smtClean="0"/>
              <a:t>display</a:t>
            </a:r>
            <a:r>
              <a:rPr lang="en-US" sz="1400" b="1" i="1" dirty="0"/>
              <a:t>: </a:t>
            </a:r>
            <a:r>
              <a:rPr lang="en-US" sz="1400" b="1" i="1" dirty="0" smtClean="0"/>
              <a:t>inline-block; </a:t>
            </a:r>
            <a:r>
              <a:rPr lang="en-US" sz="1400" dirty="0" smtClean="0"/>
              <a:t>which </a:t>
            </a:r>
            <a:r>
              <a:rPr lang="en-US" sz="1400" dirty="0"/>
              <a:t>renders your elements   </a:t>
            </a:r>
            <a:r>
              <a:rPr lang="en-US" sz="1400" b="1" i="1" dirty="0"/>
              <a:t>inline</a:t>
            </a:r>
            <a:r>
              <a:rPr lang="en-US" sz="1400" dirty="0"/>
              <a:t>  while allowing them to be sized.</a:t>
            </a:r>
            <a:endParaRPr lang="fr-FR" sz="1400" dirty="0"/>
          </a:p>
        </p:txBody>
      </p:sp>
      <p:sp>
        <p:nvSpPr>
          <p:cNvPr id="16" name="Rectangle 15"/>
          <p:cNvSpPr/>
          <p:nvPr/>
        </p:nvSpPr>
        <p:spPr>
          <a:xfrm>
            <a:off x="6069400" y="4696605"/>
            <a:ext cx="6120023" cy="646331"/>
          </a:xfrm>
          <a:prstGeom prst="rect">
            <a:avLst/>
          </a:prstGeom>
        </p:spPr>
        <p:txBody>
          <a:bodyPr wrap="square">
            <a:spAutoFit/>
          </a:bodyPr>
          <a:lstStyle/>
          <a:p>
            <a:r>
              <a:rPr lang="en-US" b="1" dirty="0" smtClean="0"/>
              <a:t>C-Position </a:t>
            </a:r>
            <a:r>
              <a:rPr lang="en-US" b="1" dirty="0"/>
              <a:t>your elements with the CSS property  </a:t>
            </a:r>
            <a:r>
              <a:rPr lang="en-US" b="1" i="1" dirty="0"/>
              <a:t>position</a:t>
            </a:r>
            <a:endParaRPr lang="fr-FR" b="1" i="1" dirty="0"/>
          </a:p>
        </p:txBody>
      </p:sp>
      <p:sp>
        <p:nvSpPr>
          <p:cNvPr id="17" name="Rectangle 16"/>
          <p:cNvSpPr/>
          <p:nvPr/>
        </p:nvSpPr>
        <p:spPr>
          <a:xfrm>
            <a:off x="6069400" y="5309548"/>
            <a:ext cx="5914053" cy="954107"/>
          </a:xfrm>
          <a:prstGeom prst="rect">
            <a:avLst/>
          </a:prstGeom>
        </p:spPr>
        <p:txBody>
          <a:bodyPr wrap="square">
            <a:spAutoFit/>
          </a:bodyPr>
          <a:lstStyle/>
          <a:p>
            <a:pPr algn="just"/>
            <a:r>
              <a:rPr lang="en-US" sz="1400" dirty="0"/>
              <a:t>In the methods we've seen so far, the browser arranges the elements so that they never overlap. They are part of a normal flow. But now we will see a new property: </a:t>
            </a:r>
            <a:r>
              <a:rPr lang="en-US" sz="1400" b="1" i="1" dirty="0"/>
              <a:t>position</a:t>
            </a:r>
            <a:r>
              <a:rPr lang="en-US" sz="1400" dirty="0"/>
              <a:t>. It allows you to precisely position elements on the page (and even sometimes to superimpose them).</a:t>
            </a:r>
            <a:endParaRPr lang="fr-FR" sz="1400" dirty="0"/>
          </a:p>
        </p:txBody>
      </p:sp>
    </p:spTree>
    <p:extLst>
      <p:ext uri="{BB962C8B-B14F-4D97-AF65-F5344CB8AC3E}">
        <p14:creationId xmlns:p14="http://schemas.microsoft.com/office/powerpoint/2010/main" val="3684374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0F6EA6-2AEE-BD5C-A7AA-9352F15E2BE4}"/>
              </a:ext>
            </a:extLst>
          </p:cNvPr>
          <p:cNvSpPr txBox="1"/>
          <p:nvPr/>
        </p:nvSpPr>
        <p:spPr>
          <a:xfrm>
            <a:off x="342901" y="320104"/>
            <a:ext cx="5442079" cy="3970318"/>
          </a:xfrm>
          <a:prstGeom prst="rect">
            <a:avLst/>
          </a:prstGeom>
          <a:noFill/>
        </p:spPr>
        <p:txBody>
          <a:bodyPr wrap="square">
            <a:spAutoFit/>
          </a:bodyPr>
          <a:lstStyle/>
          <a:p>
            <a:r>
              <a:rPr lang="fr-FR" sz="1200" dirty="0">
                <a:highlight>
                  <a:srgbClr val="C0C0C0"/>
                </a:highlight>
              </a:rPr>
              <a:t>Oh </a:t>
            </a:r>
            <a:r>
              <a:rPr lang="fr-FR" sz="1200" dirty="0" err="1">
                <a:highlight>
                  <a:srgbClr val="C0C0C0"/>
                </a:highlight>
              </a:rPr>
              <a:t>really</a:t>
            </a:r>
            <a:r>
              <a:rPr lang="fr-FR" sz="1200" dirty="0">
                <a:highlight>
                  <a:srgbClr val="C0C0C0"/>
                </a:highlight>
              </a:rPr>
              <a:t>? But </a:t>
            </a:r>
            <a:r>
              <a:rPr lang="fr-FR" sz="1200" dirty="0" err="1">
                <a:highlight>
                  <a:srgbClr val="C0C0C0"/>
                </a:highlight>
              </a:rPr>
              <a:t>isn't</a:t>
            </a:r>
            <a:r>
              <a:rPr lang="fr-FR" sz="1200" dirty="0">
                <a:highlight>
                  <a:srgbClr val="C0C0C0"/>
                </a:highlight>
              </a:rPr>
              <a:t> </a:t>
            </a:r>
            <a:r>
              <a:rPr lang="fr-FR" sz="1200" dirty="0" err="1">
                <a:highlight>
                  <a:srgbClr val="C0C0C0"/>
                </a:highlight>
              </a:rPr>
              <a:t>that</a:t>
            </a:r>
            <a:r>
              <a:rPr lang="fr-FR" sz="1200" dirty="0">
                <a:highlight>
                  <a:srgbClr val="C0C0C0"/>
                </a:highlight>
              </a:rPr>
              <a:t> a bit of </a:t>
            </a:r>
            <a:r>
              <a:rPr lang="fr-FR" sz="1200" dirty="0" err="1">
                <a:highlight>
                  <a:srgbClr val="C0C0C0"/>
                </a:highlight>
              </a:rPr>
              <a:t>cheating</a:t>
            </a:r>
            <a:r>
              <a:rPr lang="fr-FR" sz="1200" dirty="0">
                <a:highlight>
                  <a:srgbClr val="C0C0C0"/>
                </a:highlight>
              </a:rPr>
              <a:t>?</a:t>
            </a:r>
          </a:p>
          <a:p>
            <a:endParaRPr lang="fr-FR" sz="1400" dirty="0"/>
          </a:p>
          <a:p>
            <a:pPr algn="just"/>
            <a:r>
              <a:rPr lang="fr-FR" sz="1400" dirty="0" err="1"/>
              <a:t>Certainly</a:t>
            </a:r>
            <a:r>
              <a:rPr lang="fr-FR" sz="1400" dirty="0"/>
              <a:t>, </a:t>
            </a:r>
            <a:r>
              <a:rPr lang="fr-FR" sz="1400" dirty="0" err="1"/>
              <a:t>you're</a:t>
            </a:r>
            <a:r>
              <a:rPr lang="fr-FR" sz="1400" dirty="0"/>
              <a:t> </a:t>
            </a:r>
            <a:r>
              <a:rPr lang="fr-FR" sz="1400" dirty="0" err="1"/>
              <a:t>just</a:t>
            </a:r>
            <a:r>
              <a:rPr lang="fr-FR" sz="1400" dirty="0"/>
              <a:t> </a:t>
            </a:r>
            <a:r>
              <a:rPr lang="fr-FR" sz="1400" dirty="0" err="1"/>
              <a:t>starting</a:t>
            </a:r>
            <a:r>
              <a:rPr lang="fr-FR" sz="1400" dirty="0"/>
              <a:t> </a:t>
            </a:r>
            <a:r>
              <a:rPr lang="fr-FR" sz="1400" dirty="0" err="1"/>
              <a:t>this</a:t>
            </a:r>
            <a:r>
              <a:rPr lang="fr-FR" sz="1400" dirty="0"/>
              <a:t> course, but </a:t>
            </a:r>
            <a:r>
              <a:rPr lang="fr-FR" sz="1400" dirty="0" err="1"/>
              <a:t>nothing</a:t>
            </a:r>
            <a:r>
              <a:rPr lang="fr-FR" sz="1400" dirty="0"/>
              <a:t> </a:t>
            </a:r>
            <a:r>
              <a:rPr lang="fr-FR" sz="1400" dirty="0" err="1"/>
              <a:t>prevents</a:t>
            </a:r>
            <a:r>
              <a:rPr lang="fr-FR" sz="1400" dirty="0"/>
              <a:t> </a:t>
            </a:r>
            <a:r>
              <a:rPr lang="fr-FR" sz="1400" dirty="0" err="1"/>
              <a:t>you</a:t>
            </a:r>
            <a:r>
              <a:rPr lang="fr-FR" sz="1400" dirty="0"/>
              <a:t> </a:t>
            </a:r>
            <a:r>
              <a:rPr lang="fr-FR" sz="1400" dirty="0" err="1"/>
              <a:t>from</a:t>
            </a:r>
            <a:r>
              <a:rPr lang="fr-FR" sz="1400" dirty="0"/>
              <a:t> </a:t>
            </a:r>
            <a:r>
              <a:rPr lang="fr-FR" sz="1400" dirty="0" err="1"/>
              <a:t>getting</a:t>
            </a:r>
            <a:r>
              <a:rPr lang="fr-FR" sz="1400" dirty="0"/>
              <a:t> an </a:t>
            </a:r>
            <a:r>
              <a:rPr lang="fr-FR" sz="1400" dirty="0" err="1"/>
              <a:t>overview</a:t>
            </a:r>
            <a:r>
              <a:rPr lang="fr-FR" sz="1400" dirty="0"/>
              <a:t> and </a:t>
            </a:r>
            <a:r>
              <a:rPr lang="fr-FR" sz="1400" dirty="0" err="1"/>
              <a:t>having</a:t>
            </a:r>
            <a:r>
              <a:rPr lang="fr-FR" sz="1400" dirty="0"/>
              <a:t> a </a:t>
            </a:r>
            <a:r>
              <a:rPr lang="fr-FR" sz="1400" dirty="0" err="1"/>
              <a:t>general</a:t>
            </a:r>
            <a:r>
              <a:rPr lang="fr-FR" sz="1400" dirty="0"/>
              <a:t> </a:t>
            </a:r>
            <a:r>
              <a:rPr lang="fr-FR" sz="1400" dirty="0" err="1"/>
              <a:t>understanding</a:t>
            </a:r>
            <a:r>
              <a:rPr lang="fr-FR" sz="1400" dirty="0"/>
              <a:t> of </a:t>
            </a:r>
            <a:r>
              <a:rPr lang="fr-FR" sz="1400" dirty="0" err="1"/>
              <a:t>what</a:t>
            </a:r>
            <a:r>
              <a:rPr lang="fr-FR" sz="1400" dirty="0"/>
              <a:t> </a:t>
            </a:r>
            <a:r>
              <a:rPr lang="fr-FR" sz="1400" dirty="0" err="1"/>
              <a:t>you</a:t>
            </a:r>
            <a:r>
              <a:rPr lang="fr-FR" sz="1400" dirty="0"/>
              <a:t> </a:t>
            </a:r>
            <a:r>
              <a:rPr lang="fr-FR" sz="1400" dirty="0" err="1"/>
              <a:t>will</a:t>
            </a:r>
            <a:r>
              <a:rPr lang="fr-FR" sz="1400" dirty="0"/>
              <a:t> </a:t>
            </a:r>
            <a:r>
              <a:rPr lang="fr-FR" sz="1400" dirty="0" err="1"/>
              <a:t>learn</a:t>
            </a:r>
            <a:r>
              <a:rPr lang="fr-FR" sz="1400" dirty="0"/>
              <a:t>. </a:t>
            </a:r>
            <a:r>
              <a:rPr lang="fr-FR" sz="1400" dirty="0" err="1"/>
              <a:t>Print</a:t>
            </a:r>
            <a:r>
              <a:rPr lang="fr-FR" sz="1400" dirty="0"/>
              <a:t> out </a:t>
            </a:r>
            <a:r>
              <a:rPr lang="fr-FR" sz="1400" dirty="0" err="1"/>
              <a:t>this</a:t>
            </a:r>
            <a:r>
              <a:rPr lang="fr-FR" sz="1400" dirty="0"/>
              <a:t> </a:t>
            </a:r>
            <a:r>
              <a:rPr lang="fr-FR" sz="1400" dirty="0" err="1"/>
              <a:t>sheet</a:t>
            </a:r>
            <a:r>
              <a:rPr lang="fr-FR" sz="1400" dirty="0"/>
              <a:t> or </a:t>
            </a:r>
            <a:r>
              <a:rPr lang="fr-FR" sz="1400" dirty="0" err="1"/>
              <a:t>keep</a:t>
            </a:r>
            <a:r>
              <a:rPr lang="fr-FR" sz="1400" dirty="0"/>
              <a:t> </a:t>
            </a:r>
            <a:r>
              <a:rPr lang="fr-FR" sz="1400" dirty="0" err="1"/>
              <a:t>it</a:t>
            </a:r>
            <a:r>
              <a:rPr lang="fr-FR" sz="1400" dirty="0"/>
              <a:t> open in a tab on </a:t>
            </a:r>
            <a:r>
              <a:rPr lang="fr-FR" sz="1400" dirty="0" err="1"/>
              <a:t>your</a:t>
            </a:r>
            <a:r>
              <a:rPr lang="fr-FR" sz="1400" dirty="0"/>
              <a:t> browser </a:t>
            </a:r>
            <a:r>
              <a:rPr lang="fr-FR" sz="1400" dirty="0" err="1"/>
              <a:t>while</a:t>
            </a:r>
            <a:r>
              <a:rPr lang="fr-FR" sz="1400" dirty="0"/>
              <a:t> </a:t>
            </a:r>
            <a:r>
              <a:rPr lang="fr-FR" sz="1400" dirty="0" err="1"/>
              <a:t>you</a:t>
            </a:r>
            <a:r>
              <a:rPr lang="fr-FR" sz="1400" dirty="0"/>
              <a:t> </a:t>
            </a:r>
            <a:r>
              <a:rPr lang="fr-FR" sz="1400" dirty="0" err="1"/>
              <a:t>study</a:t>
            </a:r>
            <a:r>
              <a:rPr lang="fr-FR" sz="1400" dirty="0"/>
              <a:t>. It </a:t>
            </a:r>
            <a:r>
              <a:rPr lang="fr-FR" sz="1400" dirty="0" err="1"/>
              <a:t>will</a:t>
            </a:r>
            <a:r>
              <a:rPr lang="fr-FR" sz="1400" dirty="0"/>
              <a:t> serve as a memo to help </a:t>
            </a:r>
            <a:r>
              <a:rPr lang="fr-FR" sz="1400" dirty="0" err="1"/>
              <a:t>you</a:t>
            </a:r>
            <a:r>
              <a:rPr lang="fr-FR" sz="1400" dirty="0"/>
              <a:t> </a:t>
            </a:r>
            <a:r>
              <a:rPr lang="fr-FR" sz="1400" dirty="0" err="1"/>
              <a:t>assimilate</a:t>
            </a:r>
            <a:r>
              <a:rPr lang="fr-FR" sz="1400" dirty="0"/>
              <a:t> the essential information. </a:t>
            </a:r>
            <a:r>
              <a:rPr lang="fr-FR" sz="1400" dirty="0" err="1"/>
              <a:t>However</a:t>
            </a:r>
            <a:r>
              <a:rPr lang="fr-FR" sz="1400" dirty="0"/>
              <a:t>, </a:t>
            </a:r>
            <a:r>
              <a:rPr lang="fr-FR" sz="1400" dirty="0" err="1"/>
              <a:t>it</a:t>
            </a:r>
            <a:r>
              <a:rPr lang="fr-FR" sz="1400" dirty="0"/>
              <a:t> </a:t>
            </a:r>
            <a:r>
              <a:rPr lang="fr-FR" sz="1400" dirty="0" err="1"/>
              <a:t>won't</a:t>
            </a:r>
            <a:r>
              <a:rPr lang="fr-FR" sz="1400" dirty="0"/>
              <a:t> enable </a:t>
            </a:r>
            <a:r>
              <a:rPr lang="fr-FR" sz="1400" dirty="0" err="1"/>
              <a:t>you</a:t>
            </a:r>
            <a:r>
              <a:rPr lang="fr-FR" sz="1400" dirty="0"/>
              <a:t> to </a:t>
            </a:r>
            <a:r>
              <a:rPr lang="fr-FR" sz="1400" dirty="0" err="1"/>
              <a:t>complete</a:t>
            </a:r>
            <a:r>
              <a:rPr lang="fr-FR" sz="1400" dirty="0"/>
              <a:t> the </a:t>
            </a:r>
            <a:r>
              <a:rPr lang="fr-FR" sz="1400" dirty="0" err="1"/>
              <a:t>exercises</a:t>
            </a:r>
            <a:r>
              <a:rPr lang="fr-FR" sz="1400" dirty="0"/>
              <a:t> or </a:t>
            </a:r>
            <a:r>
              <a:rPr lang="fr-FR" sz="1400" dirty="0" err="1"/>
              <a:t>take</a:t>
            </a:r>
            <a:r>
              <a:rPr lang="fr-FR" sz="1400" dirty="0"/>
              <a:t> the </a:t>
            </a:r>
            <a:r>
              <a:rPr lang="fr-FR" sz="1400" dirty="0" err="1"/>
              <a:t>quizzes</a:t>
            </a:r>
            <a:r>
              <a:rPr lang="fr-FR" sz="1400" dirty="0"/>
              <a:t> </a:t>
            </a:r>
            <a:r>
              <a:rPr lang="fr-FR" sz="1400" dirty="0" err="1"/>
              <a:t>without</a:t>
            </a:r>
            <a:r>
              <a:rPr lang="fr-FR" sz="1400" dirty="0"/>
              <a:t> </a:t>
            </a:r>
            <a:r>
              <a:rPr lang="fr-FR" sz="1400" dirty="0" err="1"/>
              <a:t>some</a:t>
            </a:r>
            <a:r>
              <a:rPr lang="fr-FR" sz="1400" dirty="0"/>
              <a:t> minimum </a:t>
            </a:r>
            <a:r>
              <a:rPr lang="fr-FR" sz="1400" dirty="0" err="1"/>
              <a:t>amount</a:t>
            </a:r>
            <a:r>
              <a:rPr lang="fr-FR" sz="1400" dirty="0"/>
              <a:t> of </a:t>
            </a:r>
            <a:r>
              <a:rPr lang="fr-FR" sz="1400" dirty="0" err="1"/>
              <a:t>thinking</a:t>
            </a:r>
            <a:r>
              <a:rPr lang="fr-FR" sz="1400" dirty="0"/>
              <a:t>!</a:t>
            </a:r>
          </a:p>
          <a:p>
            <a:endParaRPr lang="fr-FR" sz="1400" dirty="0"/>
          </a:p>
          <a:p>
            <a:r>
              <a:rPr lang="fr-FR" sz="1600" b="1" dirty="0" err="1"/>
              <a:t>Refer</a:t>
            </a:r>
            <a:r>
              <a:rPr lang="fr-FR" sz="1600" b="1" dirty="0"/>
              <a:t> to the HTML tag </a:t>
            </a:r>
            <a:r>
              <a:rPr lang="fr-FR" sz="1600" b="1" dirty="0" err="1"/>
              <a:t>glossary</a:t>
            </a:r>
            <a:r>
              <a:rPr lang="fr-FR" sz="1600" b="1" dirty="0"/>
              <a:t> and CSS </a:t>
            </a:r>
            <a:r>
              <a:rPr lang="fr-FR" sz="1600" b="1" dirty="0" err="1"/>
              <a:t>properties</a:t>
            </a:r>
            <a:r>
              <a:rPr lang="fr-FR" sz="1600" b="1" dirty="0"/>
              <a:t>.</a:t>
            </a:r>
          </a:p>
          <a:p>
            <a:endParaRPr lang="fr-FR" sz="1400" dirty="0"/>
          </a:p>
          <a:p>
            <a:r>
              <a:rPr lang="fr-FR" sz="1400" dirty="0"/>
              <a:t>If </a:t>
            </a:r>
            <a:r>
              <a:rPr lang="fr-FR" sz="1400" dirty="0" err="1"/>
              <a:t>you</a:t>
            </a:r>
            <a:r>
              <a:rPr lang="fr-FR" sz="1400" dirty="0"/>
              <a:t> </a:t>
            </a:r>
            <a:r>
              <a:rPr lang="fr-FR" sz="1400" dirty="0" err="1"/>
              <a:t>need</a:t>
            </a:r>
            <a:r>
              <a:rPr lang="fr-FR" sz="1400" dirty="0"/>
              <a:t> to </a:t>
            </a:r>
            <a:r>
              <a:rPr lang="fr-FR" sz="1400" dirty="0" err="1"/>
              <a:t>easily</a:t>
            </a:r>
            <a:r>
              <a:rPr lang="fr-FR" sz="1400" dirty="0"/>
              <a:t> </a:t>
            </a:r>
            <a:r>
              <a:rPr lang="fr-FR" sz="1400" dirty="0" err="1"/>
              <a:t>revisit</a:t>
            </a:r>
            <a:r>
              <a:rPr lang="fr-FR" sz="1400" dirty="0"/>
              <a:t> a </a:t>
            </a:r>
            <a:r>
              <a:rPr lang="fr-FR" sz="1400" dirty="0" err="1"/>
              <a:t>specific</a:t>
            </a:r>
            <a:r>
              <a:rPr lang="fr-FR" sz="1400" dirty="0"/>
              <a:t> point </a:t>
            </a:r>
            <a:r>
              <a:rPr lang="fr-FR" sz="1400" dirty="0" err="1"/>
              <a:t>from</a:t>
            </a:r>
            <a:r>
              <a:rPr lang="fr-FR" sz="1400" dirty="0"/>
              <a:t> the course, </a:t>
            </a:r>
            <a:r>
              <a:rPr lang="fr-FR" sz="1400" dirty="0" err="1"/>
              <a:t>you</a:t>
            </a:r>
            <a:r>
              <a:rPr lang="fr-FR" sz="1400" dirty="0"/>
              <a:t> can download and </a:t>
            </a:r>
            <a:r>
              <a:rPr lang="fr-FR" sz="1400" dirty="0" err="1"/>
              <a:t>consult</a:t>
            </a:r>
            <a:r>
              <a:rPr lang="fr-FR" sz="1400" dirty="0"/>
              <a:t>:</a:t>
            </a:r>
          </a:p>
          <a:p>
            <a:endParaRPr lang="fr-FR" sz="1400" dirty="0"/>
          </a:p>
          <a:p>
            <a:pPr marL="285750" indent="-285750">
              <a:buFont typeface="Arial" panose="020B0604020202020204" pitchFamily="34" charset="0"/>
              <a:buChar char="•"/>
            </a:pPr>
            <a:r>
              <a:rPr lang="fr-FR" sz="1400" dirty="0"/>
              <a:t>The </a:t>
            </a:r>
            <a:r>
              <a:rPr lang="fr-FR" sz="1400" dirty="0">
                <a:solidFill>
                  <a:srgbClr val="00B0F0"/>
                </a:solidFill>
                <a:hlinkClick r:id="rId2">
                  <a:extLst>
                    <a:ext uri="{A12FA001-AC4F-418D-AE19-62706E023703}">
                      <ahyp:hlinkClr xmlns="" xmlns:ahyp="http://schemas.microsoft.com/office/drawing/2018/hyperlinkcolor" val="tx"/>
                    </a:ext>
                  </a:extLst>
                </a:hlinkClick>
              </a:rPr>
              <a:t>HTML tag </a:t>
            </a:r>
            <a:r>
              <a:rPr lang="fr-FR" sz="1400" dirty="0" err="1">
                <a:solidFill>
                  <a:srgbClr val="00B0F0"/>
                </a:solidFill>
                <a:hlinkClick r:id="rId2">
                  <a:extLst>
                    <a:ext uri="{A12FA001-AC4F-418D-AE19-62706E023703}">
                      <ahyp:hlinkClr xmlns="" xmlns:ahyp="http://schemas.microsoft.com/office/drawing/2018/hyperlinkcolor" val="tx"/>
                    </a:ext>
                  </a:extLst>
                </a:hlinkClick>
              </a:rPr>
              <a:t>list</a:t>
            </a:r>
            <a:r>
              <a:rPr lang="fr-FR" sz="1400" dirty="0">
                <a:solidFill>
                  <a:srgbClr val="00B0F0"/>
                </a:solidFill>
              </a:rPr>
              <a:t>.</a:t>
            </a:r>
          </a:p>
          <a:p>
            <a:pPr marL="285750" indent="-285750">
              <a:buFont typeface="Arial" panose="020B0604020202020204" pitchFamily="34" charset="0"/>
              <a:buChar char="•"/>
            </a:pPr>
            <a:r>
              <a:rPr lang="fr-FR" sz="1400" dirty="0"/>
              <a:t>The </a:t>
            </a:r>
            <a:r>
              <a:rPr lang="fr-FR" sz="1400" dirty="0">
                <a:solidFill>
                  <a:srgbClr val="00B0F0"/>
                </a:solidFill>
                <a:hlinkClick r:id="rId3">
                  <a:extLst>
                    <a:ext uri="{A12FA001-AC4F-418D-AE19-62706E023703}">
                      <ahyp:hlinkClr xmlns="" xmlns:ahyp="http://schemas.microsoft.com/office/drawing/2018/hyperlinkcolor" val="tx"/>
                    </a:ext>
                  </a:extLst>
                </a:hlinkClick>
              </a:rPr>
              <a:t>CSS </a:t>
            </a:r>
            <a:r>
              <a:rPr lang="fr-FR" sz="1400" dirty="0" err="1">
                <a:solidFill>
                  <a:srgbClr val="00B0F0"/>
                </a:solidFill>
                <a:hlinkClick r:id="rId3">
                  <a:extLst>
                    <a:ext uri="{A12FA001-AC4F-418D-AE19-62706E023703}">
                      <ahyp:hlinkClr xmlns="" xmlns:ahyp="http://schemas.microsoft.com/office/drawing/2018/hyperlinkcolor" val="tx"/>
                    </a:ext>
                  </a:extLst>
                </a:hlinkClick>
              </a:rPr>
              <a:t>properties</a:t>
            </a:r>
            <a:r>
              <a:rPr lang="fr-FR" sz="1400" dirty="0">
                <a:solidFill>
                  <a:srgbClr val="00B0F0"/>
                </a:solidFill>
                <a:hlinkClick r:id="rId3">
                  <a:extLst>
                    <a:ext uri="{A12FA001-AC4F-418D-AE19-62706E023703}">
                      <ahyp:hlinkClr xmlns="" xmlns:ahyp="http://schemas.microsoft.com/office/drawing/2018/hyperlinkcolor" val="tx"/>
                    </a:ext>
                  </a:extLst>
                </a:hlinkClick>
              </a:rPr>
              <a:t> </a:t>
            </a:r>
            <a:r>
              <a:rPr lang="fr-FR" sz="1400" dirty="0" err="1">
                <a:solidFill>
                  <a:srgbClr val="00B0F0"/>
                </a:solidFill>
                <a:hlinkClick r:id="rId3">
                  <a:extLst>
                    <a:ext uri="{A12FA001-AC4F-418D-AE19-62706E023703}">
                      <ahyp:hlinkClr xmlns="" xmlns:ahyp="http://schemas.microsoft.com/office/drawing/2018/hyperlinkcolor" val="tx"/>
                    </a:ext>
                  </a:extLst>
                </a:hlinkClick>
              </a:rPr>
              <a:t>list</a:t>
            </a:r>
            <a:r>
              <a:rPr lang="fr-FR" sz="1400" dirty="0"/>
              <a:t>.</a:t>
            </a:r>
          </a:p>
          <a:p>
            <a:endParaRPr lang="fr-FR" sz="1400" dirty="0"/>
          </a:p>
        </p:txBody>
      </p:sp>
      <p:sp>
        <p:nvSpPr>
          <p:cNvPr id="2" name="Rectangle: Rounded Corners 1">
            <a:extLst>
              <a:ext uri="{FF2B5EF4-FFF2-40B4-BE49-F238E27FC236}">
                <a16:creationId xmlns:a16="http://schemas.microsoft.com/office/drawing/2014/main" id="{00C2F9F2-EEC5-7826-7D6A-DCD5A5CF5752}"/>
              </a:ext>
            </a:extLst>
          </p:cNvPr>
          <p:cNvSpPr/>
          <p:nvPr/>
        </p:nvSpPr>
        <p:spPr>
          <a:xfrm>
            <a:off x="342901" y="4404049"/>
            <a:ext cx="5187820" cy="886408"/>
          </a:xfrm>
          <a:prstGeom prst="roundRect">
            <a:avLst/>
          </a:prstGeom>
          <a:solidFill>
            <a:srgbClr val="AFF0F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Furthermore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feel</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free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visit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Mozilla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Developer</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website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to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learn</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about the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specifics</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of all </a:t>
            </a:r>
            <a:r>
              <a:rPr kumimoji="0" lang="fr-FR" sz="1200" b="1" i="0" u="none" strike="noStrike" kern="1200" cap="none" spc="0" normalizeH="0" baseline="0" noProof="0" dirty="0">
                <a:ln>
                  <a:noFill/>
                </a:ln>
                <a:solidFill>
                  <a:schemeClr val="tx1"/>
                </a:solidFill>
                <a:effectLst/>
                <a:uLnTx/>
                <a:uFillTx/>
                <a:latin typeface="Rockwell" panose="02060603020205020403"/>
                <a:ea typeface="+mn-ea"/>
                <a:cs typeface="+mn-cs"/>
                <a:hlinkClick r:id="rId4">
                  <a:extLst>
                    <a:ext uri="{A12FA001-AC4F-418D-AE19-62706E023703}">
                      <ahyp:hlinkClr xmlns="" xmlns:ahyp="http://schemas.microsoft.com/office/drawing/2018/hyperlinkcolor" val="tx"/>
                    </a:ext>
                  </a:extLst>
                </a:hlinkClick>
              </a:rPr>
              <a:t>HTML tags </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and </a:t>
            </a:r>
            <a:r>
              <a:rPr kumimoji="0" lang="fr-FR" sz="1200" b="1" i="0" u="none" strike="noStrike" kern="1200" cap="none" spc="0" normalizeH="0" baseline="0" noProof="0" dirty="0">
                <a:ln>
                  <a:noFill/>
                </a:ln>
                <a:solidFill>
                  <a:schemeClr val="tx1"/>
                </a:solidFill>
                <a:effectLst/>
                <a:uLnTx/>
                <a:uFillTx/>
                <a:latin typeface="Rockwell" panose="02060603020205020403"/>
                <a:ea typeface="+mn-ea"/>
                <a:cs typeface="+mn-cs"/>
                <a:hlinkClick r:id="rId5">
                  <a:extLst>
                    <a:ext uri="{A12FA001-AC4F-418D-AE19-62706E023703}">
                      <ahyp:hlinkClr xmlns="" xmlns:ahyp="http://schemas.microsoft.com/office/drawing/2018/hyperlinkcolor" val="tx"/>
                    </a:ext>
                  </a:extLst>
                </a:hlinkClick>
              </a:rPr>
              <a:t>CSS </a:t>
            </a:r>
            <a:r>
              <a:rPr kumimoji="0" lang="fr-FR" sz="1200" b="1" i="0" u="none" strike="noStrike" kern="1200" cap="none" spc="0" normalizeH="0" baseline="0" noProof="0" dirty="0" err="1">
                <a:ln>
                  <a:noFill/>
                </a:ln>
                <a:solidFill>
                  <a:schemeClr val="tx1"/>
                </a:solidFill>
                <a:effectLst/>
                <a:uLnTx/>
                <a:uFillTx/>
                <a:latin typeface="Rockwell" panose="02060603020205020403"/>
                <a:ea typeface="+mn-ea"/>
                <a:cs typeface="+mn-cs"/>
                <a:hlinkClick r:id="rId5">
                  <a:extLst>
                    <a:ext uri="{A12FA001-AC4F-418D-AE19-62706E023703}">
                      <ahyp:hlinkClr xmlns="" xmlns:ahyp="http://schemas.microsoft.com/office/drawing/2018/hyperlinkcolor" val="tx"/>
                    </a:ext>
                  </a:extLst>
                </a:hlinkClick>
              </a:rPr>
              <a:t>properties</a:t>
            </a:r>
            <a:r>
              <a:rPr kumimoji="0" lang="fr-FR" sz="1200" b="1" i="0" u="none" strike="noStrike" kern="1200" cap="none" spc="0" normalizeH="0" baseline="0" noProof="0" dirty="0">
                <a:ln>
                  <a:noFill/>
                </a:ln>
                <a:solidFill>
                  <a:schemeClr val="tx1"/>
                </a:solidFill>
                <a:effectLst/>
                <a:uLnTx/>
                <a:uFillTx/>
                <a:latin typeface="Rockwell" panose="02060603020205020403"/>
                <a:ea typeface="+mn-ea"/>
                <a:cs typeface="+mn-cs"/>
                <a:hlinkClick r:id="rId5">
                  <a:extLst>
                    <a:ext uri="{A12FA001-AC4F-418D-AE19-62706E023703}">
                      <ahyp:hlinkClr xmlns="" xmlns:ahyp="http://schemas.microsoft.com/office/drawing/2018/hyperlinkcolor" val="tx"/>
                    </a:ext>
                  </a:extLst>
                </a:hlinkClick>
              </a:rPr>
              <a:t> </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using</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the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glossary</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located</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on the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left</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a:t>
            </a:r>
            <a:r>
              <a:rPr kumimoji="0" lang="fr-FR" sz="1200" b="0" i="0" u="none" strike="noStrike" kern="1200" cap="none" spc="0" normalizeH="0" baseline="0" noProof="0" dirty="0" err="1">
                <a:ln>
                  <a:noFill/>
                </a:ln>
                <a:solidFill>
                  <a:prstClr val="black"/>
                </a:solidFill>
                <a:effectLst/>
                <a:uLnTx/>
                <a:uFillTx/>
                <a:latin typeface="Rockwell" panose="02060603020205020403"/>
                <a:ea typeface="+mn-ea"/>
                <a:cs typeface="+mn-cs"/>
              </a:rPr>
              <a:t>side</a:t>
            </a:r>
            <a:r>
              <a:rPr kumimoji="0" lang="fr-FR" sz="1200" b="0" i="0" u="none" strike="noStrike" kern="1200" cap="none" spc="0" normalizeH="0" baseline="0" noProof="0" dirty="0">
                <a:ln>
                  <a:noFill/>
                </a:ln>
                <a:solidFill>
                  <a:prstClr val="black"/>
                </a:solidFill>
                <a:effectLst/>
                <a:uLnTx/>
                <a:uFillTx/>
                <a:latin typeface="Rockwell" panose="02060603020205020403"/>
                <a:ea typeface="+mn-ea"/>
                <a:cs typeface="+mn-cs"/>
              </a:rPr>
              <a:t> of the page).</a:t>
            </a:r>
          </a:p>
        </p:txBody>
      </p:sp>
    </p:spTree>
    <p:extLst>
      <p:ext uri="{BB962C8B-B14F-4D97-AF65-F5344CB8AC3E}">
        <p14:creationId xmlns:p14="http://schemas.microsoft.com/office/powerpoint/2010/main" val="5393400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884" y="537424"/>
            <a:ext cx="5582652" cy="5755422"/>
          </a:xfrm>
          <a:prstGeom prst="rect">
            <a:avLst/>
          </a:prstGeom>
        </p:spPr>
        <p:txBody>
          <a:bodyPr wrap="square">
            <a:spAutoFit/>
          </a:bodyPr>
          <a:lstStyle/>
          <a:p>
            <a:pPr marL="285750" indent="-285750" algn="just">
              <a:buFont typeface="Arial" panose="020B0604020202020204" pitchFamily="34" charset="0"/>
              <a:buChar char="•"/>
            </a:pPr>
            <a:r>
              <a:rPr lang="en-US" sz="1400" b="1" i="1" dirty="0"/>
              <a:t>Relative positioning </a:t>
            </a:r>
            <a:r>
              <a:rPr lang="en-US" sz="1400" dirty="0"/>
              <a:t>lets you offset the element from its normal position</a:t>
            </a:r>
            <a:r>
              <a:rPr lang="en-US" sz="1400" dirty="0" smtClean="0"/>
              <a:t>.</a:t>
            </a:r>
            <a:endParaRPr lang="en-US" sz="1400" dirty="0"/>
          </a:p>
          <a:p>
            <a:pPr marL="285750" indent="-285750" algn="just">
              <a:buFont typeface="Arial" panose="020B0604020202020204" pitchFamily="34" charset="0"/>
              <a:buChar char="•"/>
            </a:pPr>
            <a:r>
              <a:rPr lang="en-US" sz="1400" b="1" i="1" dirty="0"/>
              <a:t>Absolute positioning </a:t>
            </a:r>
            <a:r>
              <a:rPr lang="en-US" sz="1400" dirty="0"/>
              <a:t>allows you to place an element anywhere on the page (top left, bottom right, center, etc</a:t>
            </a:r>
            <a:r>
              <a:rPr lang="en-US" sz="1400" dirty="0" smtClean="0"/>
              <a:t>.).</a:t>
            </a:r>
            <a:endParaRPr lang="en-US" sz="1400" dirty="0"/>
          </a:p>
          <a:p>
            <a:pPr marL="285750" indent="-285750" algn="just">
              <a:buFont typeface="Arial" panose="020B0604020202020204" pitchFamily="34" charset="0"/>
              <a:buChar char="•"/>
            </a:pPr>
            <a:r>
              <a:rPr lang="en-US" sz="1400" dirty="0"/>
              <a:t>Other </a:t>
            </a:r>
            <a:r>
              <a:rPr lang="en-US" sz="1400" b="1" i="1" dirty="0"/>
              <a:t>types </a:t>
            </a:r>
            <a:r>
              <a:rPr lang="en-US" sz="1400" b="1" i="1" dirty="0" smtClean="0"/>
              <a:t>of </a:t>
            </a:r>
            <a:r>
              <a:rPr lang="en-US" sz="1400" b="1" i="1" dirty="0"/>
              <a:t>positioning </a:t>
            </a:r>
            <a:r>
              <a:rPr lang="en-US" sz="1400" dirty="0"/>
              <a:t>such </a:t>
            </a:r>
            <a:r>
              <a:rPr lang="en-US" sz="1400" dirty="0" smtClean="0"/>
              <a:t>as </a:t>
            </a:r>
            <a:r>
              <a:rPr lang="en-US" sz="1400" b="1" i="1" dirty="0"/>
              <a:t>fixed</a:t>
            </a:r>
            <a:r>
              <a:rPr lang="en-US" sz="1400" dirty="0"/>
              <a:t> </a:t>
            </a:r>
            <a:r>
              <a:rPr lang="en-US" sz="1400" dirty="0" smtClean="0"/>
              <a:t>or </a:t>
            </a:r>
            <a:r>
              <a:rPr lang="en-US" sz="1400" b="1" i="1" dirty="0" smtClean="0"/>
              <a:t>sticky</a:t>
            </a:r>
            <a:r>
              <a:rPr lang="en-US" sz="1400" dirty="0"/>
              <a:t>, which behave quite similarly, can be useful if you want an element, such as the navigation menu for example, to remain on the screen.</a:t>
            </a:r>
          </a:p>
          <a:p>
            <a:pPr algn="just"/>
            <a:endParaRPr lang="en-US" sz="1400" dirty="0"/>
          </a:p>
          <a:p>
            <a:pPr algn="just"/>
            <a:r>
              <a:rPr lang="en-US" sz="1400" dirty="0"/>
              <a:t>Positioning works just as well on tags that   inline  are    block  . But in fact, you will see that it is used much more often on tags   block  than on tags  </a:t>
            </a:r>
            <a:r>
              <a:rPr lang="en-US" sz="1400" b="1" i="1" dirty="0" smtClean="0"/>
              <a:t>inline</a:t>
            </a:r>
            <a:r>
              <a:rPr lang="en-US" sz="1400" dirty="0" smtClean="0"/>
              <a:t>  </a:t>
            </a:r>
            <a:r>
              <a:rPr lang="en-US" sz="1400" dirty="0"/>
              <a:t>.</a:t>
            </a:r>
          </a:p>
          <a:p>
            <a:pPr algn="just"/>
            <a:endParaRPr lang="en-US" sz="1400" dirty="0"/>
          </a:p>
          <a:p>
            <a:pPr algn="just"/>
            <a:r>
              <a:rPr lang="en-US" sz="1400" dirty="0"/>
              <a:t>You must first choose between the three positioning modes available. To do this, we use the CSS property  position.</a:t>
            </a:r>
          </a:p>
          <a:p>
            <a:pPr algn="just"/>
            <a:endParaRPr lang="en-US" sz="1400" dirty="0"/>
          </a:p>
          <a:p>
            <a:pPr algn="just"/>
            <a:r>
              <a:rPr lang="en-US" sz="1400" dirty="0"/>
              <a:t>Let's take a closer look at all of this!</a:t>
            </a:r>
          </a:p>
          <a:p>
            <a:pPr algn="just"/>
            <a:endParaRPr lang="en-US" sz="1400" dirty="0"/>
          </a:p>
          <a:p>
            <a:pPr algn="just"/>
            <a:r>
              <a:rPr lang="en-US" sz="1600" b="1" dirty="0"/>
              <a:t>Set relative positioning with </a:t>
            </a:r>
            <a:r>
              <a:rPr lang="en-US" sz="1600" b="1" i="1" dirty="0" smtClean="0"/>
              <a:t>position</a:t>
            </a:r>
            <a:r>
              <a:rPr lang="en-US" sz="1600" b="1" i="1" dirty="0"/>
              <a:t>: relative</a:t>
            </a:r>
            <a:r>
              <a:rPr lang="en-US" sz="1600" b="1" i="1" dirty="0" smtClean="0"/>
              <a:t>;</a:t>
            </a:r>
          </a:p>
          <a:p>
            <a:pPr algn="just"/>
            <a:endParaRPr lang="en-US" sz="500" b="1" i="1" dirty="0"/>
          </a:p>
          <a:p>
            <a:pPr algn="just"/>
            <a:r>
              <a:rPr lang="en-US" sz="1400" dirty="0"/>
              <a:t>Relative positioning allows you to make adjustments: the element is offset from its initial position.</a:t>
            </a:r>
          </a:p>
          <a:p>
            <a:pPr algn="just"/>
            <a:endParaRPr lang="en-US" sz="1400" dirty="0"/>
          </a:p>
          <a:p>
            <a:pPr algn="just"/>
            <a:r>
              <a:rPr lang="en-US" sz="1400" dirty="0"/>
              <a:t>Take for example a text in which there is a link. To start, we give a background color to the body, and we put the link on a white background.</a:t>
            </a:r>
            <a:endParaRPr lang="fr-FR" sz="1400" dirty="0"/>
          </a:p>
        </p:txBody>
      </p:sp>
      <p:sp>
        <p:nvSpPr>
          <p:cNvPr id="2" name="Rectangle 1"/>
          <p:cNvSpPr/>
          <p:nvPr/>
        </p:nvSpPr>
        <p:spPr>
          <a:xfrm>
            <a:off x="6481011" y="537424"/>
            <a:ext cx="5710989" cy="523220"/>
          </a:xfrm>
          <a:prstGeom prst="rect">
            <a:avLst/>
          </a:prstGeom>
        </p:spPr>
        <p:txBody>
          <a:bodyPr wrap="square">
            <a:spAutoFit/>
          </a:bodyPr>
          <a:lstStyle/>
          <a:p>
            <a:r>
              <a:rPr lang="en-US" sz="1400" dirty="0"/>
              <a:t>Here we use  </a:t>
            </a:r>
            <a:r>
              <a:rPr lang="en-US" sz="1400" b="1" i="1" dirty="0"/>
              <a:t>position: relative</a:t>
            </a:r>
            <a:r>
              <a:rPr lang="en-US" sz="1400" dirty="0"/>
              <a:t>;. Our element then has an origin point: the coordinate point   (0, 0</a:t>
            </a:r>
            <a:r>
              <a:rPr lang="en-US" sz="1400" dirty="0" smtClean="0"/>
              <a:t>),</a:t>
            </a:r>
            <a:endParaRPr lang="fr-FR" sz="1400" dirty="0"/>
          </a:p>
        </p:txBody>
      </p:sp>
      <p:sp>
        <p:nvSpPr>
          <p:cNvPr id="3" name="Rectangle 2"/>
          <p:cNvSpPr/>
          <p:nvPr/>
        </p:nvSpPr>
        <p:spPr>
          <a:xfrm>
            <a:off x="6481011" y="1060644"/>
            <a:ext cx="5342021" cy="2031325"/>
          </a:xfrm>
          <a:prstGeom prst="rect">
            <a:avLst/>
          </a:prstGeom>
        </p:spPr>
        <p:txBody>
          <a:bodyPr wrap="square">
            <a:spAutoFit/>
          </a:bodyPr>
          <a:lstStyle/>
          <a:p>
            <a:r>
              <a:rPr lang="en-US" sz="1400" dirty="0"/>
              <a:t>We then access four CSS properties that will allow us to shift our element:</a:t>
            </a:r>
          </a:p>
          <a:p>
            <a:endParaRPr lang="en-US" sz="1400" dirty="0"/>
          </a:p>
          <a:p>
            <a:pPr marL="800100" lvl="1" indent="-342900">
              <a:buFont typeface="+mj-lt"/>
              <a:buAutoNum type="arabicPeriod"/>
            </a:pPr>
            <a:r>
              <a:rPr lang="en-US" sz="1400" b="1" i="1" dirty="0" smtClean="0"/>
              <a:t>left</a:t>
            </a:r>
            <a:r>
              <a:rPr lang="en-US" sz="1400" dirty="0" smtClean="0"/>
              <a:t>   : </a:t>
            </a:r>
            <a:r>
              <a:rPr lang="en-US" sz="1400" dirty="0"/>
              <a:t>offset from the left</a:t>
            </a:r>
            <a:r>
              <a:rPr lang="en-US" sz="1400" dirty="0" smtClean="0"/>
              <a:t>.</a:t>
            </a:r>
            <a:endParaRPr lang="en-US" sz="1400" dirty="0"/>
          </a:p>
          <a:p>
            <a:pPr marL="800100" lvl="1" indent="-342900">
              <a:buFont typeface="+mj-lt"/>
              <a:buAutoNum type="arabicPeriod"/>
            </a:pPr>
            <a:r>
              <a:rPr lang="en-US" sz="1400" b="1" i="1" dirty="0" smtClean="0"/>
              <a:t>right</a:t>
            </a:r>
            <a:r>
              <a:rPr lang="en-US" sz="1400" dirty="0" smtClean="0"/>
              <a:t>  </a:t>
            </a:r>
            <a:r>
              <a:rPr lang="en-US" sz="1400" dirty="0"/>
              <a:t>: offset from the right</a:t>
            </a:r>
            <a:r>
              <a:rPr lang="en-US" sz="1400" dirty="0" smtClean="0"/>
              <a:t>.</a:t>
            </a:r>
            <a:endParaRPr lang="en-US" sz="1400" dirty="0"/>
          </a:p>
          <a:p>
            <a:pPr marL="800100" lvl="1" indent="-342900">
              <a:buFont typeface="+mj-lt"/>
              <a:buAutoNum type="arabicPeriod"/>
            </a:pPr>
            <a:r>
              <a:rPr lang="en-US" sz="1400" b="1" i="1" dirty="0"/>
              <a:t>top</a:t>
            </a:r>
            <a:r>
              <a:rPr lang="en-US" sz="1400" dirty="0"/>
              <a:t>  : offset from the top of our element</a:t>
            </a:r>
            <a:r>
              <a:rPr lang="en-US" sz="1400" dirty="0" smtClean="0"/>
              <a:t>.</a:t>
            </a:r>
            <a:endParaRPr lang="en-US" sz="1400" dirty="0"/>
          </a:p>
          <a:p>
            <a:pPr marL="800100" lvl="1" indent="-342900">
              <a:buFont typeface="+mj-lt"/>
              <a:buAutoNum type="arabicPeriod"/>
            </a:pPr>
            <a:r>
              <a:rPr lang="en-US" sz="1400" b="1" i="1" dirty="0"/>
              <a:t>bottom</a:t>
            </a:r>
            <a:r>
              <a:rPr lang="en-US" sz="1400" dirty="0"/>
              <a:t>   : offset from the bottom of our element.</a:t>
            </a:r>
          </a:p>
          <a:p>
            <a:endParaRPr lang="en-US" sz="1400" dirty="0"/>
          </a:p>
          <a:p>
            <a:r>
              <a:rPr lang="en-US" sz="1400" dirty="0"/>
              <a:t>So if I write the following CSS:</a:t>
            </a:r>
            <a:endParaRPr lang="fr-FR" sz="1400" dirty="0"/>
          </a:p>
        </p:txBody>
      </p:sp>
      <p:pic>
        <p:nvPicPr>
          <p:cNvPr id="5" name="Image 4"/>
          <p:cNvPicPr>
            <a:picLocks noChangeAspect="1"/>
          </p:cNvPicPr>
          <p:nvPr/>
        </p:nvPicPr>
        <p:blipFill>
          <a:blip r:embed="rId2"/>
          <a:stretch>
            <a:fillRect/>
          </a:stretch>
        </p:blipFill>
        <p:spPr>
          <a:xfrm>
            <a:off x="6644009" y="3091969"/>
            <a:ext cx="3452961" cy="1303568"/>
          </a:xfrm>
          <a:prstGeom prst="rect">
            <a:avLst/>
          </a:prstGeom>
        </p:spPr>
      </p:pic>
      <p:sp>
        <p:nvSpPr>
          <p:cNvPr id="6" name="Rectangle 5"/>
          <p:cNvSpPr/>
          <p:nvPr/>
        </p:nvSpPr>
        <p:spPr>
          <a:xfrm>
            <a:off x="6288505" y="4470328"/>
            <a:ext cx="5534527" cy="769441"/>
          </a:xfrm>
          <a:prstGeom prst="rect">
            <a:avLst/>
          </a:prstGeom>
        </p:spPr>
        <p:txBody>
          <a:bodyPr wrap="square">
            <a:spAutoFit/>
          </a:bodyPr>
          <a:lstStyle/>
          <a:p>
            <a:pPr algn="just"/>
            <a:r>
              <a:rPr lang="en-US" sz="1600" b="1" dirty="0"/>
              <a:t>Define absolute positioning with  </a:t>
            </a:r>
            <a:r>
              <a:rPr lang="en-US" sz="1600" b="1" i="1" dirty="0"/>
              <a:t>position: absolute;</a:t>
            </a:r>
          </a:p>
          <a:p>
            <a:pPr algn="just"/>
            <a:r>
              <a:rPr lang="en-US" sz="1400" dirty="0"/>
              <a:t>Absolute positioning allows an element to be placed (really) anywhere on the page. To use it, simply write  </a:t>
            </a:r>
            <a:r>
              <a:rPr lang="en-US" sz="1400" b="1" i="1" dirty="0"/>
              <a:t>position: absolute;:</a:t>
            </a:r>
            <a:endParaRPr lang="fr-FR" sz="1400" b="1" i="1" dirty="0"/>
          </a:p>
        </p:txBody>
      </p:sp>
      <p:pic>
        <p:nvPicPr>
          <p:cNvPr id="7" name="Image 6"/>
          <p:cNvPicPr>
            <a:picLocks noChangeAspect="1"/>
          </p:cNvPicPr>
          <p:nvPr/>
        </p:nvPicPr>
        <p:blipFill>
          <a:blip r:embed="rId3"/>
          <a:stretch>
            <a:fillRect/>
          </a:stretch>
        </p:blipFill>
        <p:spPr>
          <a:xfrm>
            <a:off x="6644010" y="5298916"/>
            <a:ext cx="3253970" cy="1262861"/>
          </a:xfrm>
          <a:prstGeom prst="rect">
            <a:avLst/>
          </a:prstGeom>
        </p:spPr>
      </p:pic>
    </p:spTree>
    <p:extLst>
      <p:ext uri="{BB962C8B-B14F-4D97-AF65-F5344CB8AC3E}">
        <p14:creationId xmlns:p14="http://schemas.microsoft.com/office/powerpoint/2010/main" val="2442910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6884" y="507014"/>
            <a:ext cx="4716379" cy="523220"/>
          </a:xfrm>
          <a:prstGeom prst="rect">
            <a:avLst/>
          </a:prstGeom>
        </p:spPr>
        <p:txBody>
          <a:bodyPr wrap="square">
            <a:spAutoFit/>
          </a:bodyPr>
          <a:lstStyle/>
          <a:p>
            <a:r>
              <a:rPr lang="en-US" sz="1400" dirty="0"/>
              <a:t>Manipulate both positions and play with offsets with the  </a:t>
            </a:r>
            <a:r>
              <a:rPr lang="en-US" sz="1400" dirty="0" err="1">
                <a:hlinkClick r:id="rId2"/>
              </a:rPr>
              <a:t>CodePen</a:t>
            </a:r>
            <a:r>
              <a:rPr lang="en-US" sz="1400" dirty="0">
                <a:hlinkClick r:id="rId2"/>
              </a:rPr>
              <a:t> P3C5b  </a:t>
            </a:r>
            <a:r>
              <a:rPr lang="en-US" sz="1400" dirty="0"/>
              <a:t>!</a:t>
            </a:r>
            <a:endParaRPr lang="fr-FR" sz="1400" dirty="0"/>
          </a:p>
        </p:txBody>
      </p:sp>
      <p:sp>
        <p:nvSpPr>
          <p:cNvPr id="5" name="Rectangle 4"/>
          <p:cNvSpPr/>
          <p:nvPr/>
        </p:nvSpPr>
        <p:spPr>
          <a:xfrm>
            <a:off x="336884" y="1030234"/>
            <a:ext cx="5309937" cy="5262979"/>
          </a:xfrm>
          <a:prstGeom prst="rect">
            <a:avLst/>
          </a:prstGeom>
        </p:spPr>
        <p:txBody>
          <a:bodyPr wrap="square">
            <a:spAutoFit/>
          </a:bodyPr>
          <a:lstStyle/>
          <a:p>
            <a:pPr algn="just"/>
            <a:r>
              <a:rPr lang="en-US" sz="1400" b="1" dirty="0"/>
              <a:t>Let's take another example now, and look at the result of the  </a:t>
            </a:r>
            <a:r>
              <a:rPr lang="en-US" sz="1400" dirty="0" err="1">
                <a:hlinkClick r:id="rId3"/>
              </a:rPr>
              <a:t>CodePen</a:t>
            </a:r>
            <a:r>
              <a:rPr lang="en-US" sz="1400" dirty="0">
                <a:hlinkClick r:id="rId3"/>
              </a:rPr>
              <a:t> P3C5c </a:t>
            </a:r>
            <a:r>
              <a:rPr lang="en-US" sz="1400" dirty="0"/>
              <a:t>.</a:t>
            </a:r>
          </a:p>
          <a:p>
            <a:pPr algn="just"/>
            <a:endParaRPr lang="en-US" sz="1400" dirty="0"/>
          </a:p>
          <a:p>
            <a:pPr algn="just"/>
            <a:r>
              <a:rPr lang="en-US" sz="1400" dirty="0"/>
              <a:t>Well that's all well and good, but that's not enough to position an element where you really want . To achieve this, we will use our   </a:t>
            </a:r>
            <a:r>
              <a:rPr lang="en-US" sz="1400" b="1" i="1" dirty="0"/>
              <a:t>left</a:t>
            </a:r>
            <a:r>
              <a:rPr lang="en-US" sz="1400" dirty="0"/>
              <a:t>,   </a:t>
            </a:r>
            <a:r>
              <a:rPr lang="en-US" sz="1400" b="1" i="1" dirty="0"/>
              <a:t>right</a:t>
            </a:r>
            <a:r>
              <a:rPr lang="en-US" sz="1400" dirty="0"/>
              <a:t>,   </a:t>
            </a:r>
            <a:r>
              <a:rPr lang="en-US" sz="1400" b="1" i="1" dirty="0"/>
              <a:t>top</a:t>
            </a:r>
            <a:r>
              <a:rPr lang="en-US" sz="1400" dirty="0"/>
              <a:t>  and   </a:t>
            </a:r>
            <a:r>
              <a:rPr lang="en-US" sz="1400" b="1" i="1" dirty="0"/>
              <a:t>bottom</a:t>
            </a:r>
            <a:r>
              <a:rPr lang="en-US" sz="1400" dirty="0"/>
              <a:t>.</a:t>
            </a:r>
          </a:p>
          <a:p>
            <a:pPr algn="just"/>
            <a:endParaRPr lang="en-US" sz="1400" dirty="0"/>
          </a:p>
          <a:p>
            <a:pPr algn="just"/>
            <a:r>
              <a:rPr lang="en-US" sz="1400" dirty="0"/>
              <a:t>We can give them a value in pixels, like  </a:t>
            </a:r>
            <a:r>
              <a:rPr lang="en-US" sz="1400" b="1" i="1" dirty="0"/>
              <a:t>14px</a:t>
            </a:r>
            <a:r>
              <a:rPr lang="en-US" sz="1400" dirty="0"/>
              <a:t> or a percentage value, like  </a:t>
            </a:r>
            <a:r>
              <a:rPr lang="en-US" sz="1400" b="1" i="1" dirty="0"/>
              <a:t>50%  </a:t>
            </a:r>
            <a:r>
              <a:rPr lang="en-US" sz="1400" dirty="0"/>
              <a:t>.</a:t>
            </a:r>
          </a:p>
          <a:p>
            <a:pPr algn="just"/>
            <a:endParaRPr lang="en-US" sz="1400" dirty="0"/>
          </a:p>
          <a:p>
            <a:pPr algn="just"/>
            <a:r>
              <a:rPr lang="en-US" sz="1400" dirty="0"/>
              <a:t>Usually the elements   </a:t>
            </a:r>
            <a:r>
              <a:rPr lang="en-US" sz="1400" b="1" i="1" dirty="0"/>
              <a:t>inline</a:t>
            </a:r>
            <a:r>
              <a:rPr lang="en-US" sz="1400" dirty="0"/>
              <a:t>  and   </a:t>
            </a:r>
            <a:r>
              <a:rPr lang="en-US" sz="1400" b="1" i="1" dirty="0"/>
              <a:t>block</a:t>
            </a:r>
            <a:r>
              <a:rPr lang="en-US" sz="1400" dirty="0"/>
              <a:t>  are arranged in the normal flow. But here, you see, our elements no longer respect anything, and go out of the flow.</a:t>
            </a:r>
          </a:p>
          <a:p>
            <a:pPr algn="just"/>
            <a:endParaRPr lang="en-US" sz="1400" dirty="0"/>
          </a:p>
          <a:p>
            <a:pPr algn="just"/>
            <a:r>
              <a:rPr lang="en-US" sz="1400" dirty="0"/>
              <a:t>So when I use   </a:t>
            </a:r>
            <a:r>
              <a:rPr lang="en-US" sz="1400" b="1" i="1" dirty="0" smtClean="0"/>
              <a:t>left</a:t>
            </a:r>
            <a:r>
              <a:rPr lang="en-US" sz="1400" dirty="0" smtClean="0"/>
              <a:t>,   </a:t>
            </a:r>
            <a:r>
              <a:rPr lang="en-US" sz="1400" b="1" i="1" dirty="0" smtClean="0"/>
              <a:t>right</a:t>
            </a:r>
            <a:r>
              <a:rPr lang="en-US" sz="1400" dirty="0" smtClean="0"/>
              <a:t>,   </a:t>
            </a:r>
            <a:r>
              <a:rPr lang="en-US" sz="1400" b="1" i="1" dirty="0"/>
              <a:t>top</a:t>
            </a:r>
            <a:r>
              <a:rPr lang="en-US" sz="1400" dirty="0"/>
              <a:t>  and   </a:t>
            </a:r>
            <a:r>
              <a:rPr lang="en-US" sz="1400" b="1" i="1" dirty="0"/>
              <a:t>bottom</a:t>
            </a:r>
            <a:r>
              <a:rPr lang="en-US" sz="1400" dirty="0"/>
              <a:t>, my element will always position itself relative to the edges of the page?</a:t>
            </a:r>
          </a:p>
          <a:p>
            <a:pPr algn="just"/>
            <a:endParaRPr lang="en-US" sz="1400" dirty="0"/>
          </a:p>
          <a:p>
            <a:pPr algn="just"/>
            <a:r>
              <a:rPr lang="en-US" sz="1400" dirty="0"/>
              <a:t>Well… not necessarily. An element </a:t>
            </a:r>
            <a:r>
              <a:rPr lang="en-US" sz="1400" b="1" i="1" dirty="0" smtClean="0"/>
              <a:t>absolute</a:t>
            </a:r>
            <a:r>
              <a:rPr lang="en-US" sz="1400" dirty="0" smtClean="0"/>
              <a:t>  </a:t>
            </a:r>
            <a:r>
              <a:rPr lang="en-US" sz="1400" dirty="0"/>
              <a:t>will position itself relative to the first element it encounters in its parents, and which itself uses the property </a:t>
            </a:r>
            <a:r>
              <a:rPr lang="en-US" sz="1400" b="1" i="1" dirty="0" smtClean="0"/>
              <a:t>position</a:t>
            </a:r>
            <a:r>
              <a:rPr lang="en-US" sz="1400" dirty="0" smtClean="0"/>
              <a:t>. </a:t>
            </a:r>
            <a:r>
              <a:rPr lang="en-US" sz="1400" dirty="0"/>
              <a:t>So if we want to place an element on top of another, this first element will also have to use the </a:t>
            </a:r>
            <a:r>
              <a:rPr lang="en-US" sz="1400" dirty="0" smtClean="0"/>
              <a:t>property </a:t>
            </a:r>
            <a:r>
              <a:rPr lang="en-US" sz="1400" b="1" i="1" dirty="0"/>
              <a:t>position</a:t>
            </a:r>
            <a:r>
              <a:rPr lang="en-US" sz="1400" dirty="0"/>
              <a:t>.</a:t>
            </a:r>
          </a:p>
          <a:p>
            <a:pPr algn="just"/>
            <a:endParaRPr lang="en-US" sz="1400" dirty="0"/>
          </a:p>
          <a:p>
            <a:pPr algn="just"/>
            <a:r>
              <a:rPr lang="en-US" sz="1400" dirty="0"/>
              <a:t>Take a look at what it looks like:</a:t>
            </a:r>
            <a:endParaRPr lang="fr-FR" sz="1400" dirty="0"/>
          </a:p>
        </p:txBody>
      </p:sp>
      <p:pic>
        <p:nvPicPr>
          <p:cNvPr id="6" name="Image 5"/>
          <p:cNvPicPr>
            <a:picLocks noChangeAspect="1"/>
          </p:cNvPicPr>
          <p:nvPr/>
        </p:nvPicPr>
        <p:blipFill>
          <a:blip r:embed="rId4"/>
          <a:stretch>
            <a:fillRect/>
          </a:stretch>
        </p:blipFill>
        <p:spPr>
          <a:xfrm>
            <a:off x="6262096" y="617644"/>
            <a:ext cx="5489930" cy="3134544"/>
          </a:xfrm>
          <a:prstGeom prst="rect">
            <a:avLst/>
          </a:prstGeom>
        </p:spPr>
      </p:pic>
      <p:sp>
        <p:nvSpPr>
          <p:cNvPr id="7" name="Rectangle 6"/>
          <p:cNvSpPr/>
          <p:nvPr/>
        </p:nvSpPr>
        <p:spPr>
          <a:xfrm>
            <a:off x="7207669" y="3749373"/>
            <a:ext cx="3119572" cy="276999"/>
          </a:xfrm>
          <a:prstGeom prst="rect">
            <a:avLst/>
          </a:prstGeom>
        </p:spPr>
        <p:txBody>
          <a:bodyPr wrap="none">
            <a:spAutoFit/>
          </a:bodyPr>
          <a:lstStyle/>
          <a:p>
            <a:r>
              <a:rPr lang="en-US" sz="1200" b="1" dirty="0"/>
              <a:t>Different value of the position property</a:t>
            </a:r>
            <a:endParaRPr lang="fr-FR" sz="1200" b="1" dirty="0"/>
          </a:p>
        </p:txBody>
      </p:sp>
      <p:sp>
        <p:nvSpPr>
          <p:cNvPr id="8" name="Rectangle 7"/>
          <p:cNvSpPr/>
          <p:nvPr/>
        </p:nvSpPr>
        <p:spPr>
          <a:xfrm>
            <a:off x="6230751" y="4329506"/>
            <a:ext cx="5552620" cy="738664"/>
          </a:xfrm>
          <a:prstGeom prst="rect">
            <a:avLst/>
          </a:prstGeom>
        </p:spPr>
        <p:txBody>
          <a:bodyPr wrap="square">
            <a:spAutoFit/>
          </a:bodyPr>
          <a:lstStyle/>
          <a:p>
            <a:pPr algn="just"/>
            <a:r>
              <a:rPr lang="en-US" sz="1400" dirty="0">
                <a:hlinkClick r:id="rId5"/>
              </a:rPr>
              <a:t>The position unset </a:t>
            </a:r>
            <a:r>
              <a:rPr lang="en-US" sz="1400" dirty="0"/>
              <a:t>property  resets the property so that its value is the value inherited from the parent element, or the initial value (if there is no inheritance).</a:t>
            </a:r>
            <a:endParaRPr lang="fr-FR" sz="1400" dirty="0"/>
          </a:p>
        </p:txBody>
      </p:sp>
      <p:sp>
        <p:nvSpPr>
          <p:cNvPr id="9" name="Rectangle 8"/>
          <p:cNvSpPr/>
          <p:nvPr/>
        </p:nvSpPr>
        <p:spPr>
          <a:xfrm>
            <a:off x="6230751" y="5277670"/>
            <a:ext cx="4607928" cy="307777"/>
          </a:xfrm>
          <a:prstGeom prst="rect">
            <a:avLst/>
          </a:prstGeom>
        </p:spPr>
        <p:txBody>
          <a:bodyPr wrap="none">
            <a:spAutoFit/>
          </a:bodyPr>
          <a:lstStyle/>
          <a:p>
            <a:r>
              <a:rPr lang="en-US" sz="1400" dirty="0"/>
              <a:t>In the </a:t>
            </a:r>
            <a:r>
              <a:rPr lang="en-US" sz="1400" dirty="0" err="1">
                <a:hlinkClick r:id="rId6"/>
              </a:rPr>
              <a:t>CodePen</a:t>
            </a:r>
            <a:r>
              <a:rPr lang="en-US" sz="1400" dirty="0">
                <a:hlinkClick r:id="rId6"/>
              </a:rPr>
              <a:t> P3C5d </a:t>
            </a:r>
            <a:r>
              <a:rPr lang="en-US" sz="1400" dirty="0"/>
              <a:t>, absolute positions were used.</a:t>
            </a:r>
            <a:endParaRPr lang="fr-FR" sz="1400" dirty="0"/>
          </a:p>
        </p:txBody>
      </p:sp>
    </p:spTree>
    <p:extLst>
      <p:ext uri="{BB962C8B-B14F-4D97-AF65-F5344CB8AC3E}">
        <p14:creationId xmlns:p14="http://schemas.microsoft.com/office/powerpoint/2010/main" val="3212522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423" y="610571"/>
            <a:ext cx="5565498" cy="400110"/>
          </a:xfrm>
          <a:prstGeom prst="rect">
            <a:avLst/>
          </a:prstGeom>
        </p:spPr>
        <p:txBody>
          <a:bodyPr wrap="none">
            <a:spAutoFit/>
          </a:bodyPr>
          <a:lstStyle/>
          <a:p>
            <a:r>
              <a:rPr lang="en-US" sz="2000" b="1" dirty="0" smtClean="0"/>
              <a:t>D-Manage </a:t>
            </a:r>
            <a:r>
              <a:rPr lang="en-US" sz="2000" b="1" dirty="0"/>
              <a:t>overlap with ownership  </a:t>
            </a:r>
            <a:r>
              <a:rPr lang="en-US" sz="2000" b="1" i="1" dirty="0"/>
              <a:t>z-index</a:t>
            </a:r>
            <a:endParaRPr lang="fr-FR" sz="2000" b="1" i="1" dirty="0"/>
          </a:p>
        </p:txBody>
      </p:sp>
      <p:sp>
        <p:nvSpPr>
          <p:cNvPr id="5" name="Rectangle 4"/>
          <p:cNvSpPr/>
          <p:nvPr/>
        </p:nvSpPr>
        <p:spPr>
          <a:xfrm>
            <a:off x="341423" y="1010681"/>
            <a:ext cx="5285150" cy="2246769"/>
          </a:xfrm>
          <a:prstGeom prst="rect">
            <a:avLst/>
          </a:prstGeom>
        </p:spPr>
        <p:txBody>
          <a:bodyPr wrap="square">
            <a:spAutoFit/>
          </a:bodyPr>
          <a:lstStyle/>
          <a:p>
            <a:pPr algn="just"/>
            <a:r>
              <a:rPr lang="en-US" sz="1400" dirty="0"/>
              <a:t>You noticed it, the elements positioned in absolute are placed above the rest of the elements of the page. But if you place two absolute elements at the same coordinates…they will overlap.</a:t>
            </a:r>
          </a:p>
          <a:p>
            <a:pPr algn="just"/>
            <a:endParaRPr lang="en-US" sz="1400" dirty="0"/>
          </a:p>
          <a:p>
            <a:pPr algn="just"/>
            <a:r>
              <a:rPr lang="en-US" sz="1400" dirty="0"/>
              <a:t>In this case, you can use the </a:t>
            </a:r>
            <a:r>
              <a:rPr lang="en-US" sz="1400" dirty="0" smtClean="0"/>
              <a:t>property </a:t>
            </a:r>
            <a:r>
              <a:rPr lang="en-US" sz="1400" b="1" i="1" dirty="0" smtClean="0"/>
              <a:t>z-index</a:t>
            </a:r>
            <a:r>
              <a:rPr lang="en-US" sz="1400" dirty="0" smtClean="0"/>
              <a:t> to </a:t>
            </a:r>
            <a:r>
              <a:rPr lang="en-US" sz="1400" dirty="0"/>
              <a:t>indicate which element should appear above the others: you stack your elements in the desired order! The element with </a:t>
            </a:r>
            <a:r>
              <a:rPr lang="en-US" sz="1400" dirty="0" smtClean="0"/>
              <a:t>the </a:t>
            </a:r>
            <a:r>
              <a:rPr lang="en-US" sz="1400" b="1" dirty="0"/>
              <a:t>z-index</a:t>
            </a:r>
            <a:r>
              <a:rPr lang="en-US" sz="1400" dirty="0"/>
              <a:t>  highest value will be placed on top of the others.</a:t>
            </a:r>
          </a:p>
          <a:p>
            <a:pPr algn="just"/>
            <a:endParaRPr lang="en-US" sz="1400" dirty="0"/>
          </a:p>
          <a:p>
            <a:pPr algn="just"/>
            <a:r>
              <a:rPr lang="en-US" sz="1400" dirty="0"/>
              <a:t>If I write the HTML:</a:t>
            </a:r>
            <a:endParaRPr lang="fr-FR" sz="1400" dirty="0"/>
          </a:p>
        </p:txBody>
      </p:sp>
      <p:pic>
        <p:nvPicPr>
          <p:cNvPr id="6" name="Image 5"/>
          <p:cNvPicPr>
            <a:picLocks noChangeAspect="1"/>
          </p:cNvPicPr>
          <p:nvPr/>
        </p:nvPicPr>
        <p:blipFill>
          <a:blip r:embed="rId2"/>
          <a:stretch>
            <a:fillRect/>
          </a:stretch>
        </p:blipFill>
        <p:spPr>
          <a:xfrm>
            <a:off x="851507" y="3369744"/>
            <a:ext cx="3981307" cy="1152213"/>
          </a:xfrm>
          <a:prstGeom prst="rect">
            <a:avLst/>
          </a:prstGeom>
        </p:spPr>
      </p:pic>
      <p:sp>
        <p:nvSpPr>
          <p:cNvPr id="7" name="Rectangle 6"/>
          <p:cNvSpPr/>
          <p:nvPr/>
        </p:nvSpPr>
        <p:spPr>
          <a:xfrm>
            <a:off x="693718" y="4752292"/>
            <a:ext cx="3164969" cy="307777"/>
          </a:xfrm>
          <a:prstGeom prst="rect">
            <a:avLst/>
          </a:prstGeom>
        </p:spPr>
        <p:txBody>
          <a:bodyPr wrap="none">
            <a:spAutoFit/>
          </a:bodyPr>
          <a:lstStyle/>
          <a:p>
            <a:r>
              <a:rPr lang="en-US" sz="1400" dirty="0"/>
              <a:t>…associated with the following CSS:</a:t>
            </a:r>
            <a:endParaRPr lang="fr-FR" sz="1400" dirty="0"/>
          </a:p>
        </p:txBody>
      </p:sp>
      <p:pic>
        <p:nvPicPr>
          <p:cNvPr id="8" name="Image 7"/>
          <p:cNvPicPr>
            <a:picLocks noChangeAspect="1"/>
          </p:cNvPicPr>
          <p:nvPr/>
        </p:nvPicPr>
        <p:blipFill>
          <a:blip r:embed="rId3"/>
          <a:stretch>
            <a:fillRect/>
          </a:stretch>
        </p:blipFill>
        <p:spPr>
          <a:xfrm>
            <a:off x="6756991" y="610571"/>
            <a:ext cx="4520610" cy="5586108"/>
          </a:xfrm>
          <a:prstGeom prst="rect">
            <a:avLst/>
          </a:prstGeom>
        </p:spPr>
      </p:pic>
    </p:spTree>
    <p:extLst>
      <p:ext uri="{BB962C8B-B14F-4D97-AF65-F5344CB8AC3E}">
        <p14:creationId xmlns:p14="http://schemas.microsoft.com/office/powerpoint/2010/main" val="16401529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716" y="611434"/>
            <a:ext cx="1420261" cy="338554"/>
          </a:xfrm>
          <a:prstGeom prst="rect">
            <a:avLst/>
          </a:prstGeom>
        </p:spPr>
        <p:txBody>
          <a:bodyPr wrap="none">
            <a:spAutoFit/>
          </a:bodyPr>
          <a:lstStyle/>
          <a:p>
            <a:r>
              <a:rPr lang="fr-FR" sz="1600" dirty="0"/>
              <a:t>…</a:t>
            </a:r>
            <a:r>
              <a:rPr lang="fr-FR" sz="1600" dirty="0" err="1"/>
              <a:t>we</a:t>
            </a:r>
            <a:r>
              <a:rPr lang="fr-FR" sz="1600" dirty="0"/>
              <a:t> </a:t>
            </a:r>
            <a:r>
              <a:rPr lang="fr-FR" sz="1600" dirty="0" err="1"/>
              <a:t>obtain</a:t>
            </a:r>
            <a:r>
              <a:rPr lang="fr-FR" sz="1600" dirty="0"/>
              <a:t> :</a:t>
            </a:r>
          </a:p>
        </p:txBody>
      </p:sp>
      <p:pic>
        <p:nvPicPr>
          <p:cNvPr id="5" name="Image 4"/>
          <p:cNvPicPr>
            <a:picLocks noChangeAspect="1"/>
          </p:cNvPicPr>
          <p:nvPr/>
        </p:nvPicPr>
        <p:blipFill>
          <a:blip r:embed="rId2"/>
          <a:stretch>
            <a:fillRect/>
          </a:stretch>
        </p:blipFill>
        <p:spPr>
          <a:xfrm>
            <a:off x="703557" y="949988"/>
            <a:ext cx="4490181" cy="3661224"/>
          </a:xfrm>
          <a:prstGeom prst="rect">
            <a:avLst/>
          </a:prstGeom>
        </p:spPr>
      </p:pic>
      <p:sp>
        <p:nvSpPr>
          <p:cNvPr id="6" name="Rectangle 5"/>
          <p:cNvSpPr/>
          <p:nvPr/>
        </p:nvSpPr>
        <p:spPr>
          <a:xfrm>
            <a:off x="1802977" y="4472712"/>
            <a:ext cx="1829732" cy="276999"/>
          </a:xfrm>
          <a:prstGeom prst="rect">
            <a:avLst/>
          </a:prstGeom>
        </p:spPr>
        <p:txBody>
          <a:bodyPr wrap="none">
            <a:spAutoFit/>
          </a:bodyPr>
          <a:lstStyle/>
          <a:p>
            <a:r>
              <a:rPr lang="fr-FR" sz="1200" b="1" dirty="0" err="1"/>
              <a:t>overlapping</a:t>
            </a:r>
            <a:r>
              <a:rPr lang="fr-FR" sz="1200" b="1" dirty="0"/>
              <a:t> </a:t>
            </a:r>
            <a:r>
              <a:rPr lang="fr-FR" sz="1200" b="1" dirty="0" err="1"/>
              <a:t>elements</a:t>
            </a:r>
            <a:endParaRPr lang="fr-FR" sz="1200" b="1" dirty="0"/>
          </a:p>
        </p:txBody>
      </p:sp>
      <p:sp>
        <p:nvSpPr>
          <p:cNvPr id="7" name="Rectangle 6"/>
          <p:cNvSpPr/>
          <p:nvPr/>
        </p:nvSpPr>
        <p:spPr>
          <a:xfrm>
            <a:off x="413994" y="4949766"/>
            <a:ext cx="5069306" cy="523220"/>
          </a:xfrm>
          <a:prstGeom prst="rect">
            <a:avLst/>
          </a:prstGeom>
        </p:spPr>
        <p:txBody>
          <a:bodyPr wrap="square">
            <a:spAutoFit/>
          </a:bodyPr>
          <a:lstStyle/>
          <a:p>
            <a:r>
              <a:rPr lang="en-US" sz="1400" dirty="0"/>
              <a:t>But by turning them upside down </a:t>
            </a:r>
            <a:r>
              <a:rPr lang="en-US" sz="1400" dirty="0" smtClean="0"/>
              <a:t> </a:t>
            </a:r>
            <a:r>
              <a:rPr lang="en-US" sz="1400" b="1" i="1" dirty="0"/>
              <a:t>z-index</a:t>
            </a:r>
            <a:r>
              <a:rPr lang="en-US" sz="1400" dirty="0"/>
              <a:t>, look what it can do with the </a:t>
            </a:r>
            <a:r>
              <a:rPr lang="en-US" sz="1400" dirty="0" err="1">
                <a:hlinkClick r:id="rId3"/>
              </a:rPr>
              <a:t>CodePen</a:t>
            </a:r>
            <a:r>
              <a:rPr lang="en-US" sz="1400" dirty="0">
                <a:hlinkClick r:id="rId3"/>
              </a:rPr>
              <a:t> P3C5e </a:t>
            </a:r>
            <a:r>
              <a:rPr lang="en-US" sz="1400" dirty="0"/>
              <a:t>.</a:t>
            </a:r>
            <a:endParaRPr lang="fr-FR" sz="1400" dirty="0"/>
          </a:p>
        </p:txBody>
      </p:sp>
      <p:sp>
        <p:nvSpPr>
          <p:cNvPr id="8" name="Rectangle 7"/>
          <p:cNvSpPr/>
          <p:nvPr/>
        </p:nvSpPr>
        <p:spPr>
          <a:xfrm>
            <a:off x="5483300" y="473171"/>
            <a:ext cx="4627870" cy="400110"/>
          </a:xfrm>
          <a:prstGeom prst="rect">
            <a:avLst/>
          </a:prstGeom>
        </p:spPr>
        <p:txBody>
          <a:bodyPr wrap="none">
            <a:spAutoFit/>
          </a:bodyPr>
          <a:lstStyle/>
          <a:p>
            <a:r>
              <a:rPr lang="en-US" sz="2000" b="1" dirty="0" smtClean="0"/>
              <a:t>E-Block </a:t>
            </a:r>
            <a:r>
              <a:rPr lang="en-US" sz="2000" b="1" dirty="0"/>
              <a:t>an item with  </a:t>
            </a:r>
            <a:r>
              <a:rPr lang="en-US" sz="2000" b="1" i="1" dirty="0"/>
              <a:t>fixed</a:t>
            </a:r>
            <a:r>
              <a:rPr lang="en-US" sz="2000" b="1" dirty="0"/>
              <a:t> or </a:t>
            </a:r>
            <a:r>
              <a:rPr lang="en-US" sz="2000" b="1" i="1" dirty="0"/>
              <a:t>sticky</a:t>
            </a:r>
            <a:endParaRPr lang="fr-FR" sz="2000" b="1" i="1" dirty="0"/>
          </a:p>
        </p:txBody>
      </p:sp>
      <p:sp>
        <p:nvSpPr>
          <p:cNvPr id="9" name="Rectangle 8"/>
          <p:cNvSpPr/>
          <p:nvPr/>
        </p:nvSpPr>
        <p:spPr>
          <a:xfrm>
            <a:off x="5514578" y="873281"/>
            <a:ext cx="6308453" cy="1877437"/>
          </a:xfrm>
          <a:prstGeom prst="rect">
            <a:avLst/>
          </a:prstGeom>
        </p:spPr>
        <p:txBody>
          <a:bodyPr wrap="square">
            <a:spAutoFit/>
          </a:bodyPr>
          <a:lstStyle/>
          <a:p>
            <a:pPr algn="just"/>
            <a:r>
              <a:rPr lang="en-US" sz="1400" dirty="0"/>
              <a:t>The principle is exactly the same as for absolute positioning except that, this time, the block freezes, even if you go further down the page. To do this, there are two possible options: assign the value   </a:t>
            </a:r>
            <a:r>
              <a:rPr lang="en-US" sz="1400" b="1" dirty="0"/>
              <a:t>fixed</a:t>
            </a:r>
            <a:r>
              <a:rPr lang="en-US" sz="1400" dirty="0"/>
              <a:t>  or   </a:t>
            </a:r>
            <a:r>
              <a:rPr lang="en-US" sz="1400" b="1" dirty="0"/>
              <a:t>sticky</a:t>
            </a:r>
            <a:r>
              <a:rPr lang="en-US" sz="1400" dirty="0"/>
              <a:t>  to the CSS property   </a:t>
            </a:r>
            <a:r>
              <a:rPr lang="en-US" sz="1400" b="1" dirty="0"/>
              <a:t>position</a:t>
            </a:r>
            <a:r>
              <a:rPr lang="en-US" sz="1400" dirty="0"/>
              <a:t>  .</a:t>
            </a:r>
          </a:p>
          <a:p>
            <a:pPr algn="just"/>
            <a:endParaRPr lang="en-US" sz="1400" dirty="0"/>
          </a:p>
          <a:p>
            <a:pPr algn="just"/>
            <a:r>
              <a:rPr lang="en-US" sz="1600" b="1" dirty="0"/>
              <a:t>Make an element fixed with  </a:t>
            </a:r>
            <a:r>
              <a:rPr lang="en-US" sz="1600" b="1" i="1" dirty="0"/>
              <a:t>position: fixed</a:t>
            </a:r>
            <a:r>
              <a:rPr lang="en-US" sz="1600" b="1" dirty="0" smtClean="0"/>
              <a:t>;</a:t>
            </a:r>
          </a:p>
          <a:p>
            <a:pPr algn="just"/>
            <a:endParaRPr lang="en-US" sz="1600" b="1" dirty="0"/>
          </a:p>
          <a:p>
            <a:pPr algn="just"/>
            <a:r>
              <a:rPr lang="en-US" sz="1400" dirty="0"/>
              <a:t>In HTML, we write:</a:t>
            </a:r>
            <a:endParaRPr lang="fr-FR" sz="1400" dirty="0"/>
          </a:p>
        </p:txBody>
      </p:sp>
      <p:pic>
        <p:nvPicPr>
          <p:cNvPr id="10" name="Image 9"/>
          <p:cNvPicPr>
            <a:picLocks noChangeAspect="1"/>
          </p:cNvPicPr>
          <p:nvPr/>
        </p:nvPicPr>
        <p:blipFill>
          <a:blip r:embed="rId4"/>
          <a:stretch>
            <a:fillRect/>
          </a:stretch>
        </p:blipFill>
        <p:spPr>
          <a:xfrm>
            <a:off x="6247650" y="2956162"/>
            <a:ext cx="4842307" cy="389331"/>
          </a:xfrm>
          <a:prstGeom prst="rect">
            <a:avLst/>
          </a:prstGeom>
        </p:spPr>
      </p:pic>
      <p:sp>
        <p:nvSpPr>
          <p:cNvPr id="11" name="Rectangle 10"/>
          <p:cNvSpPr/>
          <p:nvPr/>
        </p:nvSpPr>
        <p:spPr>
          <a:xfrm>
            <a:off x="5514578" y="3530158"/>
            <a:ext cx="1904176" cy="307777"/>
          </a:xfrm>
          <a:prstGeom prst="rect">
            <a:avLst/>
          </a:prstGeom>
        </p:spPr>
        <p:txBody>
          <a:bodyPr wrap="none">
            <a:spAutoFit/>
          </a:bodyPr>
          <a:lstStyle/>
          <a:p>
            <a:r>
              <a:rPr lang="en-US" sz="1400" dirty="0"/>
              <a:t>and in CSS, we write:</a:t>
            </a:r>
            <a:endParaRPr lang="fr-FR" sz="1400" dirty="0"/>
          </a:p>
        </p:txBody>
      </p:sp>
      <p:pic>
        <p:nvPicPr>
          <p:cNvPr id="12" name="Image 11"/>
          <p:cNvPicPr>
            <a:picLocks noChangeAspect="1"/>
          </p:cNvPicPr>
          <p:nvPr/>
        </p:nvPicPr>
        <p:blipFill>
          <a:blip r:embed="rId5"/>
          <a:stretch>
            <a:fillRect/>
          </a:stretch>
        </p:blipFill>
        <p:spPr>
          <a:xfrm>
            <a:off x="6307463" y="3932042"/>
            <a:ext cx="2222582" cy="1033547"/>
          </a:xfrm>
          <a:prstGeom prst="rect">
            <a:avLst/>
          </a:prstGeom>
        </p:spPr>
      </p:pic>
      <p:sp>
        <p:nvSpPr>
          <p:cNvPr id="13" name="Rectangle 12"/>
          <p:cNvSpPr/>
          <p:nvPr/>
        </p:nvSpPr>
        <p:spPr>
          <a:xfrm>
            <a:off x="5620803" y="5059696"/>
            <a:ext cx="6096000" cy="1231106"/>
          </a:xfrm>
          <a:prstGeom prst="rect">
            <a:avLst/>
          </a:prstGeom>
        </p:spPr>
        <p:txBody>
          <a:bodyPr>
            <a:spAutoFit/>
          </a:bodyPr>
          <a:lstStyle/>
          <a:p>
            <a:r>
              <a:rPr lang="en-US" sz="1400" dirty="0"/>
              <a:t>You see, with the value   fixed  , the fixed element does not move.</a:t>
            </a:r>
          </a:p>
          <a:p>
            <a:endParaRPr lang="en-US" sz="1400" dirty="0"/>
          </a:p>
          <a:p>
            <a:r>
              <a:rPr lang="en-US" sz="1600" b="1" dirty="0"/>
              <a:t>Make an element adherent with  </a:t>
            </a:r>
            <a:r>
              <a:rPr lang="en-US" sz="1600" b="1" i="1" dirty="0"/>
              <a:t>position: sticky</a:t>
            </a:r>
            <a:r>
              <a:rPr lang="en-US" sz="1600" b="1" dirty="0" smtClean="0"/>
              <a:t>;</a:t>
            </a:r>
          </a:p>
          <a:p>
            <a:endParaRPr lang="en-US" sz="1600" b="1" dirty="0"/>
          </a:p>
          <a:p>
            <a:r>
              <a:rPr lang="en-US" sz="1400" dirty="0"/>
              <a:t>with  </a:t>
            </a:r>
            <a:r>
              <a:rPr lang="en-US" sz="1400" b="1" i="1" dirty="0"/>
              <a:t>&lt;div class="box sticky"&gt;</a:t>
            </a:r>
            <a:r>
              <a:rPr lang="en-US" sz="1400" b="1" i="1" dirty="0" err="1"/>
              <a:t>Élément</a:t>
            </a:r>
            <a:r>
              <a:rPr lang="en-US" sz="1400" b="1" i="1" dirty="0"/>
              <a:t> sticky&lt;/div&gt;</a:t>
            </a:r>
            <a:endParaRPr lang="fr-FR" sz="1400" b="1" i="1" dirty="0"/>
          </a:p>
        </p:txBody>
      </p:sp>
    </p:spTree>
    <p:extLst>
      <p:ext uri="{BB962C8B-B14F-4D97-AF65-F5344CB8AC3E}">
        <p14:creationId xmlns:p14="http://schemas.microsoft.com/office/powerpoint/2010/main" val="10736958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246592" y="665113"/>
            <a:ext cx="2619555" cy="1027926"/>
          </a:xfrm>
          <a:prstGeom prst="rect">
            <a:avLst/>
          </a:prstGeom>
        </p:spPr>
      </p:pic>
      <p:sp>
        <p:nvSpPr>
          <p:cNvPr id="5" name="Rectangle 4"/>
          <p:cNvSpPr/>
          <p:nvPr/>
        </p:nvSpPr>
        <p:spPr>
          <a:xfrm>
            <a:off x="288758" y="1837418"/>
            <a:ext cx="5422231" cy="2031325"/>
          </a:xfrm>
          <a:prstGeom prst="rect">
            <a:avLst/>
          </a:prstGeom>
        </p:spPr>
        <p:txBody>
          <a:bodyPr wrap="square">
            <a:spAutoFit/>
          </a:bodyPr>
          <a:lstStyle/>
          <a:p>
            <a:pPr algn="just"/>
            <a:r>
              <a:rPr lang="en-US" sz="1400" dirty="0"/>
              <a:t>And it's the same for the value  </a:t>
            </a:r>
            <a:r>
              <a:rPr lang="en-US" sz="1400" b="1" dirty="0"/>
              <a:t>sticky</a:t>
            </a:r>
            <a:r>
              <a:rPr lang="en-US" sz="1400" dirty="0"/>
              <a:t>: the element does not move</a:t>
            </a:r>
          </a:p>
          <a:p>
            <a:pPr algn="just"/>
            <a:endParaRPr lang="en-US" sz="1400" dirty="0"/>
          </a:p>
          <a:p>
            <a:pPr algn="just"/>
            <a:r>
              <a:rPr lang="en-US" sz="1400" dirty="0" smtClean="0"/>
              <a:t>Wait but </a:t>
            </a:r>
            <a:r>
              <a:rPr lang="en-US" sz="1400" b="1" dirty="0" smtClean="0"/>
              <a:t>fixed</a:t>
            </a:r>
            <a:r>
              <a:rPr lang="en-US" sz="1400" dirty="0" smtClean="0"/>
              <a:t> and </a:t>
            </a:r>
            <a:r>
              <a:rPr lang="en-US" sz="1400" b="1" dirty="0" smtClean="0"/>
              <a:t>sticky</a:t>
            </a:r>
            <a:r>
              <a:rPr lang="en-US" sz="1400" dirty="0" smtClean="0"/>
              <a:t> exactly the same result</a:t>
            </a:r>
            <a:r>
              <a:rPr lang="en-US" sz="1400" dirty="0"/>
              <a:t>? I don't understand the difference between a fixed element and an adherent element… What difference does it make?</a:t>
            </a:r>
          </a:p>
          <a:p>
            <a:pPr algn="just"/>
            <a:endParaRPr lang="en-US" sz="1400" dirty="0"/>
          </a:p>
          <a:p>
            <a:pPr algn="just"/>
            <a:r>
              <a:rPr lang="en-US" sz="1400" dirty="0"/>
              <a:t>You will immediately see the difference in the </a:t>
            </a:r>
            <a:r>
              <a:rPr lang="en-US" sz="1400" dirty="0" err="1">
                <a:hlinkClick r:id="rId3"/>
              </a:rPr>
              <a:t>CodePen</a:t>
            </a:r>
            <a:r>
              <a:rPr lang="en-US" sz="1400" dirty="0">
                <a:hlinkClick r:id="rId3"/>
              </a:rPr>
              <a:t> P3C5f  </a:t>
            </a:r>
            <a:r>
              <a:rPr lang="en-US" sz="1400" dirty="0"/>
              <a:t>when you try to scroll down the page!</a:t>
            </a:r>
            <a:endParaRPr lang="fr-FR" sz="1400" dirty="0"/>
          </a:p>
        </p:txBody>
      </p:sp>
      <p:sp>
        <p:nvSpPr>
          <p:cNvPr id="6" name="Rectangle 5"/>
          <p:cNvSpPr/>
          <p:nvPr/>
        </p:nvSpPr>
        <p:spPr>
          <a:xfrm>
            <a:off x="288758" y="4125561"/>
            <a:ext cx="5422231" cy="1815882"/>
          </a:xfrm>
          <a:prstGeom prst="rect">
            <a:avLst/>
          </a:prstGeom>
        </p:spPr>
        <p:txBody>
          <a:bodyPr wrap="square">
            <a:spAutoFit/>
          </a:bodyPr>
          <a:lstStyle/>
          <a:p>
            <a:pPr algn="just"/>
            <a:r>
              <a:rPr lang="en-US" sz="1400" dirty="0"/>
              <a:t>You will now be able to use what you have just learned in Robbie Lens' portfolio. Images from the "Portfolio" page can now be displayed in full screen with the method seen in the chapter “Insert images”. For this, links have been added with the class   </a:t>
            </a:r>
            <a:r>
              <a:rPr lang="en-US" sz="1400" b="1" i="1" dirty="0" smtClean="0"/>
              <a:t>link-container-image</a:t>
            </a:r>
            <a:r>
              <a:rPr lang="en-US" sz="1400" dirty="0" smtClean="0"/>
              <a:t> </a:t>
            </a:r>
            <a:r>
              <a:rPr lang="en-US" sz="1400" dirty="0"/>
              <a:t>.</a:t>
            </a:r>
          </a:p>
          <a:p>
            <a:pPr algn="just"/>
            <a:endParaRPr lang="en-US" sz="1400" dirty="0"/>
          </a:p>
          <a:p>
            <a:pPr algn="just"/>
            <a:r>
              <a:rPr lang="en-US" sz="1400" dirty="0"/>
              <a:t>You can find the code base for the exercise on GitHub on the </a:t>
            </a:r>
            <a:r>
              <a:rPr lang="en-US" sz="1400" dirty="0">
                <a:hlinkClick r:id="rId4"/>
              </a:rPr>
              <a:t>P3C5-exercise branch </a:t>
            </a:r>
            <a:r>
              <a:rPr lang="en-US" sz="1400" dirty="0" smtClean="0"/>
              <a:t> </a:t>
            </a:r>
            <a:endParaRPr lang="fr-FR" sz="1400" dirty="0"/>
          </a:p>
        </p:txBody>
      </p:sp>
      <p:sp>
        <p:nvSpPr>
          <p:cNvPr id="7" name="Rectangle 6"/>
          <p:cNvSpPr/>
          <p:nvPr/>
        </p:nvSpPr>
        <p:spPr>
          <a:xfrm>
            <a:off x="6015789" y="665113"/>
            <a:ext cx="5791200" cy="3539430"/>
          </a:xfrm>
          <a:prstGeom prst="rect">
            <a:avLst/>
          </a:prstGeom>
        </p:spPr>
        <p:txBody>
          <a:bodyPr wrap="square">
            <a:spAutoFit/>
          </a:bodyPr>
          <a:lstStyle/>
          <a:p>
            <a:pPr algn="just"/>
            <a:r>
              <a:rPr lang="en-US" sz="1400" dirty="0"/>
              <a:t>For this chapter, you will:</a:t>
            </a:r>
          </a:p>
          <a:p>
            <a:pPr algn="just"/>
            <a:endParaRPr lang="en-US" sz="1400" dirty="0"/>
          </a:p>
          <a:p>
            <a:pPr marL="285750" indent="-285750" algn="just">
              <a:buFont typeface="Arial" panose="020B0604020202020204" pitchFamily="34" charset="0"/>
              <a:buChar char="•"/>
            </a:pPr>
            <a:r>
              <a:rPr lang="en-US" sz="1400" dirty="0"/>
              <a:t>transform links that have the </a:t>
            </a:r>
            <a:r>
              <a:rPr lang="en-US" sz="1400" dirty="0" smtClean="0"/>
              <a:t>class </a:t>
            </a:r>
            <a:r>
              <a:rPr lang="en-US" sz="1400" b="1" i="1" dirty="0" smtClean="0"/>
              <a:t>.</a:t>
            </a:r>
            <a:r>
              <a:rPr lang="en-US" sz="1400" b="1" i="1" dirty="0" err="1"/>
              <a:t>cta</a:t>
            </a:r>
            <a:r>
              <a:rPr lang="en-US" sz="1400" dirty="0"/>
              <a:t>  into </a:t>
            </a:r>
            <a:r>
              <a:rPr lang="en-US" sz="1400" dirty="0" smtClean="0"/>
              <a:t>elements </a:t>
            </a:r>
            <a:r>
              <a:rPr lang="en-US" sz="1400" b="1" i="1" dirty="0"/>
              <a:t>inline-block</a:t>
            </a:r>
            <a:r>
              <a:rPr lang="en-US" sz="1400" dirty="0"/>
              <a:t>  with   </a:t>
            </a:r>
            <a:r>
              <a:rPr lang="en-US" sz="1400" b="1" i="1" dirty="0"/>
              <a:t>display</a:t>
            </a:r>
            <a:r>
              <a:rPr lang="en-US" sz="1400" dirty="0"/>
              <a:t>  on the "Home" and "About" pages, and add their link to the "Portfolio" page; (</a:t>
            </a:r>
            <a:r>
              <a:rPr lang="en-US" sz="1400" dirty="0" err="1"/>
              <a:t>cta</a:t>
            </a:r>
            <a:r>
              <a:rPr lang="en-US" sz="1400" dirty="0"/>
              <a:t> means call to action in English, in other words, in French: "button call to action</a:t>
            </a:r>
            <a:r>
              <a:rPr lang="en-US" sz="1400" dirty="0" smtClean="0"/>
              <a:t>");</a:t>
            </a:r>
            <a:endParaRPr lang="en-US" sz="1400" dirty="0"/>
          </a:p>
          <a:p>
            <a:pPr marL="285750" indent="-285750" algn="just">
              <a:buFont typeface="Arial" panose="020B0604020202020204" pitchFamily="34" charset="0"/>
              <a:buChar char="•"/>
            </a:pPr>
            <a:r>
              <a:rPr lang="en-US" sz="1400" dirty="0" smtClean="0"/>
              <a:t>add </a:t>
            </a:r>
            <a:r>
              <a:rPr lang="en-US" sz="1400" b="1" i="1" dirty="0"/>
              <a:t>margin</a:t>
            </a:r>
            <a:r>
              <a:rPr lang="en-US" sz="1400" dirty="0"/>
              <a:t> </a:t>
            </a:r>
            <a:r>
              <a:rPr lang="en-US" sz="1400" dirty="0" smtClean="0"/>
              <a:t>and </a:t>
            </a:r>
            <a:r>
              <a:rPr lang="en-US" sz="1400" b="1" i="1" dirty="0" smtClean="0"/>
              <a:t>padding</a:t>
            </a:r>
            <a:r>
              <a:rPr lang="en-US" sz="1400" dirty="0" smtClean="0"/>
              <a:t> where </a:t>
            </a:r>
            <a:r>
              <a:rPr lang="en-US" sz="1400" dirty="0"/>
              <a:t>missing on the "</a:t>
            </a:r>
            <a:r>
              <a:rPr lang="en-US" sz="1400" b="1" dirty="0"/>
              <a:t>Home</a:t>
            </a:r>
            <a:r>
              <a:rPr lang="en-US" sz="1400" dirty="0"/>
              <a:t>" and "</a:t>
            </a:r>
            <a:r>
              <a:rPr lang="en-US" sz="1400" b="1" dirty="0"/>
              <a:t>About</a:t>
            </a:r>
            <a:r>
              <a:rPr lang="en-US" sz="1400" dirty="0"/>
              <a:t>" pages (as a reminder, here is the inspiration </a:t>
            </a:r>
            <a:r>
              <a:rPr lang="en-US" sz="1400" dirty="0">
                <a:hlinkClick r:id="rId5"/>
              </a:rPr>
              <a:t>model for the site</a:t>
            </a:r>
            <a:r>
              <a:rPr lang="en-US" sz="1400" dirty="0" smtClean="0">
                <a:hlinkClick r:id="rId5"/>
              </a:rPr>
              <a:t>);</a:t>
            </a:r>
            <a:endParaRPr lang="en-US" sz="1400" dirty="0"/>
          </a:p>
          <a:p>
            <a:pPr marL="285750" indent="-285750" algn="just">
              <a:buFont typeface="Arial" panose="020B0604020202020204" pitchFamily="34" charset="0"/>
              <a:buChar char="•"/>
            </a:pPr>
            <a:r>
              <a:rPr lang="en-US" sz="1400" dirty="0" smtClean="0"/>
              <a:t>Create a mouse-over </a:t>
            </a:r>
            <a:r>
              <a:rPr lang="en-US" sz="1400" dirty="0"/>
              <a:t>effect on images by displaying an element (thanks to  </a:t>
            </a:r>
            <a:r>
              <a:rPr lang="en-US" sz="1400" b="1" i="1" dirty="0"/>
              <a:t>display</a:t>
            </a:r>
            <a:r>
              <a:rPr lang="en-US" sz="1400" dirty="0"/>
              <a:t> ) that:</a:t>
            </a:r>
          </a:p>
          <a:p>
            <a:pPr algn="just"/>
            <a:endParaRPr lang="en-US" sz="1400" dirty="0"/>
          </a:p>
          <a:p>
            <a:pPr algn="just"/>
            <a:r>
              <a:rPr lang="en-US" sz="1400" dirty="0"/>
              <a:t>will have a black background with an opacity of   </a:t>
            </a:r>
            <a:r>
              <a:rPr lang="en-US" sz="1400" b="1" i="1" dirty="0"/>
              <a:t>70%  </a:t>
            </a:r>
            <a:r>
              <a:rPr lang="en-US" sz="1400" dirty="0"/>
              <a:t>;</a:t>
            </a:r>
          </a:p>
          <a:p>
            <a:pPr algn="just"/>
            <a:endParaRPr lang="en-US" sz="1400" dirty="0"/>
          </a:p>
          <a:p>
            <a:pPr algn="just"/>
            <a:r>
              <a:rPr lang="en-US" sz="1400" dirty="0"/>
              <a:t>will appear over the image, and will mention the following text: “See the </a:t>
            </a:r>
            <a:r>
              <a:rPr lang="en-US" sz="1400" dirty="0" smtClean="0"/>
              <a:t>image”, </a:t>
            </a:r>
            <a:r>
              <a:rPr lang="en-US" sz="1400" dirty="0"/>
              <a:t>like this:</a:t>
            </a:r>
            <a:endParaRPr lang="fr-FR" sz="1400" dirty="0"/>
          </a:p>
        </p:txBody>
      </p:sp>
      <p:pic>
        <p:nvPicPr>
          <p:cNvPr id="8" name="Image 7"/>
          <p:cNvPicPr>
            <a:picLocks noChangeAspect="1"/>
          </p:cNvPicPr>
          <p:nvPr/>
        </p:nvPicPr>
        <p:blipFill>
          <a:blip r:embed="rId6"/>
          <a:stretch>
            <a:fillRect/>
          </a:stretch>
        </p:blipFill>
        <p:spPr>
          <a:xfrm>
            <a:off x="6015788" y="4287349"/>
            <a:ext cx="6048463" cy="1776567"/>
          </a:xfrm>
          <a:prstGeom prst="rect">
            <a:avLst/>
          </a:prstGeom>
        </p:spPr>
      </p:pic>
    </p:spTree>
    <p:extLst>
      <p:ext uri="{BB962C8B-B14F-4D97-AF65-F5344CB8AC3E}">
        <p14:creationId xmlns:p14="http://schemas.microsoft.com/office/powerpoint/2010/main" val="13184811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969" y="410761"/>
            <a:ext cx="5470357" cy="523220"/>
          </a:xfrm>
          <a:prstGeom prst="rect">
            <a:avLst/>
          </a:prstGeom>
        </p:spPr>
        <p:txBody>
          <a:bodyPr wrap="square">
            <a:spAutoFit/>
          </a:bodyPr>
          <a:lstStyle/>
          <a:p>
            <a:r>
              <a:rPr lang="en-US" sz="1400" dirty="0"/>
              <a:t>And here is the solution of the exercise on  the P3C5-solution branch .</a:t>
            </a:r>
            <a:endParaRPr lang="fr-FR" sz="1400" dirty="0"/>
          </a:p>
        </p:txBody>
      </p:sp>
      <p:sp>
        <p:nvSpPr>
          <p:cNvPr id="5" name="Rectangle 4"/>
          <p:cNvSpPr/>
          <p:nvPr/>
        </p:nvSpPr>
        <p:spPr>
          <a:xfrm>
            <a:off x="368969" y="933981"/>
            <a:ext cx="5240523" cy="3323987"/>
          </a:xfrm>
          <a:prstGeom prst="rect">
            <a:avLst/>
          </a:prstGeom>
        </p:spPr>
        <p:txBody>
          <a:bodyPr wrap="square">
            <a:spAutoFit/>
          </a:bodyPr>
          <a:lstStyle/>
          <a:p>
            <a:pPr marL="285750" indent="-285750" algn="just">
              <a:buFont typeface="Arial" panose="020B0604020202020204" pitchFamily="34" charset="0"/>
              <a:buChar char="•"/>
            </a:pPr>
            <a:r>
              <a:rPr lang="en-US" sz="1400" dirty="0"/>
              <a:t>The property   display  allows you to change the basic behavior of an element: </a:t>
            </a:r>
          </a:p>
          <a:p>
            <a:pPr marL="742950" lvl="1" indent="-285750" algn="just">
              <a:buFont typeface="Courier New" panose="02070309020205020404" pitchFamily="49" charset="0"/>
              <a:buChar char="o"/>
            </a:pPr>
            <a:r>
              <a:rPr lang="en-US" sz="1400" dirty="0"/>
              <a:t>transform an element   </a:t>
            </a:r>
            <a:r>
              <a:rPr lang="en-US" sz="1400" b="1" dirty="0"/>
              <a:t>inline</a:t>
            </a:r>
            <a:r>
              <a:rPr lang="en-US" sz="1400" dirty="0"/>
              <a:t>  into   </a:t>
            </a:r>
            <a:r>
              <a:rPr lang="en-US" sz="1400" b="1" dirty="0"/>
              <a:t>block</a:t>
            </a:r>
            <a:r>
              <a:rPr lang="en-US" sz="1400" dirty="0"/>
              <a:t>  </a:t>
            </a:r>
            <a:r>
              <a:rPr lang="en-US" sz="1400" dirty="0" smtClean="0"/>
              <a:t>;</a:t>
            </a:r>
            <a:endParaRPr lang="en-US" sz="1400" dirty="0"/>
          </a:p>
          <a:p>
            <a:pPr marL="742950" lvl="1" indent="-285750" algn="just">
              <a:buFont typeface="Courier New" panose="02070309020205020404" pitchFamily="49" charset="0"/>
              <a:buChar char="o"/>
            </a:pPr>
            <a:r>
              <a:rPr lang="en-US" sz="1400" dirty="0"/>
              <a:t>conversely, an element   </a:t>
            </a:r>
            <a:r>
              <a:rPr lang="en-US" sz="1400" b="1" dirty="0"/>
              <a:t>block</a:t>
            </a:r>
            <a:r>
              <a:rPr lang="en-US" sz="1400" dirty="0"/>
              <a:t>  in   </a:t>
            </a:r>
            <a:r>
              <a:rPr lang="en-US" sz="1400" b="1" dirty="0"/>
              <a:t>inline</a:t>
            </a:r>
            <a:r>
              <a:rPr lang="en-US" sz="1400" dirty="0"/>
              <a:t>  </a:t>
            </a:r>
            <a:r>
              <a:rPr lang="en-US" sz="1400" dirty="0" smtClean="0"/>
              <a:t>;</a:t>
            </a:r>
            <a:endParaRPr lang="en-US" sz="1400" dirty="0"/>
          </a:p>
          <a:p>
            <a:pPr marL="742950" lvl="1" indent="-285750" algn="just">
              <a:buFont typeface="Courier New" panose="02070309020205020404" pitchFamily="49" charset="0"/>
              <a:buChar char="o"/>
            </a:pPr>
            <a:r>
              <a:rPr lang="en-US" sz="1400" dirty="0"/>
              <a:t>but also to mix the two with   </a:t>
            </a:r>
            <a:r>
              <a:rPr lang="en-US" sz="1400" b="1" dirty="0"/>
              <a:t>inline-block</a:t>
            </a:r>
            <a:r>
              <a:rPr lang="en-US" sz="1400" dirty="0" smtClean="0"/>
              <a:t>.</a:t>
            </a:r>
            <a:endParaRPr lang="en-US" sz="1400" dirty="0"/>
          </a:p>
          <a:p>
            <a:pPr marL="285750" indent="-285750" algn="just">
              <a:buFont typeface="Arial" panose="020B0604020202020204" pitchFamily="34" charset="0"/>
              <a:buChar char="•"/>
            </a:pPr>
            <a:r>
              <a:rPr lang="en-US" sz="1400" dirty="0"/>
              <a:t>Relative positioning allows you to offset a block from its normal position</a:t>
            </a:r>
            <a:r>
              <a:rPr lang="en-US" sz="1400" dirty="0" smtClean="0"/>
              <a:t>.</a:t>
            </a:r>
            <a:endParaRPr lang="en-US" sz="1400" dirty="0"/>
          </a:p>
          <a:p>
            <a:pPr marL="285750" indent="-285750" algn="just">
              <a:buFont typeface="Arial" panose="020B0604020202020204" pitchFamily="34" charset="0"/>
              <a:buChar char="•"/>
            </a:pPr>
            <a:r>
              <a:rPr lang="en-US" sz="1400" dirty="0"/>
              <a:t>Absolute positioning allows you to place an element where you want on the page, to the nearest pixel</a:t>
            </a:r>
            <a:r>
              <a:rPr lang="en-US" sz="1400" dirty="0" smtClean="0"/>
              <a:t>.</a:t>
            </a:r>
            <a:endParaRPr lang="en-US" sz="1400" dirty="0"/>
          </a:p>
          <a:p>
            <a:pPr marL="285750" indent="-285750" algn="just">
              <a:buFont typeface="Arial" panose="020B0604020202020204" pitchFamily="34" charset="0"/>
              <a:buChar char="•"/>
            </a:pPr>
            <a:r>
              <a:rPr lang="en-US" sz="1400" dirty="0"/>
              <a:t>An element A positioned absolutely inside another element B (itself positioned absolutely, fixed or relative) is positioned relative to element B, and not relative to the top left corner of the page</a:t>
            </a:r>
            <a:r>
              <a:rPr lang="en-US" sz="1400" dirty="0" smtClean="0"/>
              <a:t>.</a:t>
            </a:r>
            <a:endParaRPr lang="en-US" sz="1400" dirty="0"/>
          </a:p>
          <a:p>
            <a:pPr marL="285750" indent="-285750" algn="just">
              <a:buFont typeface="Arial" panose="020B0604020202020204" pitchFamily="34" charset="0"/>
              <a:buChar char="•"/>
            </a:pPr>
            <a:r>
              <a:rPr lang="en-US" sz="1400" dirty="0"/>
              <a:t>When several elements are stacked, it is possible to order them </a:t>
            </a:r>
            <a:r>
              <a:rPr lang="en-US" sz="1400" dirty="0" smtClean="0"/>
              <a:t>with </a:t>
            </a:r>
            <a:r>
              <a:rPr lang="en-US" sz="1400" b="1" dirty="0"/>
              <a:t>z-index</a:t>
            </a:r>
            <a:r>
              <a:rPr lang="en-US" sz="1400" dirty="0"/>
              <a:t>.</a:t>
            </a:r>
            <a:endParaRPr lang="fr-FR" sz="1400" dirty="0"/>
          </a:p>
        </p:txBody>
      </p:sp>
    </p:spTree>
    <p:extLst>
      <p:ext uri="{BB962C8B-B14F-4D97-AF65-F5344CB8AC3E}">
        <p14:creationId xmlns:p14="http://schemas.microsoft.com/office/powerpoint/2010/main" val="21549651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56360" y="1480349"/>
            <a:ext cx="9966960" cy="3035808"/>
          </a:xfrm>
        </p:spPr>
        <p:txBody>
          <a:bodyPr/>
          <a:lstStyle/>
          <a:p>
            <a:r>
              <a:rPr lang="fr-FR" sz="8800" dirty="0" err="1" smtClean="0"/>
              <a:t>Chapter</a:t>
            </a:r>
            <a:r>
              <a:rPr lang="fr-FR" sz="8800" dirty="0" smtClean="0"/>
              <a:t> 4: the tables</a:t>
            </a:r>
            <a:endParaRPr lang="fr-FR" sz="8800" dirty="0"/>
          </a:p>
        </p:txBody>
      </p:sp>
    </p:spTree>
    <p:extLst>
      <p:ext uri="{BB962C8B-B14F-4D97-AF65-F5344CB8AC3E}">
        <p14:creationId xmlns:p14="http://schemas.microsoft.com/office/powerpoint/2010/main" val="4131436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4415" y="726087"/>
            <a:ext cx="2004651" cy="461665"/>
          </a:xfrm>
          <a:prstGeom prst="rect">
            <a:avLst/>
          </a:prstGeom>
        </p:spPr>
        <p:txBody>
          <a:bodyPr wrap="none">
            <a:spAutoFit/>
          </a:bodyPr>
          <a:lstStyle/>
          <a:p>
            <a:r>
              <a:rPr lang="fr-FR" sz="2400" b="1" dirty="0" smtClean="0"/>
              <a:t>I-</a:t>
            </a:r>
            <a:r>
              <a:rPr lang="fr-FR" sz="2400" b="1" dirty="0" err="1" smtClean="0"/>
              <a:t>Add</a:t>
            </a:r>
            <a:r>
              <a:rPr lang="fr-FR" sz="2400" b="1" dirty="0" smtClean="0"/>
              <a:t> </a:t>
            </a:r>
            <a:r>
              <a:rPr lang="fr-FR" sz="2400" b="1" dirty="0"/>
              <a:t>tables</a:t>
            </a:r>
          </a:p>
        </p:txBody>
      </p:sp>
      <p:sp>
        <p:nvSpPr>
          <p:cNvPr id="5" name="Rectangle 4"/>
          <p:cNvSpPr/>
          <p:nvPr/>
        </p:nvSpPr>
        <p:spPr>
          <a:xfrm>
            <a:off x="580442" y="1187752"/>
            <a:ext cx="3997248" cy="369332"/>
          </a:xfrm>
          <a:prstGeom prst="rect">
            <a:avLst/>
          </a:prstGeom>
        </p:spPr>
        <p:txBody>
          <a:bodyPr wrap="none">
            <a:spAutoFit/>
          </a:bodyPr>
          <a:lstStyle/>
          <a:p>
            <a:r>
              <a:rPr lang="en-US" b="1" dirty="0"/>
              <a:t>A</a:t>
            </a:r>
            <a:r>
              <a:rPr lang="en-US" b="1" dirty="0" smtClean="0"/>
              <a:t>-Create </a:t>
            </a:r>
            <a:r>
              <a:rPr lang="en-US" b="1" dirty="0"/>
              <a:t>a table in HTML and CSS</a:t>
            </a:r>
            <a:endParaRPr lang="fr-FR" b="1" dirty="0"/>
          </a:p>
        </p:txBody>
      </p:sp>
      <p:sp>
        <p:nvSpPr>
          <p:cNvPr id="6" name="Rectangle 5"/>
          <p:cNvSpPr/>
          <p:nvPr/>
        </p:nvSpPr>
        <p:spPr>
          <a:xfrm>
            <a:off x="574414" y="1557084"/>
            <a:ext cx="5794302" cy="1569660"/>
          </a:xfrm>
          <a:prstGeom prst="rect">
            <a:avLst/>
          </a:prstGeom>
        </p:spPr>
        <p:txBody>
          <a:bodyPr wrap="square">
            <a:spAutoFit/>
          </a:bodyPr>
          <a:lstStyle/>
          <a:p>
            <a:pPr algn="just"/>
            <a:r>
              <a:rPr lang="en-US" sz="1600" dirty="0"/>
              <a:t>The pair </a:t>
            </a:r>
            <a:r>
              <a:rPr lang="en-US" sz="1600" dirty="0" smtClean="0"/>
              <a:t>tag </a:t>
            </a:r>
            <a:r>
              <a:rPr lang="en-US" sz="1600" b="1" dirty="0"/>
              <a:t>&lt;table&gt; &lt;/table&gt; </a:t>
            </a:r>
            <a:r>
              <a:rPr lang="en-US" sz="1600" dirty="0"/>
              <a:t>indicates the start and end of a table. This tag is of type </a:t>
            </a:r>
            <a:r>
              <a:rPr lang="en-US" sz="1600" b="1" dirty="0" smtClean="0"/>
              <a:t>block</a:t>
            </a:r>
            <a:r>
              <a:rPr lang="en-US" sz="1600" dirty="0" smtClean="0"/>
              <a:t>, </a:t>
            </a:r>
            <a:r>
              <a:rPr lang="en-US" sz="1600" dirty="0"/>
              <a:t>so we will place it outside a paragraph or a  </a:t>
            </a:r>
            <a:r>
              <a:rPr lang="en-US" sz="1600" b="1" dirty="0" smtClean="0"/>
              <a:t>div</a:t>
            </a:r>
            <a:r>
              <a:rPr lang="en-US" sz="1600" dirty="0" smtClean="0"/>
              <a:t>.</a:t>
            </a:r>
            <a:endParaRPr lang="en-US" sz="1600" dirty="0"/>
          </a:p>
          <a:p>
            <a:pPr algn="just"/>
            <a:endParaRPr lang="en-US" sz="1600" dirty="0"/>
          </a:p>
          <a:p>
            <a:pPr algn="just"/>
            <a:r>
              <a:rPr lang="en-US" sz="1600" b="1" dirty="0" smtClean="0"/>
              <a:t>1-Indicate </a:t>
            </a:r>
            <a:r>
              <a:rPr lang="en-US" sz="1600" b="1" dirty="0"/>
              <a:t>the values ​​of the array with HTML tags </a:t>
            </a:r>
            <a:r>
              <a:rPr lang="en-US" sz="1600" b="1" dirty="0" smtClean="0"/>
              <a:t>&lt;</a:t>
            </a:r>
            <a:r>
              <a:rPr lang="en-US" sz="1600" b="1" dirty="0" err="1"/>
              <a:t>tr</a:t>
            </a:r>
            <a:r>
              <a:rPr lang="en-US" sz="1600" b="1" dirty="0" smtClean="0"/>
              <a:t>&gt; and  </a:t>
            </a:r>
            <a:r>
              <a:rPr lang="en-US" sz="1600" b="1" dirty="0"/>
              <a:t>&lt;td&gt; </a:t>
            </a:r>
            <a:endParaRPr lang="fr-FR" sz="1600" b="1" dirty="0"/>
          </a:p>
        </p:txBody>
      </p:sp>
      <p:pic>
        <p:nvPicPr>
          <p:cNvPr id="7" name="Image 6"/>
          <p:cNvPicPr>
            <a:picLocks noChangeAspect="1"/>
          </p:cNvPicPr>
          <p:nvPr/>
        </p:nvPicPr>
        <p:blipFill>
          <a:blip r:embed="rId2"/>
          <a:stretch>
            <a:fillRect/>
          </a:stretch>
        </p:blipFill>
        <p:spPr>
          <a:xfrm>
            <a:off x="450548" y="3311411"/>
            <a:ext cx="5754262" cy="2095142"/>
          </a:xfrm>
          <a:prstGeom prst="rect">
            <a:avLst/>
          </a:prstGeom>
        </p:spPr>
      </p:pic>
      <p:pic>
        <p:nvPicPr>
          <p:cNvPr id="8" name="Imag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41432" y="1709602"/>
            <a:ext cx="5306523" cy="2834284"/>
          </a:xfrm>
          <a:prstGeom prst="rect">
            <a:avLst/>
          </a:prstGeom>
        </p:spPr>
      </p:pic>
    </p:spTree>
    <p:extLst>
      <p:ext uri="{BB962C8B-B14F-4D97-AF65-F5344CB8AC3E}">
        <p14:creationId xmlns:p14="http://schemas.microsoft.com/office/powerpoint/2010/main" val="39641196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4" y="652989"/>
            <a:ext cx="5053262" cy="1169551"/>
          </a:xfrm>
          <a:prstGeom prst="rect">
            <a:avLst/>
          </a:prstGeom>
        </p:spPr>
        <p:txBody>
          <a:bodyPr wrap="square">
            <a:spAutoFit/>
          </a:bodyPr>
          <a:lstStyle/>
          <a:p>
            <a:pPr algn="just"/>
            <a:r>
              <a:rPr lang="en-US" sz="1400" dirty="0"/>
              <a:t>We have a row </a:t>
            </a:r>
            <a:r>
              <a:rPr lang="en-US" sz="1400" dirty="0" smtClean="0"/>
              <a:t>tag </a:t>
            </a:r>
            <a:r>
              <a:rPr lang="en-US" sz="1400" dirty="0"/>
              <a:t>&lt;</a:t>
            </a:r>
            <a:r>
              <a:rPr lang="en-US" sz="1400" dirty="0" err="1"/>
              <a:t>tr</a:t>
            </a:r>
            <a:r>
              <a:rPr lang="en-US" sz="1400" dirty="0"/>
              <a:t>&gt; </a:t>
            </a:r>
            <a:r>
              <a:rPr lang="en-US" sz="1400" dirty="0" smtClean="0"/>
              <a:t>that </a:t>
            </a:r>
            <a:r>
              <a:rPr lang="en-US" sz="1400" dirty="0"/>
              <a:t>encompasses a group of cells </a:t>
            </a:r>
            <a:r>
              <a:rPr lang="en-US" sz="1400" dirty="0" smtClean="0"/>
              <a:t>&lt;</a:t>
            </a:r>
            <a:r>
              <a:rPr lang="en-US" sz="1400" dirty="0"/>
              <a:t>td</a:t>
            </a:r>
            <a:r>
              <a:rPr lang="en-US" sz="1400" dirty="0" smtClean="0"/>
              <a:t>&gt;.</a:t>
            </a:r>
            <a:endParaRPr lang="en-US" sz="1400" dirty="0"/>
          </a:p>
          <a:p>
            <a:pPr algn="just"/>
            <a:endParaRPr lang="en-US" sz="1400" dirty="0"/>
          </a:p>
          <a:p>
            <a:pPr algn="just"/>
            <a:r>
              <a:rPr lang="en-US" sz="1400" dirty="0"/>
              <a:t>For example, if I want to make a two-line table, with three cells per line (so three columns), I would type this:</a:t>
            </a:r>
            <a:endParaRPr lang="fr-FR" sz="1400" dirty="0"/>
          </a:p>
        </p:txBody>
      </p:sp>
      <p:pic>
        <p:nvPicPr>
          <p:cNvPr id="5" name="Image 4"/>
          <p:cNvPicPr>
            <a:picLocks noChangeAspect="1"/>
          </p:cNvPicPr>
          <p:nvPr/>
        </p:nvPicPr>
        <p:blipFill>
          <a:blip r:embed="rId2"/>
          <a:stretch>
            <a:fillRect/>
          </a:stretch>
        </p:blipFill>
        <p:spPr>
          <a:xfrm>
            <a:off x="850232" y="1936398"/>
            <a:ext cx="3304673" cy="2483336"/>
          </a:xfrm>
          <a:prstGeom prst="rect">
            <a:avLst/>
          </a:prstGeom>
        </p:spPr>
      </p:pic>
      <p:sp>
        <p:nvSpPr>
          <p:cNvPr id="6" name="Rectangle 5"/>
          <p:cNvSpPr/>
          <p:nvPr/>
        </p:nvSpPr>
        <p:spPr>
          <a:xfrm>
            <a:off x="481264" y="4533592"/>
            <a:ext cx="4074695" cy="523220"/>
          </a:xfrm>
          <a:prstGeom prst="rect">
            <a:avLst/>
          </a:prstGeom>
        </p:spPr>
        <p:txBody>
          <a:bodyPr wrap="square">
            <a:spAutoFit/>
          </a:bodyPr>
          <a:lstStyle/>
          <a:p>
            <a:r>
              <a:rPr lang="en-US" sz="1400" dirty="0"/>
              <a:t>Well, the result is a little depressing:</a:t>
            </a:r>
          </a:p>
          <a:p>
            <a:endParaRPr lang="en-US" sz="1400" dirty="0"/>
          </a:p>
        </p:txBody>
      </p:sp>
      <p:pic>
        <p:nvPicPr>
          <p:cNvPr id="7" name="Image 6"/>
          <p:cNvPicPr>
            <a:picLocks noChangeAspect="1"/>
          </p:cNvPicPr>
          <p:nvPr/>
        </p:nvPicPr>
        <p:blipFill>
          <a:blip r:embed="rId3"/>
          <a:stretch>
            <a:fillRect/>
          </a:stretch>
        </p:blipFill>
        <p:spPr>
          <a:xfrm>
            <a:off x="990986" y="5056813"/>
            <a:ext cx="2843077" cy="760824"/>
          </a:xfrm>
          <a:prstGeom prst="rect">
            <a:avLst/>
          </a:prstGeom>
        </p:spPr>
      </p:pic>
      <p:sp>
        <p:nvSpPr>
          <p:cNvPr id="8" name="Rectangle 7"/>
          <p:cNvSpPr/>
          <p:nvPr/>
        </p:nvSpPr>
        <p:spPr>
          <a:xfrm>
            <a:off x="5935578" y="652989"/>
            <a:ext cx="5919537" cy="2277547"/>
          </a:xfrm>
          <a:prstGeom prst="rect">
            <a:avLst/>
          </a:prstGeom>
        </p:spPr>
        <p:txBody>
          <a:bodyPr wrap="square">
            <a:spAutoFit/>
          </a:bodyPr>
          <a:lstStyle/>
          <a:p>
            <a:r>
              <a:rPr lang="en-US" sz="1400" dirty="0"/>
              <a:t>It's a painting, right? The text is written in sequence and there are not even borders...</a:t>
            </a:r>
          </a:p>
          <a:p>
            <a:endParaRPr lang="en-US" sz="1400" dirty="0"/>
          </a:p>
          <a:p>
            <a:r>
              <a:rPr lang="en-US" sz="1400" dirty="0"/>
              <a:t>Yes, an HTML table without CSS looks very empty…</a:t>
            </a:r>
          </a:p>
          <a:p>
            <a:endParaRPr lang="en-US" sz="1400" dirty="0"/>
          </a:p>
          <a:p>
            <a:r>
              <a:rPr lang="en-US" sz="1600" b="1" dirty="0" smtClean="0"/>
              <a:t>2- Add </a:t>
            </a:r>
            <a:r>
              <a:rPr lang="en-US" sz="1600" b="1" dirty="0"/>
              <a:t>borders to HTML table using CSS property  </a:t>
            </a:r>
            <a:r>
              <a:rPr lang="en-US" sz="1600" b="1" i="1" dirty="0"/>
              <a:t>border</a:t>
            </a:r>
          </a:p>
          <a:p>
            <a:r>
              <a:rPr lang="en-US" sz="1400" dirty="0"/>
              <a:t>To add borders, we use the corresponding CSS selector!</a:t>
            </a:r>
          </a:p>
          <a:p>
            <a:endParaRPr lang="en-US" sz="1400" dirty="0"/>
          </a:p>
          <a:p>
            <a:r>
              <a:rPr lang="en-US" sz="1400" dirty="0"/>
              <a:t>Use </a:t>
            </a:r>
            <a:r>
              <a:rPr lang="en-US" sz="1400" b="1" dirty="0" smtClean="0"/>
              <a:t>td</a:t>
            </a:r>
            <a:r>
              <a:rPr lang="en-US" sz="1400" dirty="0" smtClean="0"/>
              <a:t> </a:t>
            </a:r>
            <a:r>
              <a:rPr lang="en-US" sz="1400" dirty="0"/>
              <a:t>to select all table cells on the page. So to create borders to our cells, we do:</a:t>
            </a:r>
            <a:endParaRPr lang="fr-FR" sz="1400" dirty="0"/>
          </a:p>
        </p:txBody>
      </p:sp>
      <p:pic>
        <p:nvPicPr>
          <p:cNvPr id="10" name="Image 9"/>
          <p:cNvPicPr>
            <a:picLocks noChangeAspect="1"/>
          </p:cNvPicPr>
          <p:nvPr/>
        </p:nvPicPr>
        <p:blipFill>
          <a:blip r:embed="rId4"/>
          <a:stretch>
            <a:fillRect/>
          </a:stretch>
        </p:blipFill>
        <p:spPr>
          <a:xfrm>
            <a:off x="6603613" y="3060179"/>
            <a:ext cx="4989507" cy="966389"/>
          </a:xfrm>
          <a:prstGeom prst="rect">
            <a:avLst/>
          </a:prstGeom>
        </p:spPr>
      </p:pic>
      <p:sp>
        <p:nvSpPr>
          <p:cNvPr id="11" name="Rectangle 10"/>
          <p:cNvSpPr/>
          <p:nvPr/>
        </p:nvSpPr>
        <p:spPr>
          <a:xfrm>
            <a:off x="5935578" y="4111957"/>
            <a:ext cx="3162789" cy="307777"/>
          </a:xfrm>
          <a:prstGeom prst="rect">
            <a:avLst/>
          </a:prstGeom>
        </p:spPr>
        <p:txBody>
          <a:bodyPr wrap="none">
            <a:spAutoFit/>
          </a:bodyPr>
          <a:lstStyle/>
          <a:p>
            <a:r>
              <a:rPr lang="en-US" sz="1400" dirty="0"/>
              <a:t>Well, the result is a little depressing:</a:t>
            </a:r>
            <a:endParaRPr lang="fr-FR" sz="1400" dirty="0"/>
          </a:p>
        </p:txBody>
      </p:sp>
      <p:pic>
        <p:nvPicPr>
          <p:cNvPr id="13" name="Image 12"/>
          <p:cNvPicPr>
            <a:picLocks noChangeAspect="1"/>
          </p:cNvPicPr>
          <p:nvPr/>
        </p:nvPicPr>
        <p:blipFill>
          <a:blip r:embed="rId5"/>
          <a:stretch>
            <a:fillRect/>
          </a:stretch>
        </p:blipFill>
        <p:spPr>
          <a:xfrm>
            <a:off x="7210765" y="4595728"/>
            <a:ext cx="3542423" cy="1195567"/>
          </a:xfrm>
          <a:prstGeom prst="rect">
            <a:avLst/>
          </a:prstGeom>
        </p:spPr>
      </p:pic>
      <p:sp>
        <p:nvSpPr>
          <p:cNvPr id="14" name="Rectangle 13"/>
          <p:cNvSpPr/>
          <p:nvPr/>
        </p:nvSpPr>
        <p:spPr>
          <a:xfrm>
            <a:off x="7814829" y="5631933"/>
            <a:ext cx="2143536" cy="261610"/>
          </a:xfrm>
          <a:prstGeom prst="rect">
            <a:avLst/>
          </a:prstGeom>
        </p:spPr>
        <p:txBody>
          <a:bodyPr wrap="none">
            <a:spAutoFit/>
          </a:bodyPr>
          <a:lstStyle/>
          <a:p>
            <a:r>
              <a:rPr lang="en-US" sz="1100" b="1" dirty="0">
                <a:latin typeface="Inter"/>
              </a:rPr>
              <a:t>It looks a bit more like a table</a:t>
            </a:r>
            <a:endParaRPr lang="fr-FR" sz="1100" b="1" dirty="0"/>
          </a:p>
        </p:txBody>
      </p:sp>
    </p:spTree>
    <p:extLst>
      <p:ext uri="{BB962C8B-B14F-4D97-AF65-F5344CB8AC3E}">
        <p14:creationId xmlns:p14="http://schemas.microsoft.com/office/powerpoint/2010/main" val="620924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8969" y="368514"/>
            <a:ext cx="5438273" cy="738664"/>
          </a:xfrm>
          <a:prstGeom prst="rect">
            <a:avLst/>
          </a:prstGeom>
        </p:spPr>
        <p:txBody>
          <a:bodyPr wrap="square">
            <a:spAutoFit/>
          </a:bodyPr>
          <a:lstStyle/>
          <a:p>
            <a:pPr algn="just"/>
            <a:r>
              <a:rPr lang="en-US" sz="1400" dirty="0"/>
              <a:t>Hmm, it's still not as perfect as we would like. Indeed, we would like there to be only one border between two cells, but this is not the case here.</a:t>
            </a:r>
            <a:endParaRPr lang="fr-FR" sz="1400" dirty="0"/>
          </a:p>
        </p:txBody>
      </p:sp>
      <p:sp>
        <p:nvSpPr>
          <p:cNvPr id="5" name="Rectangle 4"/>
          <p:cNvSpPr/>
          <p:nvPr/>
        </p:nvSpPr>
        <p:spPr>
          <a:xfrm>
            <a:off x="368969" y="1244951"/>
            <a:ext cx="5630778" cy="584775"/>
          </a:xfrm>
          <a:prstGeom prst="rect">
            <a:avLst/>
          </a:prstGeom>
        </p:spPr>
        <p:txBody>
          <a:bodyPr wrap="square">
            <a:spAutoFit/>
          </a:bodyPr>
          <a:lstStyle/>
          <a:p>
            <a:r>
              <a:rPr lang="en-US" sz="1600" b="1" dirty="0" smtClean="0"/>
              <a:t>3- Paste </a:t>
            </a:r>
            <a:r>
              <a:rPr lang="en-US" sz="1600" b="1" dirty="0"/>
              <a:t>HTML table borders with CSS property  </a:t>
            </a:r>
            <a:r>
              <a:rPr lang="en-US" sz="1600" b="1" i="1" dirty="0"/>
              <a:t>border-collapse</a:t>
            </a:r>
            <a:endParaRPr lang="fr-FR" sz="1600" b="1" i="1" dirty="0"/>
          </a:p>
        </p:txBody>
      </p:sp>
      <p:sp>
        <p:nvSpPr>
          <p:cNvPr id="6" name="Rectangle 5"/>
          <p:cNvSpPr/>
          <p:nvPr/>
        </p:nvSpPr>
        <p:spPr>
          <a:xfrm>
            <a:off x="513347" y="2088213"/>
            <a:ext cx="5293895" cy="1815882"/>
          </a:xfrm>
          <a:prstGeom prst="rect">
            <a:avLst/>
          </a:prstGeom>
        </p:spPr>
        <p:txBody>
          <a:bodyPr wrap="square">
            <a:spAutoFit/>
          </a:bodyPr>
          <a:lstStyle/>
          <a:p>
            <a:pPr algn="just"/>
            <a:r>
              <a:rPr lang="en-US" sz="1400" b="1" i="1" dirty="0"/>
              <a:t>border-collapse</a:t>
            </a:r>
            <a:r>
              <a:rPr lang="en-US" sz="1400" dirty="0"/>
              <a:t> is a CSS property that allows you to “glue borders together”. It can take two values:</a:t>
            </a:r>
          </a:p>
          <a:p>
            <a:pPr algn="just"/>
            <a:endParaRPr lang="en-US" sz="1400" dirty="0"/>
          </a:p>
          <a:p>
            <a:pPr marL="342900" indent="-342900" algn="just">
              <a:buFont typeface="+mj-lt"/>
              <a:buAutoNum type="arabicPeriod"/>
            </a:pPr>
            <a:r>
              <a:rPr lang="en-US" sz="1400" b="1" i="1" dirty="0"/>
              <a:t>collapse</a:t>
            </a:r>
            <a:r>
              <a:rPr lang="en-US" sz="1400" dirty="0"/>
              <a:t>  : the borders will be glued together, this is the effect we are looking for here</a:t>
            </a:r>
            <a:r>
              <a:rPr lang="en-US" sz="1400" dirty="0" smtClean="0"/>
              <a:t>;</a:t>
            </a:r>
            <a:endParaRPr lang="en-US" sz="1400" dirty="0"/>
          </a:p>
          <a:p>
            <a:pPr marL="342900" indent="-342900" algn="just">
              <a:buFont typeface="+mj-lt"/>
              <a:buAutoNum type="arabicPeriod"/>
            </a:pPr>
            <a:r>
              <a:rPr lang="en-US" sz="1400" b="1" i="1" dirty="0"/>
              <a:t>separate</a:t>
            </a:r>
            <a:r>
              <a:rPr lang="en-US" sz="1400" dirty="0"/>
              <a:t>  : the borders will be separated (default value).</a:t>
            </a:r>
          </a:p>
          <a:p>
            <a:pPr algn="just"/>
            <a:endParaRPr lang="en-US" sz="1400" dirty="0"/>
          </a:p>
          <a:p>
            <a:pPr algn="just"/>
            <a:r>
              <a:rPr lang="en-US" sz="1400" dirty="0"/>
              <a:t>We write :</a:t>
            </a:r>
            <a:endParaRPr lang="fr-FR" sz="1400" dirty="0"/>
          </a:p>
        </p:txBody>
      </p:sp>
      <p:pic>
        <p:nvPicPr>
          <p:cNvPr id="7" name="Image 6"/>
          <p:cNvPicPr>
            <a:picLocks noChangeAspect="1"/>
          </p:cNvPicPr>
          <p:nvPr/>
        </p:nvPicPr>
        <p:blipFill>
          <a:blip r:embed="rId2"/>
          <a:stretch>
            <a:fillRect/>
          </a:stretch>
        </p:blipFill>
        <p:spPr>
          <a:xfrm>
            <a:off x="1523499" y="3904095"/>
            <a:ext cx="3273589" cy="1669750"/>
          </a:xfrm>
          <a:prstGeom prst="rect">
            <a:avLst/>
          </a:prstGeom>
        </p:spPr>
      </p:pic>
      <p:sp>
        <p:nvSpPr>
          <p:cNvPr id="8" name="Rectangle 7"/>
          <p:cNvSpPr/>
          <p:nvPr/>
        </p:nvSpPr>
        <p:spPr>
          <a:xfrm>
            <a:off x="6350577" y="368514"/>
            <a:ext cx="2136547" cy="307777"/>
          </a:xfrm>
          <a:prstGeom prst="rect">
            <a:avLst/>
          </a:prstGeom>
        </p:spPr>
        <p:txBody>
          <a:bodyPr wrap="none">
            <a:spAutoFit/>
          </a:bodyPr>
          <a:lstStyle/>
          <a:p>
            <a:r>
              <a:rPr lang="en-US" sz="1400" dirty="0"/>
              <a:t>This allows us to obtain:</a:t>
            </a:r>
            <a:endParaRPr lang="fr-FR" sz="1400" dirty="0"/>
          </a:p>
        </p:txBody>
      </p:sp>
      <p:pic>
        <p:nvPicPr>
          <p:cNvPr id="9" name="Image 8"/>
          <p:cNvPicPr>
            <a:picLocks noChangeAspect="1"/>
          </p:cNvPicPr>
          <p:nvPr/>
        </p:nvPicPr>
        <p:blipFill>
          <a:blip r:embed="rId3"/>
          <a:stretch>
            <a:fillRect/>
          </a:stretch>
        </p:blipFill>
        <p:spPr>
          <a:xfrm>
            <a:off x="7258543" y="737846"/>
            <a:ext cx="2767769" cy="899233"/>
          </a:xfrm>
          <a:prstGeom prst="rect">
            <a:avLst/>
          </a:prstGeom>
        </p:spPr>
      </p:pic>
      <p:sp>
        <p:nvSpPr>
          <p:cNvPr id="10" name="Rectangle 9"/>
          <p:cNvSpPr/>
          <p:nvPr/>
        </p:nvSpPr>
        <p:spPr>
          <a:xfrm>
            <a:off x="6350577" y="1660449"/>
            <a:ext cx="4811445" cy="338554"/>
          </a:xfrm>
          <a:prstGeom prst="rect">
            <a:avLst/>
          </a:prstGeom>
        </p:spPr>
        <p:txBody>
          <a:bodyPr wrap="none">
            <a:spAutoFit/>
          </a:bodyPr>
          <a:lstStyle/>
          <a:p>
            <a:r>
              <a:rPr lang="en-US" sz="1600" b="1" dirty="0" smtClean="0"/>
              <a:t>4- Add </a:t>
            </a:r>
            <a:r>
              <a:rPr lang="en-US" sz="1600" b="1" dirty="0"/>
              <a:t>header row to table with HTML tag </a:t>
            </a:r>
            <a:r>
              <a:rPr lang="en-US" sz="1600" b="1" i="1" dirty="0" smtClean="0"/>
              <a:t>&lt;</a:t>
            </a:r>
            <a:r>
              <a:rPr lang="en-US" sz="1600" b="1" i="1" dirty="0" err="1"/>
              <a:t>th</a:t>
            </a:r>
            <a:r>
              <a:rPr lang="en-US" sz="1600" b="1" i="1" dirty="0"/>
              <a:t>&gt;</a:t>
            </a:r>
            <a:endParaRPr lang="fr-FR" sz="1600" b="1" i="1" dirty="0"/>
          </a:p>
        </p:txBody>
      </p:sp>
      <p:pic>
        <p:nvPicPr>
          <p:cNvPr id="11" name="Image 10"/>
          <p:cNvPicPr>
            <a:picLocks noChangeAspect="1"/>
          </p:cNvPicPr>
          <p:nvPr/>
        </p:nvPicPr>
        <p:blipFill>
          <a:blip r:embed="rId4"/>
          <a:stretch>
            <a:fillRect/>
          </a:stretch>
        </p:blipFill>
        <p:spPr>
          <a:xfrm>
            <a:off x="6519634" y="2069278"/>
            <a:ext cx="5381779" cy="1026847"/>
          </a:xfrm>
          <a:prstGeom prst="rect">
            <a:avLst/>
          </a:prstGeom>
        </p:spPr>
      </p:pic>
      <p:pic>
        <p:nvPicPr>
          <p:cNvPr id="12" name="Image 11"/>
          <p:cNvPicPr>
            <a:picLocks noChangeAspect="1"/>
          </p:cNvPicPr>
          <p:nvPr/>
        </p:nvPicPr>
        <p:blipFill>
          <a:blip r:embed="rId5"/>
          <a:stretch>
            <a:fillRect/>
          </a:stretch>
        </p:blipFill>
        <p:spPr>
          <a:xfrm>
            <a:off x="7136558" y="3286239"/>
            <a:ext cx="2701132" cy="3226855"/>
          </a:xfrm>
          <a:prstGeom prst="rect">
            <a:avLst/>
          </a:prstGeom>
        </p:spPr>
      </p:pic>
    </p:spTree>
    <p:extLst>
      <p:ext uri="{BB962C8B-B14F-4D97-AF65-F5344CB8AC3E}">
        <p14:creationId xmlns:p14="http://schemas.microsoft.com/office/powerpoint/2010/main" val="2395035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8344</TotalTime>
  <Words>27541</Words>
  <Application>Microsoft Office PowerPoint</Application>
  <PresentationFormat>Grand écran</PresentationFormat>
  <Paragraphs>1955</Paragraphs>
  <Slides>130</Slides>
  <Notes>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130</vt:i4>
      </vt:variant>
    </vt:vector>
  </HeadingPairs>
  <TitlesOfParts>
    <vt:vector size="140" baseType="lpstr">
      <vt:lpstr>Arial</vt:lpstr>
      <vt:lpstr>Calibri</vt:lpstr>
      <vt:lpstr>Calibri Light</vt:lpstr>
      <vt:lpstr>Courier New</vt:lpstr>
      <vt:lpstr>Inter</vt:lpstr>
      <vt:lpstr>Rockwell</vt:lpstr>
      <vt:lpstr>Rockwell Condensed</vt:lpstr>
      <vt:lpstr>Wingdings</vt:lpstr>
      <vt:lpstr>Wingdings 2</vt:lpstr>
      <vt:lpstr>Wood Type</vt:lpstr>
      <vt:lpstr>Web development</vt:lpstr>
      <vt:lpstr>Présentation PowerPoint</vt:lpstr>
      <vt:lpstr>Présentation PowerPoint</vt:lpstr>
      <vt:lpstr>GENERAL INTRODUCTION</vt:lpstr>
      <vt:lpstr>Requirements, Skills &amp; Prerequisites </vt:lpstr>
      <vt:lpstr>Presentation of practical project</vt:lpstr>
      <vt:lpstr>Présentation PowerPoint</vt:lpstr>
      <vt:lpstr>Présentation PowerPoint</vt:lpstr>
      <vt:lpstr>Présentation PowerPoint</vt:lpstr>
      <vt:lpstr>Chapter 1: Understand the difference between HTML and CSS </vt:lpstr>
      <vt:lpstr>Présentation PowerPoint</vt:lpstr>
      <vt:lpstr>Présentation PowerPoint</vt:lpstr>
      <vt:lpstr>I-Create your first web page in HTML </vt:lpstr>
      <vt:lpstr>Présentation PowerPoint</vt:lpstr>
      <vt:lpstr>Présentation PowerPoint</vt:lpstr>
      <vt:lpstr>Présentation PowerPoint</vt:lpstr>
      <vt:lpstr>Présentation PowerPoint</vt:lpstr>
      <vt:lpstr>II-Organize your text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CHAPTER 2: Create your website with HTML5 and CSS3</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Chapter 3: Arrange the content of your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Chapter 4: the tables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Ian Ondoua</dc:creator>
  <cp:lastModifiedBy>Ian</cp:lastModifiedBy>
  <cp:revision>280</cp:revision>
  <dcterms:created xsi:type="dcterms:W3CDTF">2023-05-29T17:09:21Z</dcterms:created>
  <dcterms:modified xsi:type="dcterms:W3CDTF">2023-06-19T13:32:56Z</dcterms:modified>
</cp:coreProperties>
</file>